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0"/>
  </p:notesMasterIdLst>
  <p:sldIdLst>
    <p:sldId id="326" r:id="rId2"/>
    <p:sldId id="257" r:id="rId3"/>
    <p:sldId id="258" r:id="rId4"/>
    <p:sldId id="256" r:id="rId5"/>
    <p:sldId id="259" r:id="rId6"/>
    <p:sldId id="339" r:id="rId7"/>
    <p:sldId id="340" r:id="rId8"/>
    <p:sldId id="260"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93" r:id="rId33"/>
    <p:sldId id="285" r:id="rId34"/>
    <p:sldId id="322" r:id="rId35"/>
    <p:sldId id="287" r:id="rId36"/>
    <p:sldId id="288" r:id="rId37"/>
    <p:sldId id="289" r:id="rId38"/>
    <p:sldId id="290" r:id="rId39"/>
    <p:sldId id="291"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41" r:id="rId54"/>
    <p:sldId id="307" r:id="rId55"/>
    <p:sldId id="342" r:id="rId56"/>
    <p:sldId id="308" r:id="rId57"/>
    <p:sldId id="343" r:id="rId58"/>
    <p:sldId id="312" r:id="rId59"/>
    <p:sldId id="313" r:id="rId60"/>
    <p:sldId id="314" r:id="rId61"/>
    <p:sldId id="344" r:id="rId62"/>
    <p:sldId id="315" r:id="rId63"/>
    <p:sldId id="327" r:id="rId64"/>
    <p:sldId id="329" r:id="rId65"/>
    <p:sldId id="328" r:id="rId66"/>
    <p:sldId id="330" r:id="rId67"/>
    <p:sldId id="331" r:id="rId68"/>
    <p:sldId id="332" r:id="rId69"/>
    <p:sldId id="333" r:id="rId70"/>
    <p:sldId id="345" r:id="rId71"/>
    <p:sldId id="334" r:id="rId72"/>
    <p:sldId id="336" r:id="rId73"/>
    <p:sldId id="324" r:id="rId74"/>
    <p:sldId id="325" r:id="rId75"/>
    <p:sldId id="319" r:id="rId76"/>
    <p:sldId id="323" r:id="rId77"/>
    <p:sldId id="320" r:id="rId78"/>
    <p:sldId id="321" r:id="rId79"/>
  </p:sldIdLst>
  <p:sldSz cx="12192000" cy="6858000"/>
  <p:notesSz cx="6858000" cy="9144000"/>
  <p:defaultText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7D7"/>
    <a:srgbClr val="008CD6"/>
    <a:srgbClr val="EC6001"/>
    <a:srgbClr val="01ADA9"/>
    <a:srgbClr val="FFFCF0"/>
    <a:srgbClr val="F29702"/>
    <a:srgbClr val="999999"/>
    <a:srgbClr val="DDDDDD"/>
    <a:srgbClr val="FEFEFE"/>
    <a:srgbClr val="9FA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p:restoredTop sz="95922"/>
  </p:normalViewPr>
  <p:slideViewPr>
    <p:cSldViewPr snapToGrid="0" snapToObjects="1">
      <p:cViewPr varScale="1">
        <p:scale>
          <a:sx n="121" d="100"/>
          <a:sy n="121" d="100"/>
        </p:scale>
        <p:origin x="176" y="8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423B1-079A-E947-9A5C-3769C325E298}" type="datetimeFigureOut">
              <a:rPr kumimoji="1" lang="ja-JP" altLang="en-US" smtClean="0"/>
              <a:t>2024/2/5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6321C-7988-8942-BB72-FC6EA33D3FD0}" type="slidenum">
              <a:rPr kumimoji="1" lang="ja-JP" altLang="en-US" smtClean="0"/>
              <a:t>‹#›</a:t>
            </a:fld>
            <a:endParaRPr kumimoji="1" lang="ja-JP" altLang="en-US"/>
          </a:p>
        </p:txBody>
      </p:sp>
    </p:spTree>
    <p:extLst>
      <p:ext uri="{BB962C8B-B14F-4D97-AF65-F5344CB8AC3E}">
        <p14:creationId xmlns:p14="http://schemas.microsoft.com/office/powerpoint/2010/main" val="1928511068"/>
      </p:ext>
    </p:extLst>
  </p:cSld>
  <p:clrMap bg1="lt1" tx1="dk1" bg2="lt2" tx2="dk2" accent1="accent1" accent2="accent2" accent3="accent3" accent4="accent4" accent5="accent5" accent6="accent6" hlink="hlink" folHlink="folHlink"/>
  <p:notesStyle>
    <a:lvl1pPr marL="0" algn="l" defTabSz="914377" rtl="0" eaLnBrk="1" latinLnBrk="0" hangingPunct="1">
      <a:defRPr kumimoji="1" sz="1200" kern="1200">
        <a:solidFill>
          <a:schemeClr val="tx1"/>
        </a:solidFill>
        <a:latin typeface="+mn-lt"/>
        <a:ea typeface="+mn-ea"/>
        <a:cs typeface="+mn-cs"/>
      </a:defRPr>
    </a:lvl1pPr>
    <a:lvl2pPr marL="457189" algn="l" defTabSz="914377" rtl="0" eaLnBrk="1" latinLnBrk="0" hangingPunct="1">
      <a:defRPr kumimoji="1" sz="1200" kern="1200">
        <a:solidFill>
          <a:schemeClr val="tx1"/>
        </a:solidFill>
        <a:latin typeface="+mn-lt"/>
        <a:ea typeface="+mn-ea"/>
        <a:cs typeface="+mn-cs"/>
      </a:defRPr>
    </a:lvl2pPr>
    <a:lvl3pPr marL="914377" algn="l" defTabSz="914377" rtl="0" eaLnBrk="1" latinLnBrk="0" hangingPunct="1">
      <a:defRPr kumimoji="1" sz="1200" kern="1200">
        <a:solidFill>
          <a:schemeClr val="tx1"/>
        </a:solidFill>
        <a:latin typeface="+mn-lt"/>
        <a:ea typeface="+mn-ea"/>
        <a:cs typeface="+mn-cs"/>
      </a:defRPr>
    </a:lvl3pPr>
    <a:lvl4pPr marL="1371566" algn="l" defTabSz="914377" rtl="0" eaLnBrk="1" latinLnBrk="0" hangingPunct="1">
      <a:defRPr kumimoji="1" sz="1200" kern="1200">
        <a:solidFill>
          <a:schemeClr val="tx1"/>
        </a:solidFill>
        <a:latin typeface="+mn-lt"/>
        <a:ea typeface="+mn-ea"/>
        <a:cs typeface="+mn-cs"/>
      </a:defRPr>
    </a:lvl4pPr>
    <a:lvl5pPr marL="1828754" algn="l" defTabSz="914377" rtl="0" eaLnBrk="1" latinLnBrk="0" hangingPunct="1">
      <a:defRPr kumimoji="1" sz="1200" kern="1200">
        <a:solidFill>
          <a:schemeClr val="tx1"/>
        </a:solidFill>
        <a:latin typeface="+mn-lt"/>
        <a:ea typeface="+mn-ea"/>
        <a:cs typeface="+mn-cs"/>
      </a:defRPr>
    </a:lvl5pPr>
    <a:lvl6pPr marL="2285943" algn="l" defTabSz="914377" rtl="0" eaLnBrk="1" latinLnBrk="0" hangingPunct="1">
      <a:defRPr kumimoji="1" sz="1200" kern="1200">
        <a:solidFill>
          <a:schemeClr val="tx1"/>
        </a:solidFill>
        <a:latin typeface="+mn-lt"/>
        <a:ea typeface="+mn-ea"/>
        <a:cs typeface="+mn-cs"/>
      </a:defRPr>
    </a:lvl6pPr>
    <a:lvl7pPr marL="2743131" algn="l" defTabSz="914377" rtl="0" eaLnBrk="1" latinLnBrk="0" hangingPunct="1">
      <a:defRPr kumimoji="1" sz="1200" kern="1200">
        <a:solidFill>
          <a:schemeClr val="tx1"/>
        </a:solidFill>
        <a:latin typeface="+mn-lt"/>
        <a:ea typeface="+mn-ea"/>
        <a:cs typeface="+mn-cs"/>
      </a:defRPr>
    </a:lvl7pPr>
    <a:lvl8pPr marL="3200320" algn="l" defTabSz="914377" rtl="0" eaLnBrk="1" latinLnBrk="0" hangingPunct="1">
      <a:defRPr kumimoji="1" sz="1200" kern="1200">
        <a:solidFill>
          <a:schemeClr val="tx1"/>
        </a:solidFill>
        <a:latin typeface="+mn-lt"/>
        <a:ea typeface="+mn-ea"/>
        <a:cs typeface="+mn-cs"/>
      </a:defRPr>
    </a:lvl8pPr>
    <a:lvl9pPr marL="3657509" algn="l" defTabSz="914377"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検索</a:t>
            </a:r>
          </a:p>
        </p:txBody>
      </p:sp>
      <p:sp>
        <p:nvSpPr>
          <p:cNvPr id="4" name="スライド番号プレースホルダー 3"/>
          <p:cNvSpPr>
            <a:spLocks noGrp="1"/>
          </p:cNvSpPr>
          <p:nvPr>
            <p:ph type="sldNum" sz="quarter" idx="5"/>
          </p:nvPr>
        </p:nvSpPr>
        <p:spPr/>
        <p:txBody>
          <a:bodyPr/>
          <a:lstStyle/>
          <a:p>
            <a:fld id="{8646321C-7988-8942-BB72-FC6EA33D3FD0}" type="slidenum">
              <a:rPr kumimoji="1" lang="ja-JP" altLang="en-US" smtClean="0"/>
              <a:t>62</a:t>
            </a:fld>
            <a:endParaRPr kumimoji="1" lang="ja-JP" altLang="en-US"/>
          </a:p>
        </p:txBody>
      </p:sp>
    </p:spTree>
    <p:extLst>
      <p:ext uri="{BB962C8B-B14F-4D97-AF65-F5344CB8AC3E}">
        <p14:creationId xmlns:p14="http://schemas.microsoft.com/office/powerpoint/2010/main" val="328859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はじめに">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5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はじめに">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7E6B3972-E8D0-E043-B514-F8FBC48FBE91}"/>
              </a:ext>
            </a:extLst>
          </p:cNvPr>
          <p:cNvSpPr/>
          <p:nvPr userDrawn="1"/>
        </p:nvSpPr>
        <p:spPr>
          <a:xfrm>
            <a:off x="-12076" y="6388100"/>
            <a:ext cx="12204076" cy="469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正方形/長方形 9">
            <a:extLst>
              <a:ext uri="{FF2B5EF4-FFF2-40B4-BE49-F238E27FC236}">
                <a16:creationId xmlns:a16="http://schemas.microsoft.com/office/drawing/2014/main" id="{FEDABA8F-5B4B-DE4D-94B5-45F26D935EE9}"/>
              </a:ext>
            </a:extLst>
          </p:cNvPr>
          <p:cNvSpPr/>
          <p:nvPr userDrawn="1"/>
        </p:nvSpPr>
        <p:spPr>
          <a:xfrm>
            <a:off x="8074822"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選ばれる理由・比較表</a:t>
            </a:r>
          </a:p>
        </p:txBody>
      </p:sp>
      <p:sp>
        <p:nvSpPr>
          <p:cNvPr id="11" name="正方形/長方形 10">
            <a:extLst>
              <a:ext uri="{FF2B5EF4-FFF2-40B4-BE49-F238E27FC236}">
                <a16:creationId xmlns:a16="http://schemas.microsoft.com/office/drawing/2014/main" id="{7B3EB219-D360-344B-BFC4-F3D04CFAD2C8}"/>
              </a:ext>
            </a:extLst>
          </p:cNvPr>
          <p:cNvSpPr/>
          <p:nvPr userDrawn="1"/>
        </p:nvSpPr>
        <p:spPr>
          <a:xfrm>
            <a:off x="5316683" y="6468035"/>
            <a:ext cx="2758139"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具体的な機能・サービスの紹介</a:t>
            </a:r>
          </a:p>
        </p:txBody>
      </p:sp>
      <p:sp>
        <p:nvSpPr>
          <p:cNvPr id="12" name="正方形/長方形 11">
            <a:extLst>
              <a:ext uri="{FF2B5EF4-FFF2-40B4-BE49-F238E27FC236}">
                <a16:creationId xmlns:a16="http://schemas.microsoft.com/office/drawing/2014/main" id="{5A9D3B32-292B-EC4B-9E67-B5F9F5465610}"/>
              </a:ext>
            </a:extLst>
          </p:cNvPr>
          <p:cNvSpPr/>
          <p:nvPr userDrawn="1"/>
        </p:nvSpPr>
        <p:spPr>
          <a:xfrm>
            <a:off x="3595459"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用途別の活用例</a:t>
            </a:r>
          </a:p>
        </p:txBody>
      </p:sp>
      <p:sp>
        <p:nvSpPr>
          <p:cNvPr id="13" name="正方形/長方形 12">
            <a:extLst>
              <a:ext uri="{FF2B5EF4-FFF2-40B4-BE49-F238E27FC236}">
                <a16:creationId xmlns:a16="http://schemas.microsoft.com/office/drawing/2014/main" id="{956DD087-46A6-C546-BEDE-F5054941BDA2}"/>
              </a:ext>
            </a:extLst>
          </p:cNvPr>
          <p:cNvSpPr/>
          <p:nvPr userDrawn="1"/>
        </p:nvSpPr>
        <p:spPr>
          <a:xfrm>
            <a:off x="1874236"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部署別の活用例</a:t>
            </a:r>
          </a:p>
        </p:txBody>
      </p:sp>
      <p:sp>
        <p:nvSpPr>
          <p:cNvPr id="14" name="正方形/長方形 13">
            <a:extLst>
              <a:ext uri="{FF2B5EF4-FFF2-40B4-BE49-F238E27FC236}">
                <a16:creationId xmlns:a16="http://schemas.microsoft.com/office/drawing/2014/main" id="{AD7B8AC4-EDB1-0D48-A692-8C216BDB2F3E}"/>
              </a:ext>
            </a:extLst>
          </p:cNvPr>
          <p:cNvSpPr/>
          <p:nvPr userDrawn="1"/>
        </p:nvSpPr>
        <p:spPr>
          <a:xfrm>
            <a:off x="159736" y="6468035"/>
            <a:ext cx="1721223" cy="389965"/>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t>はじめに</a:t>
            </a:r>
          </a:p>
        </p:txBody>
      </p:sp>
      <p:cxnSp>
        <p:nvCxnSpPr>
          <p:cNvPr id="16" name="直線コネクタ 15">
            <a:extLst>
              <a:ext uri="{FF2B5EF4-FFF2-40B4-BE49-F238E27FC236}">
                <a16:creationId xmlns:a16="http://schemas.microsoft.com/office/drawing/2014/main" id="{74C74AAA-178D-2747-9F28-C43DB156BF84}"/>
              </a:ext>
            </a:extLst>
          </p:cNvPr>
          <p:cNvCxnSpPr/>
          <p:nvPr userDrawn="1"/>
        </p:nvCxnSpPr>
        <p:spPr>
          <a:xfrm flipV="1">
            <a:off x="3595459"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D150A2C-8BAD-6A47-9737-B7DFB6FE70BB}"/>
              </a:ext>
            </a:extLst>
          </p:cNvPr>
          <p:cNvCxnSpPr/>
          <p:nvPr userDrawn="1"/>
        </p:nvCxnSpPr>
        <p:spPr>
          <a:xfrm flipV="1">
            <a:off x="531668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C6F5A38-C34C-274D-8196-3B155D77453E}"/>
              </a:ext>
            </a:extLst>
          </p:cNvPr>
          <p:cNvCxnSpPr/>
          <p:nvPr userDrawn="1"/>
        </p:nvCxnSpPr>
        <p:spPr>
          <a:xfrm flipV="1">
            <a:off x="807482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4" name="スライド番号プレースホルダー 30">
            <a:extLst>
              <a:ext uri="{FF2B5EF4-FFF2-40B4-BE49-F238E27FC236}">
                <a16:creationId xmlns:a16="http://schemas.microsoft.com/office/drawing/2014/main" id="{1F3D5CD7-F0C1-584E-9329-D282AB9F0670}"/>
              </a:ext>
            </a:extLst>
          </p:cNvPr>
          <p:cNvSpPr>
            <a:spLocks noGrp="1"/>
          </p:cNvSpPr>
          <p:nvPr>
            <p:ph type="sldNum" sz="quarter" idx="4"/>
          </p:nvPr>
        </p:nvSpPr>
        <p:spPr>
          <a:xfrm>
            <a:off x="11126448" y="134492"/>
            <a:ext cx="919749" cy="365125"/>
          </a:xfrm>
          <a:prstGeom prst="rect">
            <a:avLst/>
          </a:prstGeom>
        </p:spPr>
        <p:txBody>
          <a:bodyPr anchor="ctr"/>
          <a:lstStyle>
            <a:lvl1pPr algn="r">
              <a:defRPr sz="1200">
                <a:solidFill>
                  <a:srgbClr val="4C4948"/>
                </a:solidFill>
              </a:defRPr>
            </a:lvl1pPr>
          </a:lstStyle>
          <a:p>
            <a:fld id="{8D25A64C-5F60-9E4F-A90F-656EC2FF92F5}" type="slidenum">
              <a:rPr lang="ja-JP" altLang="en-US" smtClean="0"/>
              <a:pPr/>
              <a:t>‹#›</a:t>
            </a:fld>
            <a:endParaRPr lang="ja-JP" altLang="en-US"/>
          </a:p>
        </p:txBody>
      </p:sp>
      <p:sp>
        <p:nvSpPr>
          <p:cNvPr id="15" name="正方形/長方形 14">
            <a:extLst>
              <a:ext uri="{FF2B5EF4-FFF2-40B4-BE49-F238E27FC236}">
                <a16:creationId xmlns:a16="http://schemas.microsoft.com/office/drawing/2014/main" id="{9FD767DC-35BC-EC46-84A7-3B82CCF59D76}"/>
              </a:ext>
            </a:extLst>
          </p:cNvPr>
          <p:cNvSpPr/>
          <p:nvPr userDrawn="1"/>
        </p:nvSpPr>
        <p:spPr>
          <a:xfrm>
            <a:off x="10064997"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ご利用までのステップ</a:t>
            </a:r>
          </a:p>
        </p:txBody>
      </p:sp>
    </p:spTree>
    <p:extLst>
      <p:ext uri="{BB962C8B-B14F-4D97-AF65-F5344CB8AC3E}">
        <p14:creationId xmlns:p14="http://schemas.microsoft.com/office/powerpoint/2010/main" val="429312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業務別の活用例">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A8745CD-44C9-DA4A-9C88-F36762EED179}"/>
              </a:ext>
            </a:extLst>
          </p:cNvPr>
          <p:cNvSpPr/>
          <p:nvPr userDrawn="1"/>
        </p:nvSpPr>
        <p:spPr>
          <a:xfrm>
            <a:off x="-12076" y="6388100"/>
            <a:ext cx="12204076" cy="469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正方形/長方形 16">
            <a:extLst>
              <a:ext uri="{FF2B5EF4-FFF2-40B4-BE49-F238E27FC236}">
                <a16:creationId xmlns:a16="http://schemas.microsoft.com/office/drawing/2014/main" id="{AF21C3DB-E1D0-E440-B290-99A46DF9E175}"/>
              </a:ext>
            </a:extLst>
          </p:cNvPr>
          <p:cNvSpPr/>
          <p:nvPr userDrawn="1"/>
        </p:nvSpPr>
        <p:spPr>
          <a:xfrm>
            <a:off x="8074822"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選ばれる理由・比較表</a:t>
            </a:r>
          </a:p>
        </p:txBody>
      </p:sp>
      <p:sp>
        <p:nvSpPr>
          <p:cNvPr id="19" name="正方形/長方形 18">
            <a:extLst>
              <a:ext uri="{FF2B5EF4-FFF2-40B4-BE49-F238E27FC236}">
                <a16:creationId xmlns:a16="http://schemas.microsoft.com/office/drawing/2014/main" id="{1AD516F1-C6BE-3E41-BDD8-485E8E298547}"/>
              </a:ext>
            </a:extLst>
          </p:cNvPr>
          <p:cNvSpPr/>
          <p:nvPr userDrawn="1"/>
        </p:nvSpPr>
        <p:spPr>
          <a:xfrm>
            <a:off x="5316683" y="6468035"/>
            <a:ext cx="2758139"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具体的な機能・サービスの紹介</a:t>
            </a:r>
          </a:p>
        </p:txBody>
      </p:sp>
      <p:sp>
        <p:nvSpPr>
          <p:cNvPr id="21" name="正方形/長方形 20">
            <a:extLst>
              <a:ext uri="{FF2B5EF4-FFF2-40B4-BE49-F238E27FC236}">
                <a16:creationId xmlns:a16="http://schemas.microsoft.com/office/drawing/2014/main" id="{4FB9781E-8E7E-3345-9AB8-3A350955DBA3}"/>
              </a:ext>
            </a:extLst>
          </p:cNvPr>
          <p:cNvSpPr/>
          <p:nvPr userDrawn="1"/>
        </p:nvSpPr>
        <p:spPr>
          <a:xfrm>
            <a:off x="3595459"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用途別の活用例</a:t>
            </a:r>
          </a:p>
        </p:txBody>
      </p:sp>
      <p:sp>
        <p:nvSpPr>
          <p:cNvPr id="23" name="正方形/長方形 22">
            <a:extLst>
              <a:ext uri="{FF2B5EF4-FFF2-40B4-BE49-F238E27FC236}">
                <a16:creationId xmlns:a16="http://schemas.microsoft.com/office/drawing/2014/main" id="{E41FD073-921F-B74D-A432-7BCD12420080}"/>
              </a:ext>
            </a:extLst>
          </p:cNvPr>
          <p:cNvSpPr/>
          <p:nvPr userDrawn="1"/>
        </p:nvSpPr>
        <p:spPr>
          <a:xfrm>
            <a:off x="145881" y="6468035"/>
            <a:ext cx="1705525"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はじめに</a:t>
            </a:r>
          </a:p>
        </p:txBody>
      </p:sp>
      <p:cxnSp>
        <p:nvCxnSpPr>
          <p:cNvPr id="24" name="直線コネクタ 23">
            <a:extLst>
              <a:ext uri="{FF2B5EF4-FFF2-40B4-BE49-F238E27FC236}">
                <a16:creationId xmlns:a16="http://schemas.microsoft.com/office/drawing/2014/main" id="{B2A7CBAD-64E2-3643-BE1C-E6FF1E11B401}"/>
              </a:ext>
            </a:extLst>
          </p:cNvPr>
          <p:cNvCxnSpPr/>
          <p:nvPr userDrawn="1"/>
        </p:nvCxnSpPr>
        <p:spPr>
          <a:xfrm flipV="1">
            <a:off x="3595459"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F438A45-B175-4346-B5E5-55CF29386EFB}"/>
              </a:ext>
            </a:extLst>
          </p:cNvPr>
          <p:cNvCxnSpPr/>
          <p:nvPr userDrawn="1"/>
        </p:nvCxnSpPr>
        <p:spPr>
          <a:xfrm flipV="1">
            <a:off x="531668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41B709F-C9EF-3743-82DB-BCCAB5E03851}"/>
              </a:ext>
            </a:extLst>
          </p:cNvPr>
          <p:cNvCxnSpPr/>
          <p:nvPr userDrawn="1"/>
        </p:nvCxnSpPr>
        <p:spPr>
          <a:xfrm flipV="1">
            <a:off x="807482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7" name="スライド番号プレースホルダー 30">
            <a:extLst>
              <a:ext uri="{FF2B5EF4-FFF2-40B4-BE49-F238E27FC236}">
                <a16:creationId xmlns:a16="http://schemas.microsoft.com/office/drawing/2014/main" id="{CD106A45-8716-9C4E-9597-1E6294181885}"/>
              </a:ext>
            </a:extLst>
          </p:cNvPr>
          <p:cNvSpPr>
            <a:spLocks noGrp="1"/>
          </p:cNvSpPr>
          <p:nvPr>
            <p:ph type="sldNum" sz="quarter" idx="4"/>
          </p:nvPr>
        </p:nvSpPr>
        <p:spPr>
          <a:xfrm>
            <a:off x="11126448" y="134492"/>
            <a:ext cx="919749" cy="365125"/>
          </a:xfrm>
          <a:prstGeom prst="rect">
            <a:avLst/>
          </a:prstGeom>
        </p:spPr>
        <p:txBody>
          <a:bodyPr anchor="ctr"/>
          <a:lstStyle>
            <a:lvl1pPr algn="r">
              <a:defRPr sz="1200">
                <a:solidFill>
                  <a:srgbClr val="4C4948"/>
                </a:solidFill>
              </a:defRPr>
            </a:lvl1pPr>
          </a:lstStyle>
          <a:p>
            <a:fld id="{8D25A64C-5F60-9E4F-A90F-656EC2FF92F5}" type="slidenum">
              <a:rPr lang="ja-JP" altLang="en-US" smtClean="0"/>
              <a:pPr/>
              <a:t>‹#›</a:t>
            </a:fld>
            <a:endParaRPr lang="ja-JP" altLang="en-US"/>
          </a:p>
        </p:txBody>
      </p:sp>
      <p:sp>
        <p:nvSpPr>
          <p:cNvPr id="28" name="正方形/長方形 27">
            <a:extLst>
              <a:ext uri="{FF2B5EF4-FFF2-40B4-BE49-F238E27FC236}">
                <a16:creationId xmlns:a16="http://schemas.microsoft.com/office/drawing/2014/main" id="{5CA598C6-3719-A04F-9EFC-D499FE185D1B}"/>
              </a:ext>
            </a:extLst>
          </p:cNvPr>
          <p:cNvSpPr/>
          <p:nvPr userDrawn="1"/>
        </p:nvSpPr>
        <p:spPr>
          <a:xfrm>
            <a:off x="10064997"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ご利用までのステップ</a:t>
            </a:r>
          </a:p>
        </p:txBody>
      </p:sp>
      <p:sp>
        <p:nvSpPr>
          <p:cNvPr id="29" name="正方形/長方形 28">
            <a:extLst>
              <a:ext uri="{FF2B5EF4-FFF2-40B4-BE49-F238E27FC236}">
                <a16:creationId xmlns:a16="http://schemas.microsoft.com/office/drawing/2014/main" id="{250D85EB-82AA-A047-B4EA-2EC98CBC1C4A}"/>
              </a:ext>
            </a:extLst>
          </p:cNvPr>
          <p:cNvSpPr/>
          <p:nvPr userDrawn="1"/>
        </p:nvSpPr>
        <p:spPr>
          <a:xfrm>
            <a:off x="1874237" y="6468035"/>
            <a:ext cx="1721223" cy="389965"/>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chemeClr val="bg1"/>
                </a:solidFill>
              </a:rPr>
              <a:t>部署別の活用例</a:t>
            </a:r>
          </a:p>
        </p:txBody>
      </p:sp>
    </p:spTree>
    <p:extLst>
      <p:ext uri="{BB962C8B-B14F-4D97-AF65-F5344CB8AC3E}">
        <p14:creationId xmlns:p14="http://schemas.microsoft.com/office/powerpoint/2010/main" val="3422837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用途別の活用例">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84D10266-140A-A345-82BD-118A30E4D5B0}"/>
              </a:ext>
            </a:extLst>
          </p:cNvPr>
          <p:cNvSpPr/>
          <p:nvPr userDrawn="1"/>
        </p:nvSpPr>
        <p:spPr>
          <a:xfrm>
            <a:off x="-12076" y="6388100"/>
            <a:ext cx="12204076" cy="469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正方形/長方形 14">
            <a:extLst>
              <a:ext uri="{FF2B5EF4-FFF2-40B4-BE49-F238E27FC236}">
                <a16:creationId xmlns:a16="http://schemas.microsoft.com/office/drawing/2014/main" id="{D1552D8C-6485-7B47-9097-0CED6C65AC72}"/>
              </a:ext>
            </a:extLst>
          </p:cNvPr>
          <p:cNvSpPr/>
          <p:nvPr userDrawn="1"/>
        </p:nvSpPr>
        <p:spPr>
          <a:xfrm>
            <a:off x="8074822"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選ばれる理由・比較表</a:t>
            </a:r>
          </a:p>
        </p:txBody>
      </p:sp>
      <p:sp>
        <p:nvSpPr>
          <p:cNvPr id="17" name="正方形/長方形 16">
            <a:extLst>
              <a:ext uri="{FF2B5EF4-FFF2-40B4-BE49-F238E27FC236}">
                <a16:creationId xmlns:a16="http://schemas.microsoft.com/office/drawing/2014/main" id="{4FD4BB4C-7264-3D43-92AB-B3BC60049556}"/>
              </a:ext>
            </a:extLst>
          </p:cNvPr>
          <p:cNvSpPr/>
          <p:nvPr userDrawn="1"/>
        </p:nvSpPr>
        <p:spPr>
          <a:xfrm>
            <a:off x="5316683" y="6468035"/>
            <a:ext cx="2758139"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具体的な機能・サービスの紹介</a:t>
            </a:r>
          </a:p>
        </p:txBody>
      </p:sp>
      <p:sp>
        <p:nvSpPr>
          <p:cNvPr id="19" name="正方形/長方形 18">
            <a:extLst>
              <a:ext uri="{FF2B5EF4-FFF2-40B4-BE49-F238E27FC236}">
                <a16:creationId xmlns:a16="http://schemas.microsoft.com/office/drawing/2014/main" id="{1C6B49AD-978E-0E4F-BD99-681C20E632E3}"/>
              </a:ext>
            </a:extLst>
          </p:cNvPr>
          <p:cNvSpPr/>
          <p:nvPr userDrawn="1"/>
        </p:nvSpPr>
        <p:spPr>
          <a:xfrm>
            <a:off x="1874236"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部署別の活用例</a:t>
            </a:r>
          </a:p>
        </p:txBody>
      </p:sp>
      <p:cxnSp>
        <p:nvCxnSpPr>
          <p:cNvPr id="21" name="直線コネクタ 20">
            <a:extLst>
              <a:ext uri="{FF2B5EF4-FFF2-40B4-BE49-F238E27FC236}">
                <a16:creationId xmlns:a16="http://schemas.microsoft.com/office/drawing/2014/main" id="{0CF2F1E8-6F53-A448-9F12-9C788F89FD46}"/>
              </a:ext>
            </a:extLst>
          </p:cNvPr>
          <p:cNvCxnSpPr/>
          <p:nvPr userDrawn="1"/>
        </p:nvCxnSpPr>
        <p:spPr>
          <a:xfrm flipV="1">
            <a:off x="3595459"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6F3B0CE-F9CE-A94A-8307-DB85F4E17AB1}"/>
              </a:ext>
            </a:extLst>
          </p:cNvPr>
          <p:cNvCxnSpPr/>
          <p:nvPr userDrawn="1"/>
        </p:nvCxnSpPr>
        <p:spPr>
          <a:xfrm flipV="1">
            <a:off x="531668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40946974-AD3F-C944-8217-1E823858EC91}"/>
              </a:ext>
            </a:extLst>
          </p:cNvPr>
          <p:cNvCxnSpPr/>
          <p:nvPr userDrawn="1"/>
        </p:nvCxnSpPr>
        <p:spPr>
          <a:xfrm flipV="1">
            <a:off x="807482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4" name="スライド番号プレースホルダー 30">
            <a:extLst>
              <a:ext uri="{FF2B5EF4-FFF2-40B4-BE49-F238E27FC236}">
                <a16:creationId xmlns:a16="http://schemas.microsoft.com/office/drawing/2014/main" id="{EB70BCEF-B43E-A54A-B73F-2046373DCEE3}"/>
              </a:ext>
            </a:extLst>
          </p:cNvPr>
          <p:cNvSpPr>
            <a:spLocks noGrp="1"/>
          </p:cNvSpPr>
          <p:nvPr>
            <p:ph type="sldNum" sz="quarter" idx="4"/>
          </p:nvPr>
        </p:nvSpPr>
        <p:spPr>
          <a:xfrm>
            <a:off x="11126448" y="134492"/>
            <a:ext cx="919749" cy="365125"/>
          </a:xfrm>
          <a:prstGeom prst="rect">
            <a:avLst/>
          </a:prstGeom>
        </p:spPr>
        <p:txBody>
          <a:bodyPr anchor="ctr"/>
          <a:lstStyle>
            <a:lvl1pPr algn="r">
              <a:defRPr sz="1200">
                <a:solidFill>
                  <a:srgbClr val="4C4948"/>
                </a:solidFill>
              </a:defRPr>
            </a:lvl1pPr>
          </a:lstStyle>
          <a:p>
            <a:fld id="{8D25A64C-5F60-9E4F-A90F-656EC2FF92F5}" type="slidenum">
              <a:rPr lang="ja-JP" altLang="en-US" smtClean="0"/>
              <a:pPr/>
              <a:t>‹#›</a:t>
            </a:fld>
            <a:endParaRPr lang="ja-JP" altLang="en-US"/>
          </a:p>
        </p:txBody>
      </p:sp>
      <p:sp>
        <p:nvSpPr>
          <p:cNvPr id="25" name="正方形/長方形 24">
            <a:extLst>
              <a:ext uri="{FF2B5EF4-FFF2-40B4-BE49-F238E27FC236}">
                <a16:creationId xmlns:a16="http://schemas.microsoft.com/office/drawing/2014/main" id="{7B392CC2-D80F-F042-8C71-8E4B16276910}"/>
              </a:ext>
            </a:extLst>
          </p:cNvPr>
          <p:cNvSpPr/>
          <p:nvPr userDrawn="1"/>
        </p:nvSpPr>
        <p:spPr>
          <a:xfrm>
            <a:off x="10064997"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ご利用までのステップ</a:t>
            </a:r>
          </a:p>
        </p:txBody>
      </p:sp>
      <p:sp>
        <p:nvSpPr>
          <p:cNvPr id="26" name="正方形/長方形 25">
            <a:extLst>
              <a:ext uri="{FF2B5EF4-FFF2-40B4-BE49-F238E27FC236}">
                <a16:creationId xmlns:a16="http://schemas.microsoft.com/office/drawing/2014/main" id="{5DAAAFB9-87FA-FD4F-A93D-A781A00A7BBE}"/>
              </a:ext>
            </a:extLst>
          </p:cNvPr>
          <p:cNvSpPr/>
          <p:nvPr userDrawn="1"/>
        </p:nvSpPr>
        <p:spPr>
          <a:xfrm>
            <a:off x="145881" y="6468035"/>
            <a:ext cx="1705525"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はじめに</a:t>
            </a:r>
          </a:p>
        </p:txBody>
      </p:sp>
      <p:sp>
        <p:nvSpPr>
          <p:cNvPr id="27" name="正方形/長方形 26">
            <a:extLst>
              <a:ext uri="{FF2B5EF4-FFF2-40B4-BE49-F238E27FC236}">
                <a16:creationId xmlns:a16="http://schemas.microsoft.com/office/drawing/2014/main" id="{CB1545BA-325B-F741-B6E5-63FB34E8BBB1}"/>
              </a:ext>
            </a:extLst>
          </p:cNvPr>
          <p:cNvSpPr/>
          <p:nvPr userDrawn="1"/>
        </p:nvSpPr>
        <p:spPr>
          <a:xfrm>
            <a:off x="3604434" y="6468035"/>
            <a:ext cx="1721223" cy="389965"/>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chemeClr val="bg1"/>
                </a:solidFill>
              </a:rPr>
              <a:t>用途別の活用例</a:t>
            </a:r>
          </a:p>
        </p:txBody>
      </p:sp>
    </p:spTree>
    <p:extLst>
      <p:ext uri="{BB962C8B-B14F-4D97-AF65-F5344CB8AC3E}">
        <p14:creationId xmlns:p14="http://schemas.microsoft.com/office/powerpoint/2010/main" val="80249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具体的な機能・サービスの紹介">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46A6B46-3036-A244-93F5-A65934D6DA68}"/>
              </a:ext>
            </a:extLst>
          </p:cNvPr>
          <p:cNvSpPr/>
          <p:nvPr userDrawn="1"/>
        </p:nvSpPr>
        <p:spPr>
          <a:xfrm>
            <a:off x="-12076" y="6388100"/>
            <a:ext cx="12204076" cy="469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正方形/長方形 12">
            <a:extLst>
              <a:ext uri="{FF2B5EF4-FFF2-40B4-BE49-F238E27FC236}">
                <a16:creationId xmlns:a16="http://schemas.microsoft.com/office/drawing/2014/main" id="{609CE9C0-D7F1-5548-AA8B-F5543258AA03}"/>
              </a:ext>
            </a:extLst>
          </p:cNvPr>
          <p:cNvSpPr/>
          <p:nvPr userDrawn="1"/>
        </p:nvSpPr>
        <p:spPr>
          <a:xfrm>
            <a:off x="8074822"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選ばれる理由・比較表</a:t>
            </a:r>
          </a:p>
        </p:txBody>
      </p:sp>
      <p:sp>
        <p:nvSpPr>
          <p:cNvPr id="16" name="正方形/長方形 15">
            <a:extLst>
              <a:ext uri="{FF2B5EF4-FFF2-40B4-BE49-F238E27FC236}">
                <a16:creationId xmlns:a16="http://schemas.microsoft.com/office/drawing/2014/main" id="{1512657A-F8A8-A544-9867-4885890238B8}"/>
              </a:ext>
            </a:extLst>
          </p:cNvPr>
          <p:cNvSpPr/>
          <p:nvPr userDrawn="1"/>
        </p:nvSpPr>
        <p:spPr>
          <a:xfrm>
            <a:off x="3595459"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用途別の活用例</a:t>
            </a:r>
          </a:p>
        </p:txBody>
      </p:sp>
      <p:sp>
        <p:nvSpPr>
          <p:cNvPr id="17" name="正方形/長方形 16">
            <a:extLst>
              <a:ext uri="{FF2B5EF4-FFF2-40B4-BE49-F238E27FC236}">
                <a16:creationId xmlns:a16="http://schemas.microsoft.com/office/drawing/2014/main" id="{F72C089C-8639-FE4F-8AC7-C70D7F010392}"/>
              </a:ext>
            </a:extLst>
          </p:cNvPr>
          <p:cNvSpPr/>
          <p:nvPr userDrawn="1"/>
        </p:nvSpPr>
        <p:spPr>
          <a:xfrm>
            <a:off x="1874236"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部署別の活用例</a:t>
            </a:r>
          </a:p>
        </p:txBody>
      </p:sp>
      <p:cxnSp>
        <p:nvCxnSpPr>
          <p:cNvPr id="19" name="直線コネクタ 18">
            <a:extLst>
              <a:ext uri="{FF2B5EF4-FFF2-40B4-BE49-F238E27FC236}">
                <a16:creationId xmlns:a16="http://schemas.microsoft.com/office/drawing/2014/main" id="{4620E623-04E9-5342-BA92-97015FAD578D}"/>
              </a:ext>
            </a:extLst>
          </p:cNvPr>
          <p:cNvCxnSpPr/>
          <p:nvPr userDrawn="1"/>
        </p:nvCxnSpPr>
        <p:spPr>
          <a:xfrm flipV="1">
            <a:off x="3595459"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6DF71EF-73E9-9746-BA75-8E154A5F28E7}"/>
              </a:ext>
            </a:extLst>
          </p:cNvPr>
          <p:cNvCxnSpPr/>
          <p:nvPr userDrawn="1"/>
        </p:nvCxnSpPr>
        <p:spPr>
          <a:xfrm flipV="1">
            <a:off x="531668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FA5A496F-2D88-CF4C-B178-0FF58B24254C}"/>
              </a:ext>
            </a:extLst>
          </p:cNvPr>
          <p:cNvCxnSpPr/>
          <p:nvPr userDrawn="1"/>
        </p:nvCxnSpPr>
        <p:spPr>
          <a:xfrm flipV="1">
            <a:off x="807482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30">
            <a:extLst>
              <a:ext uri="{FF2B5EF4-FFF2-40B4-BE49-F238E27FC236}">
                <a16:creationId xmlns:a16="http://schemas.microsoft.com/office/drawing/2014/main" id="{40D42F26-510D-BA44-905F-15CDA874FB56}"/>
              </a:ext>
            </a:extLst>
          </p:cNvPr>
          <p:cNvSpPr>
            <a:spLocks noGrp="1"/>
          </p:cNvSpPr>
          <p:nvPr>
            <p:ph type="sldNum" sz="quarter" idx="4"/>
          </p:nvPr>
        </p:nvSpPr>
        <p:spPr>
          <a:xfrm>
            <a:off x="11126448" y="134492"/>
            <a:ext cx="919749" cy="365125"/>
          </a:xfrm>
          <a:prstGeom prst="rect">
            <a:avLst/>
          </a:prstGeom>
        </p:spPr>
        <p:txBody>
          <a:bodyPr anchor="ctr"/>
          <a:lstStyle>
            <a:lvl1pPr algn="r">
              <a:defRPr sz="1200">
                <a:solidFill>
                  <a:srgbClr val="4C4948"/>
                </a:solidFill>
              </a:defRPr>
            </a:lvl1pPr>
          </a:lstStyle>
          <a:p>
            <a:fld id="{8D25A64C-5F60-9E4F-A90F-656EC2FF92F5}" type="slidenum">
              <a:rPr lang="ja-JP" altLang="en-US" smtClean="0"/>
              <a:pPr/>
              <a:t>‹#›</a:t>
            </a:fld>
            <a:endParaRPr lang="ja-JP" altLang="en-US"/>
          </a:p>
        </p:txBody>
      </p:sp>
      <p:sp>
        <p:nvSpPr>
          <p:cNvPr id="23" name="正方形/長方形 22">
            <a:extLst>
              <a:ext uri="{FF2B5EF4-FFF2-40B4-BE49-F238E27FC236}">
                <a16:creationId xmlns:a16="http://schemas.microsoft.com/office/drawing/2014/main" id="{3C577CE9-4ED7-6448-84BF-D404CE084D12}"/>
              </a:ext>
            </a:extLst>
          </p:cNvPr>
          <p:cNvSpPr/>
          <p:nvPr userDrawn="1"/>
        </p:nvSpPr>
        <p:spPr>
          <a:xfrm>
            <a:off x="10064997"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ご利用までのステップ</a:t>
            </a:r>
          </a:p>
        </p:txBody>
      </p:sp>
      <p:sp>
        <p:nvSpPr>
          <p:cNvPr id="24" name="正方形/長方形 23">
            <a:extLst>
              <a:ext uri="{FF2B5EF4-FFF2-40B4-BE49-F238E27FC236}">
                <a16:creationId xmlns:a16="http://schemas.microsoft.com/office/drawing/2014/main" id="{4C44E2D7-2519-CB48-9F2C-8292874EB438}"/>
              </a:ext>
            </a:extLst>
          </p:cNvPr>
          <p:cNvSpPr/>
          <p:nvPr userDrawn="1"/>
        </p:nvSpPr>
        <p:spPr>
          <a:xfrm>
            <a:off x="145881" y="6468035"/>
            <a:ext cx="1705525"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はじめに</a:t>
            </a:r>
          </a:p>
        </p:txBody>
      </p:sp>
      <p:sp>
        <p:nvSpPr>
          <p:cNvPr id="25" name="正方形/長方形 24">
            <a:extLst>
              <a:ext uri="{FF2B5EF4-FFF2-40B4-BE49-F238E27FC236}">
                <a16:creationId xmlns:a16="http://schemas.microsoft.com/office/drawing/2014/main" id="{4A7482B2-5511-DA49-8083-05FBFA98D888}"/>
              </a:ext>
            </a:extLst>
          </p:cNvPr>
          <p:cNvSpPr/>
          <p:nvPr userDrawn="1"/>
        </p:nvSpPr>
        <p:spPr>
          <a:xfrm>
            <a:off x="5316682" y="6468034"/>
            <a:ext cx="2758139" cy="38996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chemeClr val="tx1"/>
                </a:solidFill>
              </a:rPr>
              <a:t>具体的な機能・サービスの紹介</a:t>
            </a:r>
          </a:p>
        </p:txBody>
      </p:sp>
    </p:spTree>
    <p:extLst>
      <p:ext uri="{BB962C8B-B14F-4D97-AF65-F5344CB8AC3E}">
        <p14:creationId xmlns:p14="http://schemas.microsoft.com/office/powerpoint/2010/main" val="277980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ご利用までのステップ">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7C097626-369A-3F48-AB61-69B9CDA3FD8C}"/>
              </a:ext>
            </a:extLst>
          </p:cNvPr>
          <p:cNvSpPr/>
          <p:nvPr userDrawn="1"/>
        </p:nvSpPr>
        <p:spPr>
          <a:xfrm>
            <a:off x="-12076" y="6388100"/>
            <a:ext cx="12204076" cy="469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正方形/長方形 15">
            <a:extLst>
              <a:ext uri="{FF2B5EF4-FFF2-40B4-BE49-F238E27FC236}">
                <a16:creationId xmlns:a16="http://schemas.microsoft.com/office/drawing/2014/main" id="{2D9F28D9-9B21-E74C-A56E-CA03BF57C624}"/>
              </a:ext>
            </a:extLst>
          </p:cNvPr>
          <p:cNvSpPr/>
          <p:nvPr userDrawn="1"/>
        </p:nvSpPr>
        <p:spPr>
          <a:xfrm>
            <a:off x="8074822" y="6468035"/>
            <a:ext cx="1981200" cy="389965"/>
          </a:xfrm>
          <a:prstGeom prst="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chemeClr val="bg1"/>
                </a:solidFill>
              </a:rPr>
              <a:t>選ばれる理由・比較表</a:t>
            </a:r>
          </a:p>
        </p:txBody>
      </p:sp>
      <p:sp>
        <p:nvSpPr>
          <p:cNvPr id="17" name="正方形/長方形 16">
            <a:extLst>
              <a:ext uri="{FF2B5EF4-FFF2-40B4-BE49-F238E27FC236}">
                <a16:creationId xmlns:a16="http://schemas.microsoft.com/office/drawing/2014/main" id="{AC2DDB1B-8885-3441-90AE-92727FF51541}"/>
              </a:ext>
            </a:extLst>
          </p:cNvPr>
          <p:cNvSpPr/>
          <p:nvPr userDrawn="1"/>
        </p:nvSpPr>
        <p:spPr>
          <a:xfrm>
            <a:off x="5316683" y="6468035"/>
            <a:ext cx="2758139"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具体的な機能・サービスの紹介</a:t>
            </a:r>
          </a:p>
        </p:txBody>
      </p:sp>
      <p:sp>
        <p:nvSpPr>
          <p:cNvPr id="18" name="正方形/長方形 17">
            <a:extLst>
              <a:ext uri="{FF2B5EF4-FFF2-40B4-BE49-F238E27FC236}">
                <a16:creationId xmlns:a16="http://schemas.microsoft.com/office/drawing/2014/main" id="{A8B93F3D-0362-1145-83CC-78650BE73811}"/>
              </a:ext>
            </a:extLst>
          </p:cNvPr>
          <p:cNvSpPr/>
          <p:nvPr userDrawn="1"/>
        </p:nvSpPr>
        <p:spPr>
          <a:xfrm>
            <a:off x="3595459"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用途別の活用例</a:t>
            </a:r>
          </a:p>
        </p:txBody>
      </p:sp>
      <p:sp>
        <p:nvSpPr>
          <p:cNvPr id="19" name="正方形/長方形 18">
            <a:extLst>
              <a:ext uri="{FF2B5EF4-FFF2-40B4-BE49-F238E27FC236}">
                <a16:creationId xmlns:a16="http://schemas.microsoft.com/office/drawing/2014/main" id="{52E697AC-AF3B-E544-A87B-E85919603F48}"/>
              </a:ext>
            </a:extLst>
          </p:cNvPr>
          <p:cNvSpPr/>
          <p:nvPr userDrawn="1"/>
        </p:nvSpPr>
        <p:spPr>
          <a:xfrm>
            <a:off x="1874236"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部署別の活用例</a:t>
            </a:r>
          </a:p>
        </p:txBody>
      </p:sp>
      <p:cxnSp>
        <p:nvCxnSpPr>
          <p:cNvPr id="21" name="直線コネクタ 20">
            <a:extLst>
              <a:ext uri="{FF2B5EF4-FFF2-40B4-BE49-F238E27FC236}">
                <a16:creationId xmlns:a16="http://schemas.microsoft.com/office/drawing/2014/main" id="{FD9F0C69-9653-4241-A265-5B87A8F7DB5B}"/>
              </a:ext>
            </a:extLst>
          </p:cNvPr>
          <p:cNvCxnSpPr/>
          <p:nvPr userDrawn="1"/>
        </p:nvCxnSpPr>
        <p:spPr>
          <a:xfrm flipV="1">
            <a:off x="3595459"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136F589-6FF4-424C-B95F-398BB4D9E382}"/>
              </a:ext>
            </a:extLst>
          </p:cNvPr>
          <p:cNvCxnSpPr/>
          <p:nvPr userDrawn="1"/>
        </p:nvCxnSpPr>
        <p:spPr>
          <a:xfrm flipV="1">
            <a:off x="531668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1746AF3C-18A0-8142-8835-88A1DC3F0BA1}"/>
              </a:ext>
            </a:extLst>
          </p:cNvPr>
          <p:cNvCxnSpPr/>
          <p:nvPr userDrawn="1"/>
        </p:nvCxnSpPr>
        <p:spPr>
          <a:xfrm flipV="1">
            <a:off x="807482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4" name="スライド番号プレースホルダー 30">
            <a:extLst>
              <a:ext uri="{FF2B5EF4-FFF2-40B4-BE49-F238E27FC236}">
                <a16:creationId xmlns:a16="http://schemas.microsoft.com/office/drawing/2014/main" id="{7682A575-72D9-F442-BA2C-75E1868D27F1}"/>
              </a:ext>
            </a:extLst>
          </p:cNvPr>
          <p:cNvSpPr>
            <a:spLocks noGrp="1"/>
          </p:cNvSpPr>
          <p:nvPr>
            <p:ph type="sldNum" sz="quarter" idx="4"/>
          </p:nvPr>
        </p:nvSpPr>
        <p:spPr>
          <a:xfrm>
            <a:off x="11126448" y="134492"/>
            <a:ext cx="919749" cy="365125"/>
          </a:xfrm>
          <a:prstGeom prst="rect">
            <a:avLst/>
          </a:prstGeom>
        </p:spPr>
        <p:txBody>
          <a:bodyPr anchor="ctr"/>
          <a:lstStyle>
            <a:lvl1pPr algn="r">
              <a:defRPr sz="1200">
                <a:solidFill>
                  <a:srgbClr val="4C4948"/>
                </a:solidFill>
              </a:defRPr>
            </a:lvl1pPr>
          </a:lstStyle>
          <a:p>
            <a:fld id="{8D25A64C-5F60-9E4F-A90F-656EC2FF92F5}" type="slidenum">
              <a:rPr lang="ja-JP" altLang="en-US" smtClean="0"/>
              <a:pPr/>
              <a:t>‹#›</a:t>
            </a:fld>
            <a:endParaRPr lang="ja-JP" altLang="en-US"/>
          </a:p>
        </p:txBody>
      </p:sp>
      <p:sp>
        <p:nvSpPr>
          <p:cNvPr id="25" name="正方形/長方形 24">
            <a:extLst>
              <a:ext uri="{FF2B5EF4-FFF2-40B4-BE49-F238E27FC236}">
                <a16:creationId xmlns:a16="http://schemas.microsoft.com/office/drawing/2014/main" id="{63AE4F50-A6FD-D043-8524-260C8BADDF44}"/>
              </a:ext>
            </a:extLst>
          </p:cNvPr>
          <p:cNvSpPr/>
          <p:nvPr userDrawn="1"/>
        </p:nvSpPr>
        <p:spPr>
          <a:xfrm>
            <a:off x="10064997"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ご利用までのステップ</a:t>
            </a:r>
          </a:p>
        </p:txBody>
      </p:sp>
      <p:sp>
        <p:nvSpPr>
          <p:cNvPr id="26" name="正方形/長方形 25">
            <a:extLst>
              <a:ext uri="{FF2B5EF4-FFF2-40B4-BE49-F238E27FC236}">
                <a16:creationId xmlns:a16="http://schemas.microsoft.com/office/drawing/2014/main" id="{80739169-EF6E-F94A-80CB-4871202F113B}"/>
              </a:ext>
            </a:extLst>
          </p:cNvPr>
          <p:cNvSpPr/>
          <p:nvPr userDrawn="1"/>
        </p:nvSpPr>
        <p:spPr>
          <a:xfrm>
            <a:off x="145881" y="6468035"/>
            <a:ext cx="1705525"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はじめに</a:t>
            </a:r>
          </a:p>
        </p:txBody>
      </p:sp>
    </p:spTree>
    <p:extLst>
      <p:ext uri="{BB962C8B-B14F-4D97-AF65-F5344CB8AC3E}">
        <p14:creationId xmlns:p14="http://schemas.microsoft.com/office/powerpoint/2010/main" val="262055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A777015-5B5D-E04A-B07D-00EA41D5E5E4}"/>
              </a:ext>
            </a:extLst>
          </p:cNvPr>
          <p:cNvSpPr/>
          <p:nvPr userDrawn="1"/>
        </p:nvSpPr>
        <p:spPr>
          <a:xfrm>
            <a:off x="-12076" y="6388100"/>
            <a:ext cx="12204076" cy="469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 name="正方形/長方形 4">
            <a:extLst>
              <a:ext uri="{FF2B5EF4-FFF2-40B4-BE49-F238E27FC236}">
                <a16:creationId xmlns:a16="http://schemas.microsoft.com/office/drawing/2014/main" id="{E9C00345-58BB-2F49-896D-8CEA374C4E43}"/>
              </a:ext>
            </a:extLst>
          </p:cNvPr>
          <p:cNvSpPr/>
          <p:nvPr userDrawn="1"/>
        </p:nvSpPr>
        <p:spPr>
          <a:xfrm>
            <a:off x="8074822" y="6468035"/>
            <a:ext cx="1981200"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選ばれる理由・比較表</a:t>
            </a:r>
          </a:p>
        </p:txBody>
      </p:sp>
      <p:sp>
        <p:nvSpPr>
          <p:cNvPr id="6" name="正方形/長方形 5">
            <a:extLst>
              <a:ext uri="{FF2B5EF4-FFF2-40B4-BE49-F238E27FC236}">
                <a16:creationId xmlns:a16="http://schemas.microsoft.com/office/drawing/2014/main" id="{CCAABC7F-B6E4-D848-9656-3FC74649C3FD}"/>
              </a:ext>
            </a:extLst>
          </p:cNvPr>
          <p:cNvSpPr/>
          <p:nvPr userDrawn="1"/>
        </p:nvSpPr>
        <p:spPr>
          <a:xfrm>
            <a:off x="5316683" y="6468035"/>
            <a:ext cx="2758139"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具体的な機能・サービスの紹介</a:t>
            </a:r>
          </a:p>
        </p:txBody>
      </p:sp>
      <p:sp>
        <p:nvSpPr>
          <p:cNvPr id="7" name="正方形/長方形 6">
            <a:extLst>
              <a:ext uri="{FF2B5EF4-FFF2-40B4-BE49-F238E27FC236}">
                <a16:creationId xmlns:a16="http://schemas.microsoft.com/office/drawing/2014/main" id="{D205267D-019B-6F47-B3EC-E314369A405B}"/>
              </a:ext>
            </a:extLst>
          </p:cNvPr>
          <p:cNvSpPr/>
          <p:nvPr userDrawn="1"/>
        </p:nvSpPr>
        <p:spPr>
          <a:xfrm>
            <a:off x="3595459"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用途別の活用例</a:t>
            </a:r>
          </a:p>
        </p:txBody>
      </p:sp>
      <p:sp>
        <p:nvSpPr>
          <p:cNvPr id="8" name="正方形/長方形 7">
            <a:extLst>
              <a:ext uri="{FF2B5EF4-FFF2-40B4-BE49-F238E27FC236}">
                <a16:creationId xmlns:a16="http://schemas.microsoft.com/office/drawing/2014/main" id="{72527083-0287-0E4C-9938-DF11685F2FF1}"/>
              </a:ext>
            </a:extLst>
          </p:cNvPr>
          <p:cNvSpPr/>
          <p:nvPr userDrawn="1"/>
        </p:nvSpPr>
        <p:spPr>
          <a:xfrm>
            <a:off x="1874236" y="6468035"/>
            <a:ext cx="1721223"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部署別の活用例</a:t>
            </a:r>
          </a:p>
        </p:txBody>
      </p:sp>
      <p:cxnSp>
        <p:nvCxnSpPr>
          <p:cNvPr id="10" name="直線コネクタ 9">
            <a:extLst>
              <a:ext uri="{FF2B5EF4-FFF2-40B4-BE49-F238E27FC236}">
                <a16:creationId xmlns:a16="http://schemas.microsoft.com/office/drawing/2014/main" id="{8E7A105D-7484-7945-B417-691CDC369CD6}"/>
              </a:ext>
            </a:extLst>
          </p:cNvPr>
          <p:cNvCxnSpPr/>
          <p:nvPr userDrawn="1"/>
        </p:nvCxnSpPr>
        <p:spPr>
          <a:xfrm flipV="1">
            <a:off x="3595459"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E693936-B068-C347-B4C7-D39F48384B19}"/>
              </a:ext>
            </a:extLst>
          </p:cNvPr>
          <p:cNvCxnSpPr/>
          <p:nvPr userDrawn="1"/>
        </p:nvCxnSpPr>
        <p:spPr>
          <a:xfrm flipV="1">
            <a:off x="531668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0053D9C-99A3-FB47-ABC4-A28A81B0B874}"/>
              </a:ext>
            </a:extLst>
          </p:cNvPr>
          <p:cNvCxnSpPr/>
          <p:nvPr userDrawn="1"/>
        </p:nvCxnSpPr>
        <p:spPr>
          <a:xfrm flipV="1">
            <a:off x="8074822" y="6468035"/>
            <a:ext cx="0" cy="38996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30">
            <a:extLst>
              <a:ext uri="{FF2B5EF4-FFF2-40B4-BE49-F238E27FC236}">
                <a16:creationId xmlns:a16="http://schemas.microsoft.com/office/drawing/2014/main" id="{407C197E-D4FE-D944-849A-5FFD92BAC8E8}"/>
              </a:ext>
            </a:extLst>
          </p:cNvPr>
          <p:cNvSpPr>
            <a:spLocks noGrp="1"/>
          </p:cNvSpPr>
          <p:nvPr>
            <p:ph type="sldNum" sz="quarter" idx="4"/>
          </p:nvPr>
        </p:nvSpPr>
        <p:spPr>
          <a:xfrm>
            <a:off x="11126448" y="134492"/>
            <a:ext cx="919749" cy="365125"/>
          </a:xfrm>
          <a:prstGeom prst="rect">
            <a:avLst/>
          </a:prstGeom>
        </p:spPr>
        <p:txBody>
          <a:bodyPr anchor="ctr"/>
          <a:lstStyle>
            <a:lvl1pPr algn="r">
              <a:defRPr sz="1200">
                <a:solidFill>
                  <a:srgbClr val="4C4948"/>
                </a:solidFill>
              </a:defRPr>
            </a:lvl1pPr>
          </a:lstStyle>
          <a:p>
            <a:fld id="{8D25A64C-5F60-9E4F-A90F-656EC2FF92F5}" type="slidenum">
              <a:rPr lang="ja-JP" altLang="en-US" smtClean="0"/>
              <a:pPr/>
              <a:t>‹#›</a:t>
            </a:fld>
            <a:endParaRPr lang="ja-JP" altLang="en-US"/>
          </a:p>
        </p:txBody>
      </p:sp>
      <p:sp>
        <p:nvSpPr>
          <p:cNvPr id="15" name="正方形/長方形 14">
            <a:extLst>
              <a:ext uri="{FF2B5EF4-FFF2-40B4-BE49-F238E27FC236}">
                <a16:creationId xmlns:a16="http://schemas.microsoft.com/office/drawing/2014/main" id="{D0BB59FD-BED5-3242-8372-FBA2CA882873}"/>
              </a:ext>
            </a:extLst>
          </p:cNvPr>
          <p:cNvSpPr/>
          <p:nvPr userDrawn="1"/>
        </p:nvSpPr>
        <p:spPr>
          <a:xfrm>
            <a:off x="145881" y="6468035"/>
            <a:ext cx="1705525" cy="38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rgbClr val="4C4948"/>
                </a:solidFill>
              </a:rPr>
              <a:t>はじめに</a:t>
            </a:r>
          </a:p>
        </p:txBody>
      </p:sp>
      <p:sp>
        <p:nvSpPr>
          <p:cNvPr id="16" name="正方形/長方形 15">
            <a:extLst>
              <a:ext uri="{FF2B5EF4-FFF2-40B4-BE49-F238E27FC236}">
                <a16:creationId xmlns:a16="http://schemas.microsoft.com/office/drawing/2014/main" id="{AC77DFC0-1DE4-DA42-8392-9E72CCE89125}"/>
              </a:ext>
            </a:extLst>
          </p:cNvPr>
          <p:cNvSpPr/>
          <p:nvPr userDrawn="1"/>
        </p:nvSpPr>
        <p:spPr>
          <a:xfrm>
            <a:off x="10078433" y="6468034"/>
            <a:ext cx="1981200" cy="389965"/>
          </a:xfrm>
          <a:prstGeom prst="rect">
            <a:avLst/>
          </a:prstGeom>
          <a:solidFill>
            <a:srgbClr val="009C7C"/>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bIns="39600" rtlCol="0" anchor="ctr"/>
          <a:lstStyle/>
          <a:p>
            <a:pPr algn="ctr"/>
            <a:r>
              <a:rPr kumimoji="1" lang="ja-JP" altLang="en-US" sz="1200">
                <a:solidFill>
                  <a:schemeClr val="bg1"/>
                </a:solidFill>
              </a:rPr>
              <a:t>ご利用までのステップ</a:t>
            </a:r>
          </a:p>
        </p:txBody>
      </p:sp>
    </p:spTree>
    <p:extLst>
      <p:ext uri="{BB962C8B-B14F-4D97-AF65-F5344CB8AC3E}">
        <p14:creationId xmlns:p14="http://schemas.microsoft.com/office/powerpoint/2010/main" val="78403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番号プレースホルダー 30">
            <a:extLst>
              <a:ext uri="{FF2B5EF4-FFF2-40B4-BE49-F238E27FC236}">
                <a16:creationId xmlns:a16="http://schemas.microsoft.com/office/drawing/2014/main" id="{61BAD2CF-EE9D-4044-908E-B19F59E2ED1F}"/>
              </a:ext>
            </a:extLst>
          </p:cNvPr>
          <p:cNvSpPr txBox="1">
            <a:spLocks/>
          </p:cNvSpPr>
          <p:nvPr userDrawn="1"/>
        </p:nvSpPr>
        <p:spPr>
          <a:xfrm>
            <a:off x="11126448" y="134492"/>
            <a:ext cx="919749" cy="365125"/>
          </a:xfrm>
          <a:prstGeom prst="rect">
            <a:avLst/>
          </a:prstGeom>
        </p:spPr>
        <p:txBody>
          <a:bodyPr anchor="ctr"/>
          <a:lstStyle>
            <a:defPPr>
              <a:defRPr lang="ja-JP"/>
            </a:defPPr>
            <a:lvl1pPr marL="0" algn="r" defTabSz="914377" rtl="0" eaLnBrk="1" latinLnBrk="0" hangingPunct="1">
              <a:defRPr kumimoji="1" sz="1200" kern="1200">
                <a:solidFill>
                  <a:srgbClr val="4C4948"/>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a:lstStyle>
          <a:p>
            <a:fld id="{8D25A64C-5F60-9E4F-A90F-656EC2FF92F5}" type="slidenum">
              <a:rPr lang="ja-JP" altLang="en-US" smtClean="0"/>
              <a:pPr/>
              <a:t>‹#›</a:t>
            </a:fld>
            <a:endParaRPr lang="ja-JP" altLang="en-US"/>
          </a:p>
        </p:txBody>
      </p:sp>
    </p:spTree>
    <p:extLst>
      <p:ext uri="{BB962C8B-B14F-4D97-AF65-F5344CB8AC3E}">
        <p14:creationId xmlns:p14="http://schemas.microsoft.com/office/powerpoint/2010/main" val="1820123834"/>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Lst>
  <p:hf hdr="0" ftr="0" dt="0"/>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emf"/><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tiff"/><Relationship Id="rId1" Type="http://schemas.openxmlformats.org/officeDocument/2006/relationships/slideLayout" Target="../slideLayouts/slideLayout5.xml"/><Relationship Id="rId5" Type="http://schemas.openxmlformats.org/officeDocument/2006/relationships/image" Target="../media/image81.tiff"/><Relationship Id="rId4" Type="http://schemas.openxmlformats.org/officeDocument/2006/relationships/image" Target="../media/image80.tiff"/></Relationships>
</file>

<file path=ppt/slides/_rels/slide3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5.emf"/></Relationships>
</file>

<file path=ppt/slides/_rels/slide3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85.emf"/></Relationships>
</file>

<file path=ppt/slides/_rels/slide4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9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9.emf"/><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97.emf"/><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image" Target="../media/image7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79.emf"/></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79.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79.emf"/></Relationships>
</file>

<file path=ppt/slides/_rels/slide5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79.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16.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hyperlink" Target="https://topics.cybozu.co.jp/products/partner/?list=0"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26.emf"/><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1.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7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8.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emf"/></Relationships>
</file>

<file path=ppt/slides/_rels/slide75.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emf"/><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emf"/></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C41E990-C198-D94B-B9CF-1A78B9ADA3AB}"/>
              </a:ext>
            </a:extLst>
          </p:cNvPr>
          <p:cNvPicPr>
            <a:picLocks noChangeAspect="1"/>
          </p:cNvPicPr>
          <p:nvPr/>
        </p:nvPicPr>
        <p:blipFill rotWithShape="1">
          <a:blip r:embed="rId3">
            <a:extLst>
              <a:ext uri="{28A0092B-C50C-407E-A947-70E740481C1C}">
                <a14:useLocalDpi xmlns:a14="http://schemas.microsoft.com/office/drawing/2010/main"/>
              </a:ext>
            </a:extLst>
          </a:blip>
          <a:srcRect t="-1" b="61682"/>
          <a:stretch/>
        </p:blipFill>
        <p:spPr>
          <a:xfrm>
            <a:off x="3864750" y="1181363"/>
            <a:ext cx="4462500" cy="689752"/>
          </a:xfrm>
          <a:prstGeom prst="rect">
            <a:avLst/>
          </a:prstGeom>
        </p:spPr>
      </p:pic>
      <p:sp>
        <p:nvSpPr>
          <p:cNvPr id="2" name="テキスト ボックス 1">
            <a:extLst>
              <a:ext uri="{FF2B5EF4-FFF2-40B4-BE49-F238E27FC236}">
                <a16:creationId xmlns:a16="http://schemas.microsoft.com/office/drawing/2014/main" id="{2201E3EE-7DF1-A2B9-2332-28E73A271B4E}"/>
              </a:ext>
            </a:extLst>
          </p:cNvPr>
          <p:cNvSpPr txBox="1"/>
          <p:nvPr/>
        </p:nvSpPr>
        <p:spPr>
          <a:xfrm>
            <a:off x="2279780" y="3200103"/>
            <a:ext cx="7632441" cy="884473"/>
          </a:xfrm>
          <a:prstGeom prst="rect">
            <a:avLst/>
          </a:prstGeom>
          <a:noFill/>
        </p:spPr>
        <p:txBody>
          <a:bodyPr wrap="square" rtlCol="0">
            <a:spAutoFit/>
          </a:bodyPr>
          <a:lstStyle/>
          <a:p>
            <a:pPr algn="ctr">
              <a:lnSpc>
                <a:spcPct val="150000"/>
              </a:lnSpc>
            </a:pPr>
            <a:r>
              <a:rPr kumimoji="1" lang="ja-JP" altLang="en-US" sz="1800">
                <a:solidFill>
                  <a:schemeClr val="tx1"/>
                </a:solidFill>
              </a:rPr>
              <a:t>業務アプリがつくれるサイボウズの</a:t>
            </a:r>
            <a:endParaRPr kumimoji="1" lang="en-US" altLang="ja-JP" sz="1800" dirty="0">
              <a:solidFill>
                <a:schemeClr val="tx1"/>
              </a:solidFill>
            </a:endParaRPr>
          </a:p>
          <a:p>
            <a:pPr algn="ctr">
              <a:lnSpc>
                <a:spcPct val="150000"/>
              </a:lnSpc>
            </a:pPr>
            <a:r>
              <a:rPr kumimoji="1" lang="ja-JP" altLang="en-US" sz="1800">
                <a:solidFill>
                  <a:schemeClr val="tx1"/>
                </a:solidFill>
              </a:rPr>
              <a:t>ノーコード・ローコードツール</a:t>
            </a:r>
            <a:endParaRPr kumimoji="1" lang="ja-JP" altLang="en-US"/>
          </a:p>
        </p:txBody>
      </p:sp>
      <p:pic>
        <p:nvPicPr>
          <p:cNvPr id="5" name="図 4" descr="図形&#10;&#10;中程度の精度で自動的に生成された説明">
            <a:extLst>
              <a:ext uri="{FF2B5EF4-FFF2-40B4-BE49-F238E27FC236}">
                <a16:creationId xmlns:a16="http://schemas.microsoft.com/office/drawing/2014/main" id="{1830074C-0C4C-CC7B-977B-81EB3A279605}"/>
              </a:ext>
            </a:extLst>
          </p:cNvPr>
          <p:cNvPicPr>
            <a:picLocks noChangeAspect="1"/>
          </p:cNvPicPr>
          <p:nvPr/>
        </p:nvPicPr>
        <p:blipFill>
          <a:blip r:embed="rId4"/>
          <a:stretch>
            <a:fillRect/>
          </a:stretch>
        </p:blipFill>
        <p:spPr>
          <a:xfrm>
            <a:off x="3902214" y="1987583"/>
            <a:ext cx="4371277" cy="822829"/>
          </a:xfrm>
          <a:prstGeom prst="rect">
            <a:avLst/>
          </a:prstGeom>
        </p:spPr>
      </p:pic>
    </p:spTree>
    <p:extLst>
      <p:ext uri="{BB962C8B-B14F-4D97-AF65-F5344CB8AC3E}">
        <p14:creationId xmlns:p14="http://schemas.microsoft.com/office/powerpoint/2010/main" val="2864955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2710E4A-5B74-CE45-AE6A-D482CA1A4275}"/>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EA5504"/>
                </a:solidFill>
                <a:latin typeface="Yu Gothic Medium" panose="020B0400000000000000" pitchFamily="34" charset="-128"/>
                <a:ea typeface="Yu Gothic Medium" panose="020B0400000000000000" pitchFamily="34" charset="-128"/>
              </a:rPr>
              <a:t>総務・人事</a:t>
            </a:r>
          </a:p>
        </p:txBody>
      </p:sp>
      <p:sp>
        <p:nvSpPr>
          <p:cNvPr id="5" name="テキスト ボックス 4">
            <a:extLst>
              <a:ext uri="{FF2B5EF4-FFF2-40B4-BE49-F238E27FC236}">
                <a16:creationId xmlns:a16="http://schemas.microsoft.com/office/drawing/2014/main" id="{F92C7D34-778D-AF42-9AFE-A4AD37726285}"/>
              </a:ext>
            </a:extLst>
          </p:cNvPr>
          <p:cNvSpPr txBox="1"/>
          <p:nvPr/>
        </p:nvSpPr>
        <p:spPr>
          <a:xfrm>
            <a:off x="3182676" y="1168735"/>
            <a:ext cx="5826649" cy="461665"/>
          </a:xfrm>
          <a:prstGeom prst="rect">
            <a:avLst/>
          </a:prstGeom>
          <a:noFill/>
        </p:spPr>
        <p:txBody>
          <a:bodyPr wrap="square" rtlCol="0">
            <a:spAutoFit/>
          </a:bodyPr>
          <a:lstStyle/>
          <a:p>
            <a:pPr algn="ctr"/>
            <a:r>
              <a:rPr lang="ja-JP" altLang="en-US" sz="2400" b="1">
                <a:solidFill>
                  <a:srgbClr val="EA5504"/>
                </a:solidFill>
                <a:latin typeface="Yu Gothic Medium" panose="020B0400000000000000" pitchFamily="34" charset="-128"/>
                <a:ea typeface="Yu Gothic Medium" panose="020B0400000000000000" pitchFamily="34" charset="-128"/>
              </a:rPr>
              <a:t>で、</a:t>
            </a:r>
            <a:r>
              <a:rPr lang="en-US" altLang="ja-JP" sz="2400" b="1" dirty="0" err="1">
                <a:solidFill>
                  <a:srgbClr val="EA5504"/>
                </a:solidFill>
                <a:latin typeface="Yu Gothic Medium" panose="020B0400000000000000" pitchFamily="34" charset="-128"/>
                <a:ea typeface="Yu Gothic Medium" panose="020B0400000000000000" pitchFamily="34" charset="-128"/>
              </a:rPr>
              <a:t>kintone</a:t>
            </a:r>
            <a:r>
              <a:rPr lang="ja-JP" altLang="en-US" sz="2400" b="1">
                <a:solidFill>
                  <a:srgbClr val="EA5504"/>
                </a:solidFill>
                <a:latin typeface="Yu Gothic Medium" panose="020B0400000000000000" pitchFamily="34" charset="-128"/>
                <a:ea typeface="Yu Gothic Medium" panose="020B0400000000000000" pitchFamily="34" charset="-128"/>
              </a:rPr>
              <a:t>を使うなら</a:t>
            </a:r>
          </a:p>
        </p:txBody>
      </p:sp>
      <p:sp>
        <p:nvSpPr>
          <p:cNvPr id="6" name="正方形/長方形 5">
            <a:extLst>
              <a:ext uri="{FF2B5EF4-FFF2-40B4-BE49-F238E27FC236}">
                <a16:creationId xmlns:a16="http://schemas.microsoft.com/office/drawing/2014/main" id="{924E388E-066E-6F4C-A73D-90F4844FB17A}"/>
              </a:ext>
            </a:extLst>
          </p:cNvPr>
          <p:cNvSpPr/>
          <p:nvPr/>
        </p:nvSpPr>
        <p:spPr>
          <a:xfrm rot="2700000">
            <a:off x="14880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7DDA5997-9BBA-8942-98AC-5A0BF05400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9070" y="3108274"/>
            <a:ext cx="306660" cy="289623"/>
          </a:xfrm>
          <a:prstGeom prst="rect">
            <a:avLst/>
          </a:prstGeom>
        </p:spPr>
      </p:pic>
      <p:grpSp>
        <p:nvGrpSpPr>
          <p:cNvPr id="8" name="グループ化 7">
            <a:extLst>
              <a:ext uri="{FF2B5EF4-FFF2-40B4-BE49-F238E27FC236}">
                <a16:creationId xmlns:a16="http://schemas.microsoft.com/office/drawing/2014/main" id="{9407FFB0-84BC-A648-B5C3-580D788D2796}"/>
              </a:ext>
            </a:extLst>
          </p:cNvPr>
          <p:cNvGrpSpPr/>
          <p:nvPr/>
        </p:nvGrpSpPr>
        <p:grpSpPr>
          <a:xfrm>
            <a:off x="1598152" y="3693818"/>
            <a:ext cx="2188496" cy="1345500"/>
            <a:chOff x="2184210" y="3429000"/>
            <a:chExt cx="2188496" cy="1345500"/>
          </a:xfrm>
        </p:grpSpPr>
        <p:sp>
          <p:nvSpPr>
            <p:cNvPr id="9" name="テキスト ボックス 8">
              <a:extLst>
                <a:ext uri="{FF2B5EF4-FFF2-40B4-BE49-F238E27FC236}">
                  <a16:creationId xmlns:a16="http://schemas.microsoft.com/office/drawing/2014/main" id="{6B0F023F-8A91-0046-8CDC-1DCCC8510C27}"/>
                </a:ext>
              </a:extLst>
            </p:cNvPr>
            <p:cNvSpPr txBox="1"/>
            <p:nvPr/>
          </p:nvSpPr>
          <p:spPr>
            <a:xfrm>
              <a:off x="2184210" y="3429000"/>
              <a:ext cx="2188496" cy="1015663"/>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脱エクセルの</a:t>
              </a:r>
              <a:endParaRPr lang="en-US" altLang="ja-JP" sz="2000" b="1" dirty="0">
                <a:latin typeface="Yu Gothic Medium" panose="020B0400000000000000" pitchFamily="34" charset="-128"/>
                <a:ea typeface="Yu Gothic Medium" panose="020B0400000000000000" pitchFamily="34" charset="-128"/>
              </a:endParaRPr>
            </a:p>
            <a:p>
              <a:pPr algn="ctr"/>
              <a:r>
                <a:rPr lang="ja-JP" altLang="en-US" sz="2000" b="1">
                  <a:latin typeface="Yu Gothic Medium" panose="020B0400000000000000" pitchFamily="34" charset="-128"/>
                  <a:ea typeface="Yu Gothic Medium" panose="020B0400000000000000" pitchFamily="34" charset="-128"/>
                </a:rPr>
                <a:t>採用業務で</a:t>
              </a:r>
            </a:p>
            <a:p>
              <a:pPr algn="ctr"/>
              <a:r>
                <a:rPr lang="ja-JP" altLang="en-US" sz="2000" b="1">
                  <a:latin typeface="Yu Gothic Medium" panose="020B0400000000000000" pitchFamily="34" charset="-128"/>
                  <a:ea typeface="Yu Gothic Medium" panose="020B0400000000000000" pitchFamily="34" charset="-128"/>
                </a:rPr>
                <a:t>月</a:t>
              </a:r>
              <a:r>
                <a:rPr lang="en-US" altLang="ja-JP" sz="2000" b="1" dirty="0">
                  <a:latin typeface="Yu Gothic Medium" panose="020B0400000000000000" pitchFamily="34" charset="-128"/>
                  <a:ea typeface="Yu Gothic Medium" panose="020B0400000000000000" pitchFamily="34" charset="-128"/>
                </a:rPr>
                <a:t>30</a:t>
              </a:r>
              <a:r>
                <a:rPr lang="ja-JP" altLang="en-US" sz="2000" b="1">
                  <a:latin typeface="Yu Gothic Medium" panose="020B0400000000000000" pitchFamily="34" charset="-128"/>
                  <a:ea typeface="Yu Gothic Medium" panose="020B0400000000000000" pitchFamily="34" charset="-128"/>
                </a:rPr>
                <a:t>時間削減</a:t>
              </a:r>
            </a:p>
          </p:txBody>
        </p:sp>
        <p:sp>
          <p:nvSpPr>
            <p:cNvPr id="10" name="テキスト ボックス 9">
              <a:extLst>
                <a:ext uri="{FF2B5EF4-FFF2-40B4-BE49-F238E27FC236}">
                  <a16:creationId xmlns:a16="http://schemas.microsoft.com/office/drawing/2014/main" id="{F0150825-FB3D-C046-A922-0DA97C34AB69}"/>
                </a:ext>
              </a:extLst>
            </p:cNvPr>
            <p:cNvSpPr txBox="1"/>
            <p:nvPr/>
          </p:nvSpPr>
          <p:spPr>
            <a:xfrm>
              <a:off x="2184210" y="4466723"/>
              <a:ext cx="2188496" cy="307777"/>
            </a:xfrm>
            <a:prstGeom prst="rect">
              <a:avLst/>
            </a:prstGeom>
            <a:noFill/>
          </p:spPr>
          <p:txBody>
            <a:bodyPr wrap="square" rtlCol="0">
              <a:spAutoFit/>
            </a:bodyPr>
            <a:lstStyle/>
            <a:p>
              <a:pPr algn="ctr"/>
              <a:r>
                <a:rPr lang="en-US" altLang="ja-JP" sz="1400" dirty="0">
                  <a:latin typeface="Yu Gothic Medium" panose="020B0400000000000000" pitchFamily="34" charset="-128"/>
                  <a:ea typeface="Yu Gothic Medium" panose="020B0400000000000000" pitchFamily="34" charset="-128"/>
                </a:rPr>
                <a:t>MJE</a:t>
              </a:r>
              <a:r>
                <a:rPr lang="ja-JP" altLang="en-US" sz="1400">
                  <a:latin typeface="Yu Gothic Medium" panose="020B0400000000000000" pitchFamily="34" charset="-128"/>
                  <a:ea typeface="Yu Gothic Medium" panose="020B0400000000000000" pitchFamily="34" charset="-128"/>
                </a:rPr>
                <a:t>樣</a:t>
              </a:r>
            </a:p>
          </p:txBody>
        </p:sp>
      </p:grpSp>
      <p:sp>
        <p:nvSpPr>
          <p:cNvPr id="11" name="正方形/長方形 10">
            <a:extLst>
              <a:ext uri="{FF2B5EF4-FFF2-40B4-BE49-F238E27FC236}">
                <a16:creationId xmlns:a16="http://schemas.microsoft.com/office/drawing/2014/main" id="{BA008029-FE3F-EA48-BA7B-7AECAF3AD117}"/>
              </a:ext>
            </a:extLst>
          </p:cNvPr>
          <p:cNvSpPr/>
          <p:nvPr/>
        </p:nvSpPr>
        <p:spPr>
          <a:xfrm rot="2700000">
            <a:off x="4897314"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1237E679-FD1D-B445-BD19-3D4E61327F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8315" y="3108274"/>
            <a:ext cx="306660" cy="289623"/>
          </a:xfrm>
          <a:prstGeom prst="rect">
            <a:avLst/>
          </a:prstGeom>
        </p:spPr>
      </p:pic>
      <p:grpSp>
        <p:nvGrpSpPr>
          <p:cNvPr id="20" name="グループ化 19">
            <a:extLst>
              <a:ext uri="{FF2B5EF4-FFF2-40B4-BE49-F238E27FC236}">
                <a16:creationId xmlns:a16="http://schemas.microsoft.com/office/drawing/2014/main" id="{CC4F7DBC-54FB-EF44-B2DB-70FDAFE42C04}"/>
              </a:ext>
            </a:extLst>
          </p:cNvPr>
          <p:cNvGrpSpPr/>
          <p:nvPr/>
        </p:nvGrpSpPr>
        <p:grpSpPr>
          <a:xfrm>
            <a:off x="4259120" y="3799267"/>
            <a:ext cx="3673759" cy="1037723"/>
            <a:chOff x="4259120" y="3847705"/>
            <a:chExt cx="3673759" cy="1037723"/>
          </a:xfrm>
        </p:grpSpPr>
        <p:sp>
          <p:nvSpPr>
            <p:cNvPr id="13" name="テキスト ボックス 12">
              <a:extLst>
                <a:ext uri="{FF2B5EF4-FFF2-40B4-BE49-F238E27FC236}">
                  <a16:creationId xmlns:a16="http://schemas.microsoft.com/office/drawing/2014/main" id="{F40E481F-8E1C-A044-B8E9-B753ADF9ABE2}"/>
                </a:ext>
              </a:extLst>
            </p:cNvPr>
            <p:cNvSpPr txBox="1"/>
            <p:nvPr/>
          </p:nvSpPr>
          <p:spPr>
            <a:xfrm>
              <a:off x="4259120" y="3847705"/>
              <a:ext cx="3673759" cy="707886"/>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アナログな</a:t>
              </a:r>
            </a:p>
            <a:p>
              <a:pPr algn="ctr"/>
              <a:r>
                <a:rPr lang="ja-JP" altLang="en-US" sz="2000" b="1">
                  <a:latin typeface="Yu Gothic Medium" panose="020B0400000000000000" pitchFamily="34" charset="-128"/>
                  <a:ea typeface="Yu Gothic Medium" panose="020B0400000000000000" pitchFamily="34" charset="-128"/>
                </a:rPr>
                <a:t>書類管理からの脱却</a:t>
              </a:r>
            </a:p>
          </p:txBody>
        </p:sp>
        <p:sp>
          <p:nvSpPr>
            <p:cNvPr id="14" name="テキスト ボックス 13">
              <a:extLst>
                <a:ext uri="{FF2B5EF4-FFF2-40B4-BE49-F238E27FC236}">
                  <a16:creationId xmlns:a16="http://schemas.microsoft.com/office/drawing/2014/main" id="{34D8784E-B9A3-CF40-8754-9CE98D45E801}"/>
                </a:ext>
              </a:extLst>
            </p:cNvPr>
            <p:cNvSpPr txBox="1"/>
            <p:nvPr/>
          </p:nvSpPr>
          <p:spPr>
            <a:xfrm>
              <a:off x="5007397" y="4577651"/>
              <a:ext cx="2188496" cy="307777"/>
            </a:xfrm>
            <a:prstGeom prst="rect">
              <a:avLst/>
            </a:prstGeom>
            <a:noFill/>
          </p:spPr>
          <p:txBody>
            <a:bodyPr wrap="square" rtlCol="0">
              <a:spAutoFit/>
            </a:bodyPr>
            <a:lstStyle/>
            <a:p>
              <a:pPr algn="ctr"/>
              <a:r>
                <a:rPr lang="en-US" altLang="ja-JP" sz="1400" dirty="0">
                  <a:latin typeface="Yu Gothic Medium" panose="020B0400000000000000" pitchFamily="34" charset="-128"/>
                  <a:ea typeface="Yu Gothic Medium" panose="020B0400000000000000" pitchFamily="34" charset="-128"/>
                </a:rPr>
                <a:t>Fast Fitness Japan</a:t>
              </a:r>
              <a:r>
                <a:rPr lang="ja-JP" altLang="en-US" sz="1400">
                  <a:latin typeface="Yu Gothic Medium" panose="020B0400000000000000" pitchFamily="34" charset="-128"/>
                  <a:ea typeface="Yu Gothic Medium" panose="020B0400000000000000" pitchFamily="34" charset="-128"/>
                </a:rPr>
                <a:t>様</a:t>
              </a:r>
            </a:p>
          </p:txBody>
        </p:sp>
      </p:grpSp>
      <p:sp>
        <p:nvSpPr>
          <p:cNvPr id="15" name="正方形/長方形 14">
            <a:extLst>
              <a:ext uri="{FF2B5EF4-FFF2-40B4-BE49-F238E27FC236}">
                <a16:creationId xmlns:a16="http://schemas.microsoft.com/office/drawing/2014/main" id="{17A4005B-4C68-0F42-8742-4A4CD74371BE}"/>
              </a:ext>
            </a:extLst>
          </p:cNvPr>
          <p:cNvSpPr/>
          <p:nvPr/>
        </p:nvSpPr>
        <p:spPr>
          <a:xfrm rot="2700000">
            <a:off x="82952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C45E3666-A8C8-194F-8579-E4038B6287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46270" y="3108274"/>
            <a:ext cx="306660" cy="289623"/>
          </a:xfrm>
          <a:prstGeom prst="rect">
            <a:avLst/>
          </a:prstGeom>
        </p:spPr>
      </p:pic>
      <p:sp>
        <p:nvSpPr>
          <p:cNvPr id="17" name="テキスト ボックス 16">
            <a:extLst>
              <a:ext uri="{FF2B5EF4-FFF2-40B4-BE49-F238E27FC236}">
                <a16:creationId xmlns:a16="http://schemas.microsoft.com/office/drawing/2014/main" id="{87BF7710-D218-2540-98D9-32985710EA47}"/>
              </a:ext>
            </a:extLst>
          </p:cNvPr>
          <p:cNvSpPr txBox="1"/>
          <p:nvPr/>
        </p:nvSpPr>
        <p:spPr>
          <a:xfrm>
            <a:off x="8156926" y="3693818"/>
            <a:ext cx="2680337" cy="1015663"/>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採用媒体の</a:t>
            </a:r>
            <a:endParaRPr lang="en-US" altLang="ja-JP" sz="2000" b="1" dirty="0">
              <a:latin typeface="Yu Gothic Medium" panose="020B0400000000000000" pitchFamily="34" charset="-128"/>
              <a:ea typeface="Yu Gothic Medium" panose="020B0400000000000000" pitchFamily="34" charset="-128"/>
            </a:endParaRPr>
          </a:p>
          <a:p>
            <a:pPr algn="ctr"/>
            <a:r>
              <a:rPr lang="ja-JP" altLang="en-US" sz="2000" b="1">
                <a:latin typeface="Yu Gothic Medium" panose="020B0400000000000000" pitchFamily="34" charset="-128"/>
                <a:ea typeface="Yu Gothic Medium" panose="020B0400000000000000" pitchFamily="34" charset="-128"/>
              </a:rPr>
              <a:t>効果分析で年</a:t>
            </a:r>
            <a:r>
              <a:rPr lang="en-US" altLang="ja-JP" sz="2000" b="1" dirty="0">
                <a:latin typeface="Yu Gothic Medium" panose="020B0400000000000000" pitchFamily="34" charset="-128"/>
                <a:ea typeface="Yu Gothic Medium" panose="020B0400000000000000" pitchFamily="34" charset="-128"/>
              </a:rPr>
              <a:t>200</a:t>
            </a:r>
            <a:r>
              <a:rPr lang="ja-JP" altLang="en-US" sz="2000" b="1">
                <a:latin typeface="Yu Gothic Medium" panose="020B0400000000000000" pitchFamily="34" charset="-128"/>
                <a:ea typeface="Yu Gothic Medium" panose="020B0400000000000000" pitchFamily="34" charset="-128"/>
              </a:rPr>
              <a:t>万円のコストダウン</a:t>
            </a:r>
          </a:p>
        </p:txBody>
      </p:sp>
      <p:sp>
        <p:nvSpPr>
          <p:cNvPr id="18" name="テキスト ボックス 17">
            <a:extLst>
              <a:ext uri="{FF2B5EF4-FFF2-40B4-BE49-F238E27FC236}">
                <a16:creationId xmlns:a16="http://schemas.microsoft.com/office/drawing/2014/main" id="{EE1B91FA-05C5-044B-B38E-B7E517AD2CE7}"/>
              </a:ext>
            </a:extLst>
          </p:cNvPr>
          <p:cNvSpPr txBox="1"/>
          <p:nvPr/>
        </p:nvSpPr>
        <p:spPr>
          <a:xfrm>
            <a:off x="8405352" y="4731540"/>
            <a:ext cx="2188496" cy="307777"/>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ダイワ様</a:t>
            </a:r>
          </a:p>
        </p:txBody>
      </p:sp>
      <p:pic>
        <p:nvPicPr>
          <p:cNvPr id="19" name="図 18">
            <a:extLst>
              <a:ext uri="{FF2B5EF4-FFF2-40B4-BE49-F238E27FC236}">
                <a16:creationId xmlns:a16="http://schemas.microsoft.com/office/drawing/2014/main" id="{5B714828-8145-05DC-D219-D00C0004CD50}"/>
              </a:ext>
            </a:extLst>
          </p:cNvPr>
          <p:cNvPicPr>
            <a:picLocks noChangeAspect="1"/>
          </p:cNvPicPr>
          <p:nvPr/>
        </p:nvPicPr>
        <p:blipFill>
          <a:blip r:embed="rId3"/>
          <a:stretch>
            <a:fillRect/>
          </a:stretch>
        </p:blipFill>
        <p:spPr>
          <a:xfrm>
            <a:off x="2695728" y="935881"/>
            <a:ext cx="6792127" cy="3406643"/>
          </a:xfrm>
          <a:prstGeom prst="rect">
            <a:avLst/>
          </a:prstGeom>
        </p:spPr>
      </p:pic>
    </p:spTree>
    <p:extLst>
      <p:ext uri="{BB962C8B-B14F-4D97-AF65-F5344CB8AC3E}">
        <p14:creationId xmlns:p14="http://schemas.microsoft.com/office/powerpoint/2010/main" val="163053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D4BA740-4B1B-014C-940A-E99A8606A936}"/>
              </a:ext>
            </a:extLst>
          </p:cNvPr>
          <p:cNvGrpSpPr/>
          <p:nvPr/>
        </p:nvGrpSpPr>
        <p:grpSpPr>
          <a:xfrm>
            <a:off x="540000" y="347135"/>
            <a:ext cx="7338026" cy="499338"/>
            <a:chOff x="0" y="0"/>
            <a:chExt cx="7338026" cy="499338"/>
          </a:xfrm>
        </p:grpSpPr>
        <p:pic>
          <p:nvPicPr>
            <p:cNvPr id="4" name="図 3">
              <a:extLst>
                <a:ext uri="{FF2B5EF4-FFF2-40B4-BE49-F238E27FC236}">
                  <a16:creationId xmlns:a16="http://schemas.microsoft.com/office/drawing/2014/main" id="{C3602727-67D9-A548-90C4-07EAE319A72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74670" cy="464962"/>
            </a:xfrm>
            <a:prstGeom prst="rect">
              <a:avLst/>
            </a:prstGeom>
          </p:spPr>
        </p:pic>
        <p:sp>
          <p:nvSpPr>
            <p:cNvPr id="5" name="テキスト ボックス 4">
              <a:extLst>
                <a:ext uri="{FF2B5EF4-FFF2-40B4-BE49-F238E27FC236}">
                  <a16:creationId xmlns:a16="http://schemas.microsoft.com/office/drawing/2014/main" id="{5E2E8FF4-32F8-D84C-B503-141EB9002429}"/>
                </a:ext>
              </a:extLst>
            </p:cNvPr>
            <p:cNvSpPr txBox="1"/>
            <p:nvPr/>
          </p:nvSpPr>
          <p:spPr>
            <a:xfrm>
              <a:off x="45156" y="70393"/>
              <a:ext cx="1174835" cy="369332"/>
            </a:xfrm>
            <a:prstGeom prst="rect">
              <a:avLst/>
            </a:prstGeom>
            <a:noFill/>
          </p:spPr>
          <p:txBody>
            <a:bodyPr wrap="square" rtlCol="0">
              <a:spAutoFit/>
            </a:bodyPr>
            <a:lstStyle/>
            <a:p>
              <a:r>
                <a:rPr lang="ja-JP" altLang="en-US" b="1">
                  <a:latin typeface="Yu Gothic Medium" panose="020B0400000000000000" pitchFamily="34" charset="-128"/>
                  <a:ea typeface="Yu Gothic Medium" panose="020B0400000000000000" pitchFamily="34" charset="-128"/>
                </a:rPr>
                <a:t>たとえば</a:t>
              </a:r>
            </a:p>
          </p:txBody>
        </p:sp>
        <p:sp>
          <p:nvSpPr>
            <p:cNvPr id="6" name="テキスト ボックス 5">
              <a:extLst>
                <a:ext uri="{FF2B5EF4-FFF2-40B4-BE49-F238E27FC236}">
                  <a16:creationId xmlns:a16="http://schemas.microsoft.com/office/drawing/2014/main" id="{51B523ED-C7DC-8949-8616-ED7FB9BC9D80}"/>
                </a:ext>
              </a:extLst>
            </p:cNvPr>
            <p:cNvSpPr txBox="1"/>
            <p:nvPr/>
          </p:nvSpPr>
          <p:spPr>
            <a:xfrm>
              <a:off x="1374670" y="37673"/>
              <a:ext cx="5963356" cy="461665"/>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「社員名簿」で入社日や評価も一元管理</a:t>
              </a:r>
            </a:p>
          </p:txBody>
        </p:sp>
      </p:grpSp>
      <p:sp>
        <p:nvSpPr>
          <p:cNvPr id="7" name="テキスト ボックス 6">
            <a:extLst>
              <a:ext uri="{FF2B5EF4-FFF2-40B4-BE49-F238E27FC236}">
                <a16:creationId xmlns:a16="http://schemas.microsoft.com/office/drawing/2014/main" id="{E95A7752-F981-6342-8394-814899E55514}"/>
              </a:ext>
            </a:extLst>
          </p:cNvPr>
          <p:cNvSpPr txBox="1"/>
          <p:nvPr/>
        </p:nvSpPr>
        <p:spPr>
          <a:xfrm>
            <a:off x="540000" y="958854"/>
            <a:ext cx="8469325" cy="646331"/>
          </a:xfrm>
          <a:prstGeom prst="rect">
            <a:avLst/>
          </a:prstGeom>
          <a:noFill/>
        </p:spPr>
        <p:txBody>
          <a:bodyPr wrap="square" rtlCol="0">
            <a:spAutoFit/>
          </a:bodyPr>
          <a:lstStyle/>
          <a:p>
            <a:r>
              <a:rPr lang="ja-JP" altLang="en-US">
                <a:solidFill>
                  <a:srgbClr val="4C4948"/>
                </a:solidFill>
                <a:latin typeface="Yu Gothic Medium" panose="020B0400000000000000" pitchFamily="34" charset="-128"/>
                <a:ea typeface="Yu Gothic Medium" panose="020B0400000000000000" pitchFamily="34" charset="-128"/>
              </a:rPr>
              <a:t>個人情報や入社日、配置、処遇、人事評価などあらゆる情報を一元管理。</a:t>
            </a:r>
          </a:p>
          <a:p>
            <a:r>
              <a:rPr lang="ja-JP" altLang="en-US">
                <a:solidFill>
                  <a:srgbClr val="4C4948"/>
                </a:solidFill>
                <a:latin typeface="Yu Gothic Medium" panose="020B0400000000000000" pitchFamily="34" charset="-128"/>
                <a:ea typeface="Yu Gothic Medium" panose="020B0400000000000000" pitchFamily="34" charset="-128"/>
              </a:rPr>
              <a:t>人事マネジメントに役立ちます。</a:t>
            </a:r>
          </a:p>
        </p:txBody>
      </p:sp>
      <p:graphicFrame>
        <p:nvGraphicFramePr>
          <p:cNvPr id="8" name="表 7">
            <a:extLst>
              <a:ext uri="{FF2B5EF4-FFF2-40B4-BE49-F238E27FC236}">
                <a16:creationId xmlns:a16="http://schemas.microsoft.com/office/drawing/2014/main" id="{B4ECB8FA-7FB4-684B-BF84-D19BF2558DF4}"/>
              </a:ext>
            </a:extLst>
          </p:cNvPr>
          <p:cNvGraphicFramePr>
            <a:graphicFrameLocks noGrp="1"/>
          </p:cNvGraphicFramePr>
          <p:nvPr>
            <p:extLst>
              <p:ext uri="{D42A27DB-BD31-4B8C-83A1-F6EECF244321}">
                <p14:modId xmlns:p14="http://schemas.microsoft.com/office/powerpoint/2010/main" val="1080350065"/>
              </p:ext>
            </p:extLst>
          </p:nvPr>
        </p:nvGraphicFramePr>
        <p:xfrm>
          <a:off x="540000" y="5643491"/>
          <a:ext cx="11098844" cy="516255"/>
        </p:xfrm>
        <a:graphic>
          <a:graphicData uri="http://schemas.openxmlformats.org/drawingml/2006/table">
            <a:tbl>
              <a:tblPr firstRow="1" bandRow="1">
                <a:tableStyleId>{5C22544A-7EE6-4342-B048-85BDC9FD1C3A}</a:tableStyleId>
              </a:tblPr>
              <a:tblGrid>
                <a:gridCol w="2774711">
                  <a:extLst>
                    <a:ext uri="{9D8B030D-6E8A-4147-A177-3AD203B41FA5}">
                      <a16:colId xmlns:a16="http://schemas.microsoft.com/office/drawing/2014/main" val="1556417990"/>
                    </a:ext>
                  </a:extLst>
                </a:gridCol>
                <a:gridCol w="2774711">
                  <a:extLst>
                    <a:ext uri="{9D8B030D-6E8A-4147-A177-3AD203B41FA5}">
                      <a16:colId xmlns:a16="http://schemas.microsoft.com/office/drawing/2014/main" val="2507055033"/>
                    </a:ext>
                  </a:extLst>
                </a:gridCol>
                <a:gridCol w="2774711">
                  <a:extLst>
                    <a:ext uri="{9D8B030D-6E8A-4147-A177-3AD203B41FA5}">
                      <a16:colId xmlns:a16="http://schemas.microsoft.com/office/drawing/2014/main" val="722670136"/>
                    </a:ext>
                  </a:extLst>
                </a:gridCol>
                <a:gridCol w="2774711">
                  <a:extLst>
                    <a:ext uri="{9D8B030D-6E8A-4147-A177-3AD203B41FA5}">
                      <a16:colId xmlns:a16="http://schemas.microsoft.com/office/drawing/2014/main" val="320835848"/>
                    </a:ext>
                  </a:extLst>
                </a:gridCol>
              </a:tblGrid>
              <a:tr h="516255">
                <a:tc>
                  <a:txBody>
                    <a:bodyPr/>
                    <a:lstStyle/>
                    <a:p>
                      <a:pPr algn="ctr"/>
                      <a:r>
                        <a:rPr kumimoji="1" lang="ja-JP" altLang="en-US">
                          <a:solidFill>
                            <a:srgbClr val="EA5504"/>
                          </a:solidFill>
                        </a:rPr>
                        <a:t>他にもこんな用途に！</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rgbClr val="FAD1B2"/>
                    </a:solidFill>
                  </a:tcPr>
                </a:tc>
                <a:tc>
                  <a:txBody>
                    <a:bodyPr/>
                    <a:lstStyle/>
                    <a:p>
                      <a:pPr algn="ctr"/>
                      <a:r>
                        <a:rPr kumimoji="1" lang="ja-JP" altLang="en-US" b="0">
                          <a:solidFill>
                            <a:srgbClr val="4C4948"/>
                          </a:solidFill>
                        </a:rPr>
                        <a:t>出張申請</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b="0" dirty="0">
                          <a:solidFill>
                            <a:srgbClr val="4C4948"/>
                          </a:solidFill>
                        </a:rPr>
                        <a:t>FAQ</a:t>
                      </a:r>
                      <a:endParaRPr kumimoji="1" lang="ja-JP" altLang="en-US" b="0">
                        <a:solidFill>
                          <a:srgbClr val="4C4948"/>
                        </a:solidFill>
                      </a:endParaRP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a:solidFill>
                            <a:srgbClr val="4C4948"/>
                          </a:solidFill>
                        </a:rPr>
                        <a:t>エントリーシート管理</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5166625"/>
                  </a:ext>
                </a:extLst>
              </a:tr>
            </a:tbl>
          </a:graphicData>
        </a:graphic>
      </p:graphicFrame>
      <p:grpSp>
        <p:nvGrpSpPr>
          <p:cNvPr id="16" name="グループ化 15">
            <a:extLst>
              <a:ext uri="{FF2B5EF4-FFF2-40B4-BE49-F238E27FC236}">
                <a16:creationId xmlns:a16="http://schemas.microsoft.com/office/drawing/2014/main" id="{78A178DC-9050-131E-25BB-3C3DEE9DCF6A}"/>
              </a:ext>
            </a:extLst>
          </p:cNvPr>
          <p:cNvGrpSpPr/>
          <p:nvPr/>
        </p:nvGrpSpPr>
        <p:grpSpPr>
          <a:xfrm>
            <a:off x="1738856" y="1751944"/>
            <a:ext cx="8714289" cy="3713747"/>
            <a:chOff x="1993900" y="1751944"/>
            <a:chExt cx="8714289" cy="3713747"/>
          </a:xfrm>
        </p:grpSpPr>
        <p:pic>
          <p:nvPicPr>
            <p:cNvPr id="17" name="図 16">
              <a:extLst>
                <a:ext uri="{FF2B5EF4-FFF2-40B4-BE49-F238E27FC236}">
                  <a16:creationId xmlns:a16="http://schemas.microsoft.com/office/drawing/2014/main" id="{800154EA-5DDC-A31B-9335-0B47D062E74C}"/>
                </a:ext>
              </a:extLst>
            </p:cNvPr>
            <p:cNvPicPr>
              <a:picLocks noChangeAspect="1"/>
            </p:cNvPicPr>
            <p:nvPr/>
          </p:nvPicPr>
          <p:blipFill>
            <a:blip r:embed="rId3"/>
            <a:stretch>
              <a:fillRect/>
            </a:stretch>
          </p:blipFill>
          <p:spPr>
            <a:xfrm>
              <a:off x="1993900" y="1751944"/>
              <a:ext cx="5574797" cy="3158476"/>
            </a:xfrm>
            <a:prstGeom prst="rect">
              <a:avLst/>
            </a:prstGeom>
            <a:ln>
              <a:solidFill>
                <a:schemeClr val="bg1">
                  <a:lumMod val="85000"/>
                </a:schemeClr>
              </a:solidFill>
            </a:ln>
          </p:spPr>
        </p:pic>
        <p:pic>
          <p:nvPicPr>
            <p:cNvPr id="18" name="図 17">
              <a:extLst>
                <a:ext uri="{FF2B5EF4-FFF2-40B4-BE49-F238E27FC236}">
                  <a16:creationId xmlns:a16="http://schemas.microsoft.com/office/drawing/2014/main" id="{54442D47-E8F4-EA7D-3721-0A2BA8777F3E}"/>
                </a:ext>
              </a:extLst>
            </p:cNvPr>
            <p:cNvPicPr>
              <a:picLocks noChangeAspect="1"/>
            </p:cNvPicPr>
            <p:nvPr/>
          </p:nvPicPr>
          <p:blipFill>
            <a:blip r:embed="rId4"/>
            <a:stretch>
              <a:fillRect/>
            </a:stretch>
          </p:blipFill>
          <p:spPr>
            <a:xfrm>
              <a:off x="7223819" y="3032910"/>
              <a:ext cx="3484370" cy="2432781"/>
            </a:xfrm>
            <a:prstGeom prst="rect">
              <a:avLst/>
            </a:prstGeom>
            <a:ln>
              <a:solidFill>
                <a:schemeClr val="bg1">
                  <a:lumMod val="85000"/>
                </a:schemeClr>
              </a:solidFill>
            </a:ln>
          </p:spPr>
        </p:pic>
        <p:grpSp>
          <p:nvGrpSpPr>
            <p:cNvPr id="19" name="グループ化 18">
              <a:extLst>
                <a:ext uri="{FF2B5EF4-FFF2-40B4-BE49-F238E27FC236}">
                  <a16:creationId xmlns:a16="http://schemas.microsoft.com/office/drawing/2014/main" id="{30512773-BAED-8086-A07D-599858CCED9D}"/>
                </a:ext>
              </a:extLst>
            </p:cNvPr>
            <p:cNvGrpSpPr/>
            <p:nvPr/>
          </p:nvGrpSpPr>
          <p:grpSpPr>
            <a:xfrm>
              <a:off x="3915568" y="4554960"/>
              <a:ext cx="2105227" cy="910731"/>
              <a:chOff x="3915568" y="4554960"/>
              <a:chExt cx="2105227" cy="910731"/>
            </a:xfrm>
          </p:grpSpPr>
          <p:sp>
            <p:nvSpPr>
              <p:cNvPr id="23" name="正方形/長方形 22">
                <a:extLst>
                  <a:ext uri="{FF2B5EF4-FFF2-40B4-BE49-F238E27FC236}">
                    <a16:creationId xmlns:a16="http://schemas.microsoft.com/office/drawing/2014/main" id="{AC865A42-306F-2040-964D-BA1AC2F47761}"/>
                  </a:ext>
                </a:extLst>
              </p:cNvPr>
              <p:cNvSpPr/>
              <p:nvPr/>
            </p:nvSpPr>
            <p:spPr>
              <a:xfrm rot="2700000">
                <a:off x="4888000" y="4554960"/>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a:extLst>
                  <a:ext uri="{FF2B5EF4-FFF2-40B4-BE49-F238E27FC236}">
                    <a16:creationId xmlns:a16="http://schemas.microsoft.com/office/drawing/2014/main" id="{EA62DE7A-474F-1179-92E2-9E24017DD1E4}"/>
                  </a:ext>
                </a:extLst>
              </p:cNvPr>
              <p:cNvSpPr/>
              <p:nvPr/>
            </p:nvSpPr>
            <p:spPr>
              <a:xfrm>
                <a:off x="3915568" y="4635142"/>
                <a:ext cx="2105227" cy="830549"/>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社員ごとに入社日や</a:t>
                </a:r>
              </a:p>
              <a:p>
                <a:pPr algn="ctr"/>
                <a:r>
                  <a:rPr lang="ja-JP" altLang="en-US" sz="1400" b="1"/>
                  <a:t>人事評価など</a:t>
                </a:r>
              </a:p>
              <a:p>
                <a:pPr algn="ctr"/>
                <a:r>
                  <a:rPr lang="ja-JP" altLang="en-US" sz="1400" b="1"/>
                  <a:t>関連情報をすべて集約</a:t>
                </a:r>
                <a:endParaRPr kumimoji="1" lang="ja-JP" altLang="en-US" sz="1400" b="1"/>
              </a:p>
            </p:txBody>
          </p:sp>
        </p:grpSp>
        <p:grpSp>
          <p:nvGrpSpPr>
            <p:cNvPr id="20" name="グループ化 19">
              <a:extLst>
                <a:ext uri="{FF2B5EF4-FFF2-40B4-BE49-F238E27FC236}">
                  <a16:creationId xmlns:a16="http://schemas.microsoft.com/office/drawing/2014/main" id="{130A79E3-6C41-8373-D1EA-5157BC78BB70}"/>
                </a:ext>
              </a:extLst>
            </p:cNvPr>
            <p:cNvGrpSpPr/>
            <p:nvPr/>
          </p:nvGrpSpPr>
          <p:grpSpPr>
            <a:xfrm>
              <a:off x="8868831" y="2159636"/>
              <a:ext cx="1718184" cy="726515"/>
              <a:chOff x="4612489" y="4962530"/>
              <a:chExt cx="1718184" cy="726515"/>
            </a:xfrm>
          </p:grpSpPr>
          <p:sp>
            <p:nvSpPr>
              <p:cNvPr id="21" name="角丸四角形 20">
                <a:extLst>
                  <a:ext uri="{FF2B5EF4-FFF2-40B4-BE49-F238E27FC236}">
                    <a16:creationId xmlns:a16="http://schemas.microsoft.com/office/drawing/2014/main" id="{7BE54F41-EC04-CCC9-9C58-72B9D2B07733}"/>
                  </a:ext>
                </a:extLst>
              </p:cNvPr>
              <p:cNvSpPr/>
              <p:nvPr/>
            </p:nvSpPr>
            <p:spPr>
              <a:xfrm>
                <a:off x="4612489" y="4962530"/>
                <a:ext cx="1718184" cy="646331"/>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採用媒体の効果を</a:t>
                </a:r>
              </a:p>
              <a:p>
                <a:pPr algn="ctr"/>
                <a:r>
                  <a:rPr lang="ja-JP" altLang="en-US" sz="1400" b="1"/>
                  <a:t>グラフで見える化</a:t>
                </a:r>
                <a:endParaRPr kumimoji="1" lang="ja-JP" altLang="en-US" sz="1400" b="1"/>
              </a:p>
            </p:txBody>
          </p:sp>
          <p:sp>
            <p:nvSpPr>
              <p:cNvPr id="22" name="正方形/長方形 21">
                <a:extLst>
                  <a:ext uri="{FF2B5EF4-FFF2-40B4-BE49-F238E27FC236}">
                    <a16:creationId xmlns:a16="http://schemas.microsoft.com/office/drawing/2014/main" id="{40EF560F-255D-805A-DA43-2601F0121EE6}"/>
                  </a:ext>
                </a:extLst>
              </p:cNvPr>
              <p:cNvSpPr/>
              <p:nvPr/>
            </p:nvSpPr>
            <p:spPr>
              <a:xfrm rot="2700000">
                <a:off x="5391399" y="5528681"/>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494306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D957EC0-996B-C042-A5FC-4AFE9B6621F1}"/>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EA5504"/>
                </a:solidFill>
                <a:latin typeface="Yu Gothic Medium" panose="020B0400000000000000" pitchFamily="34" charset="-128"/>
                <a:ea typeface="Yu Gothic Medium" panose="020B0400000000000000" pitchFamily="34" charset="-128"/>
              </a:rPr>
              <a:t>顧客・サポート</a:t>
            </a:r>
          </a:p>
        </p:txBody>
      </p:sp>
      <p:sp>
        <p:nvSpPr>
          <p:cNvPr id="5" name="テキスト ボックス 4">
            <a:extLst>
              <a:ext uri="{FF2B5EF4-FFF2-40B4-BE49-F238E27FC236}">
                <a16:creationId xmlns:a16="http://schemas.microsoft.com/office/drawing/2014/main" id="{50231AB7-776A-974F-AEDC-E67BFC5EB343}"/>
              </a:ext>
            </a:extLst>
          </p:cNvPr>
          <p:cNvSpPr txBox="1"/>
          <p:nvPr/>
        </p:nvSpPr>
        <p:spPr>
          <a:xfrm>
            <a:off x="3182676" y="1168735"/>
            <a:ext cx="5826649" cy="461665"/>
          </a:xfrm>
          <a:prstGeom prst="rect">
            <a:avLst/>
          </a:prstGeom>
          <a:noFill/>
        </p:spPr>
        <p:txBody>
          <a:bodyPr wrap="square" rtlCol="0">
            <a:spAutoFit/>
          </a:bodyPr>
          <a:lstStyle/>
          <a:p>
            <a:pPr algn="ctr"/>
            <a:r>
              <a:rPr lang="ja-JP" altLang="en-US" sz="2400" b="1">
                <a:solidFill>
                  <a:srgbClr val="EA5504"/>
                </a:solidFill>
                <a:latin typeface="Yu Gothic Medium" panose="020B0400000000000000" pitchFamily="34" charset="-128"/>
                <a:ea typeface="Yu Gothic Medium" panose="020B0400000000000000" pitchFamily="34" charset="-128"/>
              </a:rPr>
              <a:t>で、</a:t>
            </a:r>
            <a:r>
              <a:rPr lang="en-US" altLang="ja-JP" sz="2400" b="1" dirty="0" err="1">
                <a:solidFill>
                  <a:srgbClr val="EA5504"/>
                </a:solidFill>
                <a:latin typeface="Yu Gothic Medium" panose="020B0400000000000000" pitchFamily="34" charset="-128"/>
                <a:ea typeface="Yu Gothic Medium" panose="020B0400000000000000" pitchFamily="34" charset="-128"/>
              </a:rPr>
              <a:t>kintone</a:t>
            </a:r>
            <a:r>
              <a:rPr lang="ja-JP" altLang="en-US" sz="2400" b="1">
                <a:solidFill>
                  <a:srgbClr val="EA5504"/>
                </a:solidFill>
                <a:latin typeface="Yu Gothic Medium" panose="020B0400000000000000" pitchFamily="34" charset="-128"/>
                <a:ea typeface="Yu Gothic Medium" panose="020B0400000000000000" pitchFamily="34" charset="-128"/>
              </a:rPr>
              <a:t>を使うなら</a:t>
            </a:r>
          </a:p>
        </p:txBody>
      </p:sp>
      <p:sp>
        <p:nvSpPr>
          <p:cNvPr id="6" name="正方形/長方形 5">
            <a:extLst>
              <a:ext uri="{FF2B5EF4-FFF2-40B4-BE49-F238E27FC236}">
                <a16:creationId xmlns:a16="http://schemas.microsoft.com/office/drawing/2014/main" id="{F678CCEC-429A-7B45-B875-640FAFBD99A4}"/>
              </a:ext>
            </a:extLst>
          </p:cNvPr>
          <p:cNvSpPr/>
          <p:nvPr/>
        </p:nvSpPr>
        <p:spPr>
          <a:xfrm rot="2700000">
            <a:off x="14880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C4C77B2-8859-3E4D-87E5-CFA265B0C7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9070" y="3108274"/>
            <a:ext cx="306660" cy="289623"/>
          </a:xfrm>
          <a:prstGeom prst="rect">
            <a:avLst/>
          </a:prstGeom>
        </p:spPr>
      </p:pic>
      <p:grpSp>
        <p:nvGrpSpPr>
          <p:cNvPr id="20" name="グループ化 19">
            <a:extLst>
              <a:ext uri="{FF2B5EF4-FFF2-40B4-BE49-F238E27FC236}">
                <a16:creationId xmlns:a16="http://schemas.microsoft.com/office/drawing/2014/main" id="{831E432D-616F-AD43-AC69-8BCDEC82BC13}"/>
              </a:ext>
            </a:extLst>
          </p:cNvPr>
          <p:cNvGrpSpPr/>
          <p:nvPr/>
        </p:nvGrpSpPr>
        <p:grpSpPr>
          <a:xfrm>
            <a:off x="1370574" y="3801540"/>
            <a:ext cx="2643653" cy="1033177"/>
            <a:chOff x="1370574" y="3693818"/>
            <a:chExt cx="2643653" cy="1033177"/>
          </a:xfrm>
        </p:grpSpPr>
        <p:sp>
          <p:nvSpPr>
            <p:cNvPr id="9" name="テキスト ボックス 8">
              <a:extLst>
                <a:ext uri="{FF2B5EF4-FFF2-40B4-BE49-F238E27FC236}">
                  <a16:creationId xmlns:a16="http://schemas.microsoft.com/office/drawing/2014/main" id="{AF5AC206-CDE1-864F-85C8-95E3AFC0AF65}"/>
                </a:ext>
              </a:extLst>
            </p:cNvPr>
            <p:cNvSpPr txBox="1"/>
            <p:nvPr/>
          </p:nvSpPr>
          <p:spPr>
            <a:xfrm>
              <a:off x="1370574" y="3693818"/>
              <a:ext cx="2643653" cy="707886"/>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サービスの質と</a:t>
              </a:r>
            </a:p>
            <a:p>
              <a:pPr algn="ctr"/>
              <a:r>
                <a:rPr lang="ja-JP" altLang="en-US" sz="2000" b="1">
                  <a:latin typeface="Yu Gothic Medium" panose="020B0400000000000000" pitchFamily="34" charset="-128"/>
                  <a:ea typeface="Yu Gothic Medium" panose="020B0400000000000000" pitchFamily="34" charset="-128"/>
                </a:rPr>
                <a:t>顧客満足度が向上</a:t>
              </a:r>
            </a:p>
          </p:txBody>
        </p:sp>
        <p:sp>
          <p:nvSpPr>
            <p:cNvPr id="10" name="テキスト ボックス 9">
              <a:extLst>
                <a:ext uri="{FF2B5EF4-FFF2-40B4-BE49-F238E27FC236}">
                  <a16:creationId xmlns:a16="http://schemas.microsoft.com/office/drawing/2014/main" id="{934710F7-15B3-AD42-ADAE-6900794E5DE2}"/>
                </a:ext>
              </a:extLst>
            </p:cNvPr>
            <p:cNvSpPr txBox="1"/>
            <p:nvPr/>
          </p:nvSpPr>
          <p:spPr>
            <a:xfrm>
              <a:off x="1598152" y="4419218"/>
              <a:ext cx="2188496" cy="307777"/>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エルエスティ様</a:t>
              </a:r>
            </a:p>
          </p:txBody>
        </p:sp>
      </p:grpSp>
      <p:sp>
        <p:nvSpPr>
          <p:cNvPr id="11" name="正方形/長方形 10">
            <a:extLst>
              <a:ext uri="{FF2B5EF4-FFF2-40B4-BE49-F238E27FC236}">
                <a16:creationId xmlns:a16="http://schemas.microsoft.com/office/drawing/2014/main" id="{6C64428B-5692-9345-B052-497B68A8381E}"/>
              </a:ext>
            </a:extLst>
          </p:cNvPr>
          <p:cNvSpPr/>
          <p:nvPr/>
        </p:nvSpPr>
        <p:spPr>
          <a:xfrm rot="2700000">
            <a:off x="4897314"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8EF2B035-79AA-D242-97F9-1A61EB2171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8315" y="3108274"/>
            <a:ext cx="306660" cy="289623"/>
          </a:xfrm>
          <a:prstGeom prst="rect">
            <a:avLst/>
          </a:prstGeom>
        </p:spPr>
      </p:pic>
      <p:sp>
        <p:nvSpPr>
          <p:cNvPr id="13" name="テキスト ボックス 12">
            <a:extLst>
              <a:ext uri="{FF2B5EF4-FFF2-40B4-BE49-F238E27FC236}">
                <a16:creationId xmlns:a16="http://schemas.microsoft.com/office/drawing/2014/main" id="{54AD075F-BAFC-2942-BD72-03221DC8E732}"/>
              </a:ext>
            </a:extLst>
          </p:cNvPr>
          <p:cNvSpPr txBox="1"/>
          <p:nvPr/>
        </p:nvSpPr>
        <p:spPr>
          <a:xfrm>
            <a:off x="4259120" y="3693818"/>
            <a:ext cx="3673759" cy="1015663"/>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コールセンターで</a:t>
            </a:r>
          </a:p>
          <a:p>
            <a:pPr algn="ctr"/>
            <a:r>
              <a:rPr lang="ja-JP" altLang="en-US" sz="2000" b="1">
                <a:latin typeface="Yu Gothic Medium" panose="020B0400000000000000" pitchFamily="34" charset="-128"/>
                <a:ea typeface="Yu Gothic Medium" panose="020B0400000000000000" pitchFamily="34" charset="-128"/>
              </a:rPr>
              <a:t>約</a:t>
            </a:r>
            <a:r>
              <a:rPr lang="en-US" altLang="ja-JP" sz="2000" b="1" dirty="0">
                <a:latin typeface="Yu Gothic Medium" panose="020B0400000000000000" pitchFamily="34" charset="-128"/>
                <a:ea typeface="Yu Gothic Medium" panose="020B0400000000000000" pitchFamily="34" charset="-128"/>
              </a:rPr>
              <a:t>5.2</a:t>
            </a:r>
            <a:r>
              <a:rPr lang="ja-JP" altLang="en-US" sz="2000" b="1">
                <a:latin typeface="Yu Gothic Medium" panose="020B0400000000000000" pitchFamily="34" charset="-128"/>
                <a:ea typeface="Yu Gothic Medium" panose="020B0400000000000000" pitchFamily="34" charset="-128"/>
              </a:rPr>
              <a:t>人月の</a:t>
            </a:r>
          </a:p>
          <a:p>
            <a:pPr algn="ctr"/>
            <a:r>
              <a:rPr lang="ja-JP" altLang="en-US" sz="2000" b="1">
                <a:latin typeface="Yu Gothic Medium" panose="020B0400000000000000" pitchFamily="34" charset="-128"/>
                <a:ea typeface="Yu Gothic Medium" panose="020B0400000000000000" pitchFamily="34" charset="-128"/>
              </a:rPr>
              <a:t>業務削減効果</a:t>
            </a:r>
          </a:p>
        </p:txBody>
      </p:sp>
      <p:sp>
        <p:nvSpPr>
          <p:cNvPr id="14" name="テキスト ボックス 13">
            <a:extLst>
              <a:ext uri="{FF2B5EF4-FFF2-40B4-BE49-F238E27FC236}">
                <a16:creationId xmlns:a16="http://schemas.microsoft.com/office/drawing/2014/main" id="{A6FB34D2-18CE-7740-B4DF-FF16FC2DC864}"/>
              </a:ext>
            </a:extLst>
          </p:cNvPr>
          <p:cNvSpPr txBox="1"/>
          <p:nvPr/>
        </p:nvSpPr>
        <p:spPr>
          <a:xfrm>
            <a:off x="5007397" y="4731541"/>
            <a:ext cx="2188496" cy="307777"/>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プライムアシスタンス様</a:t>
            </a:r>
          </a:p>
        </p:txBody>
      </p:sp>
      <p:sp>
        <p:nvSpPr>
          <p:cNvPr id="15" name="正方形/長方形 14">
            <a:extLst>
              <a:ext uri="{FF2B5EF4-FFF2-40B4-BE49-F238E27FC236}">
                <a16:creationId xmlns:a16="http://schemas.microsoft.com/office/drawing/2014/main" id="{81EBFDA8-1D82-104E-B89A-BFCE70F8CBE0}"/>
              </a:ext>
            </a:extLst>
          </p:cNvPr>
          <p:cNvSpPr/>
          <p:nvPr/>
        </p:nvSpPr>
        <p:spPr>
          <a:xfrm rot="2700000">
            <a:off x="82952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BD836419-D1B2-2B43-B014-54B1A5BE4E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46270" y="3108274"/>
            <a:ext cx="306660" cy="289623"/>
          </a:xfrm>
          <a:prstGeom prst="rect">
            <a:avLst/>
          </a:prstGeom>
        </p:spPr>
      </p:pic>
      <p:sp>
        <p:nvSpPr>
          <p:cNvPr id="17" name="テキスト ボックス 16">
            <a:extLst>
              <a:ext uri="{FF2B5EF4-FFF2-40B4-BE49-F238E27FC236}">
                <a16:creationId xmlns:a16="http://schemas.microsoft.com/office/drawing/2014/main" id="{A2C0C4F7-D9D5-E048-ABDE-B78B70765A2D}"/>
              </a:ext>
            </a:extLst>
          </p:cNvPr>
          <p:cNvSpPr txBox="1"/>
          <p:nvPr/>
        </p:nvSpPr>
        <p:spPr>
          <a:xfrm>
            <a:off x="8156926" y="3693818"/>
            <a:ext cx="2680337" cy="1015663"/>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迷子発見から</a:t>
            </a:r>
            <a:endParaRPr lang="en-US" altLang="ja-JP" sz="2000" b="1" dirty="0">
              <a:latin typeface="Yu Gothic Medium" panose="020B0400000000000000" pitchFamily="34" charset="-128"/>
              <a:ea typeface="Yu Gothic Medium" panose="020B0400000000000000" pitchFamily="34" charset="-128"/>
            </a:endParaRPr>
          </a:p>
          <a:p>
            <a:pPr algn="ctr"/>
            <a:r>
              <a:rPr lang="ja-JP" altLang="en-US" sz="2000" b="1">
                <a:latin typeface="Yu Gothic Medium" panose="020B0400000000000000" pitchFamily="34" charset="-128"/>
                <a:ea typeface="Yu Gothic Medium" panose="020B0400000000000000" pitchFamily="34" charset="-128"/>
              </a:rPr>
              <a:t>案内までの</a:t>
            </a:r>
          </a:p>
          <a:p>
            <a:pPr algn="ctr"/>
            <a:r>
              <a:rPr lang="ja-JP" altLang="en-US" sz="2000" b="1">
                <a:latin typeface="Yu Gothic Medium" panose="020B0400000000000000" pitchFamily="34" charset="-128"/>
                <a:ea typeface="Yu Gothic Medium" panose="020B0400000000000000" pitchFamily="34" charset="-128"/>
              </a:rPr>
              <a:t>タイムロス削減</a:t>
            </a:r>
          </a:p>
        </p:txBody>
      </p:sp>
      <p:sp>
        <p:nvSpPr>
          <p:cNvPr id="18" name="テキスト ボックス 17">
            <a:extLst>
              <a:ext uri="{FF2B5EF4-FFF2-40B4-BE49-F238E27FC236}">
                <a16:creationId xmlns:a16="http://schemas.microsoft.com/office/drawing/2014/main" id="{3B61B9E6-4918-1E4C-A635-2E0AFD839F8C}"/>
              </a:ext>
            </a:extLst>
          </p:cNvPr>
          <p:cNvSpPr txBox="1"/>
          <p:nvPr/>
        </p:nvSpPr>
        <p:spPr>
          <a:xfrm>
            <a:off x="8405352" y="4731541"/>
            <a:ext cx="2188496" cy="523220"/>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日本空港ビルデング様</a:t>
            </a:r>
          </a:p>
          <a:p>
            <a:pPr algn="ctr"/>
            <a:r>
              <a:rPr lang="ja-JP" altLang="en-US" sz="1400">
                <a:latin typeface="Yu Gothic Medium" panose="020B0400000000000000" pitchFamily="34" charset="-128"/>
                <a:ea typeface="Yu Gothic Medium" panose="020B0400000000000000" pitchFamily="34" charset="-128"/>
              </a:rPr>
              <a:t>  （羽田）</a:t>
            </a:r>
          </a:p>
        </p:txBody>
      </p:sp>
      <p:pic>
        <p:nvPicPr>
          <p:cNvPr id="19" name="図 18">
            <a:extLst>
              <a:ext uri="{FF2B5EF4-FFF2-40B4-BE49-F238E27FC236}">
                <a16:creationId xmlns:a16="http://schemas.microsoft.com/office/drawing/2014/main" id="{01C904B5-164D-5D75-EB87-8A44B3C95B23}"/>
              </a:ext>
            </a:extLst>
          </p:cNvPr>
          <p:cNvPicPr>
            <a:picLocks noChangeAspect="1"/>
          </p:cNvPicPr>
          <p:nvPr/>
        </p:nvPicPr>
        <p:blipFill>
          <a:blip r:embed="rId3"/>
          <a:stretch>
            <a:fillRect/>
          </a:stretch>
        </p:blipFill>
        <p:spPr>
          <a:xfrm>
            <a:off x="2688930" y="935881"/>
            <a:ext cx="6807342" cy="3414274"/>
          </a:xfrm>
          <a:prstGeom prst="rect">
            <a:avLst/>
          </a:prstGeom>
        </p:spPr>
      </p:pic>
    </p:spTree>
    <p:extLst>
      <p:ext uri="{BB962C8B-B14F-4D97-AF65-F5344CB8AC3E}">
        <p14:creationId xmlns:p14="http://schemas.microsoft.com/office/powerpoint/2010/main" val="321464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8C3F376-8763-CF47-A763-9573FE26064D}"/>
              </a:ext>
            </a:extLst>
          </p:cNvPr>
          <p:cNvGrpSpPr/>
          <p:nvPr/>
        </p:nvGrpSpPr>
        <p:grpSpPr>
          <a:xfrm>
            <a:off x="540000" y="347135"/>
            <a:ext cx="7338026" cy="499338"/>
            <a:chOff x="0" y="0"/>
            <a:chExt cx="7338026" cy="499338"/>
          </a:xfrm>
        </p:grpSpPr>
        <p:pic>
          <p:nvPicPr>
            <p:cNvPr id="5" name="図 4">
              <a:extLst>
                <a:ext uri="{FF2B5EF4-FFF2-40B4-BE49-F238E27FC236}">
                  <a16:creationId xmlns:a16="http://schemas.microsoft.com/office/drawing/2014/main" id="{D31FB6BB-D48B-2A4F-8500-84545EE1EF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74670" cy="464962"/>
            </a:xfrm>
            <a:prstGeom prst="rect">
              <a:avLst/>
            </a:prstGeom>
          </p:spPr>
        </p:pic>
        <p:sp>
          <p:nvSpPr>
            <p:cNvPr id="6" name="テキスト ボックス 5">
              <a:extLst>
                <a:ext uri="{FF2B5EF4-FFF2-40B4-BE49-F238E27FC236}">
                  <a16:creationId xmlns:a16="http://schemas.microsoft.com/office/drawing/2014/main" id="{6488ECC1-98EE-BC43-A4F9-C0C7B2DF421C}"/>
                </a:ext>
              </a:extLst>
            </p:cNvPr>
            <p:cNvSpPr txBox="1"/>
            <p:nvPr/>
          </p:nvSpPr>
          <p:spPr>
            <a:xfrm>
              <a:off x="45156" y="70393"/>
              <a:ext cx="1174835" cy="369332"/>
            </a:xfrm>
            <a:prstGeom prst="rect">
              <a:avLst/>
            </a:prstGeom>
            <a:noFill/>
          </p:spPr>
          <p:txBody>
            <a:bodyPr wrap="square" rtlCol="0">
              <a:spAutoFit/>
            </a:bodyPr>
            <a:lstStyle/>
            <a:p>
              <a:r>
                <a:rPr lang="ja-JP" altLang="en-US" b="1">
                  <a:latin typeface="Yu Gothic Medium" panose="020B0400000000000000" pitchFamily="34" charset="-128"/>
                  <a:ea typeface="Yu Gothic Medium" panose="020B0400000000000000" pitchFamily="34" charset="-128"/>
                </a:rPr>
                <a:t>たとえば</a:t>
              </a:r>
            </a:p>
          </p:txBody>
        </p:sp>
        <p:sp>
          <p:nvSpPr>
            <p:cNvPr id="7" name="テキスト ボックス 6">
              <a:extLst>
                <a:ext uri="{FF2B5EF4-FFF2-40B4-BE49-F238E27FC236}">
                  <a16:creationId xmlns:a16="http://schemas.microsoft.com/office/drawing/2014/main" id="{F84DBEAC-FF7A-E541-B6EB-C12E5F62694C}"/>
                </a:ext>
              </a:extLst>
            </p:cNvPr>
            <p:cNvSpPr txBox="1"/>
            <p:nvPr/>
          </p:nvSpPr>
          <p:spPr>
            <a:xfrm>
              <a:off x="1374670" y="37673"/>
              <a:ext cx="5963356" cy="461665"/>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「問い合わせ管理」で迅速な顧客対応</a:t>
              </a:r>
            </a:p>
          </p:txBody>
        </p:sp>
      </p:grpSp>
      <p:sp>
        <p:nvSpPr>
          <p:cNvPr id="8" name="テキスト ボックス 7">
            <a:extLst>
              <a:ext uri="{FF2B5EF4-FFF2-40B4-BE49-F238E27FC236}">
                <a16:creationId xmlns:a16="http://schemas.microsoft.com/office/drawing/2014/main" id="{7C3CC303-AE53-BD4C-8501-52459C8DF9B6}"/>
              </a:ext>
            </a:extLst>
          </p:cNvPr>
          <p:cNvSpPr txBox="1"/>
          <p:nvPr/>
        </p:nvSpPr>
        <p:spPr>
          <a:xfrm>
            <a:off x="540000" y="958854"/>
            <a:ext cx="8469325" cy="646331"/>
          </a:xfrm>
          <a:prstGeom prst="rect">
            <a:avLst/>
          </a:prstGeom>
          <a:noFill/>
        </p:spPr>
        <p:txBody>
          <a:bodyPr wrap="square" rtlCol="0">
            <a:spAutoFit/>
          </a:bodyPr>
          <a:lstStyle/>
          <a:p>
            <a:r>
              <a:rPr lang="ja-JP" altLang="en-US">
                <a:solidFill>
                  <a:srgbClr val="4C4948"/>
                </a:solidFill>
                <a:latin typeface="Yu Gothic Medium" panose="020B0400000000000000" pitchFamily="34" charset="-128"/>
                <a:ea typeface="Yu Gothic Medium" panose="020B0400000000000000" pitchFamily="34" charset="-128"/>
              </a:rPr>
              <a:t>お客様からのあらゆる問い合わせを集約し、スピード感のある対応を実現します。</a:t>
            </a:r>
          </a:p>
          <a:p>
            <a:r>
              <a:rPr lang="ja-JP" altLang="en-US">
                <a:solidFill>
                  <a:srgbClr val="4C4948"/>
                </a:solidFill>
                <a:latin typeface="Yu Gothic Medium" panose="020B0400000000000000" pitchFamily="34" charset="-128"/>
                <a:ea typeface="Yu Gothic Medium" panose="020B0400000000000000" pitchFamily="34" charset="-128"/>
              </a:rPr>
              <a:t>担当者を見える化し、二重対応・対応漏れを防ぎます。</a:t>
            </a:r>
          </a:p>
        </p:txBody>
      </p:sp>
      <p:graphicFrame>
        <p:nvGraphicFramePr>
          <p:cNvPr id="9" name="表 8">
            <a:extLst>
              <a:ext uri="{FF2B5EF4-FFF2-40B4-BE49-F238E27FC236}">
                <a16:creationId xmlns:a16="http://schemas.microsoft.com/office/drawing/2014/main" id="{B1C3EE22-278D-CB41-B6D9-61AE1FA4C9C9}"/>
              </a:ext>
            </a:extLst>
          </p:cNvPr>
          <p:cNvGraphicFramePr>
            <a:graphicFrameLocks noGrp="1"/>
          </p:cNvGraphicFramePr>
          <p:nvPr>
            <p:extLst>
              <p:ext uri="{D42A27DB-BD31-4B8C-83A1-F6EECF244321}">
                <p14:modId xmlns:p14="http://schemas.microsoft.com/office/powerpoint/2010/main" val="253258139"/>
              </p:ext>
            </p:extLst>
          </p:nvPr>
        </p:nvGraphicFramePr>
        <p:xfrm>
          <a:off x="540000" y="5643491"/>
          <a:ext cx="11098844" cy="516255"/>
        </p:xfrm>
        <a:graphic>
          <a:graphicData uri="http://schemas.openxmlformats.org/drawingml/2006/table">
            <a:tbl>
              <a:tblPr firstRow="1" bandRow="1">
                <a:tableStyleId>{5C22544A-7EE6-4342-B048-85BDC9FD1C3A}</a:tableStyleId>
              </a:tblPr>
              <a:tblGrid>
                <a:gridCol w="2774711">
                  <a:extLst>
                    <a:ext uri="{9D8B030D-6E8A-4147-A177-3AD203B41FA5}">
                      <a16:colId xmlns:a16="http://schemas.microsoft.com/office/drawing/2014/main" val="1556417990"/>
                    </a:ext>
                  </a:extLst>
                </a:gridCol>
                <a:gridCol w="2774711">
                  <a:extLst>
                    <a:ext uri="{9D8B030D-6E8A-4147-A177-3AD203B41FA5}">
                      <a16:colId xmlns:a16="http://schemas.microsoft.com/office/drawing/2014/main" val="2507055033"/>
                    </a:ext>
                  </a:extLst>
                </a:gridCol>
                <a:gridCol w="2774711">
                  <a:extLst>
                    <a:ext uri="{9D8B030D-6E8A-4147-A177-3AD203B41FA5}">
                      <a16:colId xmlns:a16="http://schemas.microsoft.com/office/drawing/2014/main" val="722670136"/>
                    </a:ext>
                  </a:extLst>
                </a:gridCol>
                <a:gridCol w="2774711">
                  <a:extLst>
                    <a:ext uri="{9D8B030D-6E8A-4147-A177-3AD203B41FA5}">
                      <a16:colId xmlns:a16="http://schemas.microsoft.com/office/drawing/2014/main" val="320835848"/>
                    </a:ext>
                  </a:extLst>
                </a:gridCol>
              </a:tblGrid>
              <a:tr h="516255">
                <a:tc>
                  <a:txBody>
                    <a:bodyPr/>
                    <a:lstStyle/>
                    <a:p>
                      <a:pPr algn="ctr"/>
                      <a:r>
                        <a:rPr kumimoji="1" lang="ja-JP" altLang="en-US">
                          <a:solidFill>
                            <a:srgbClr val="EA5504"/>
                          </a:solidFill>
                        </a:rPr>
                        <a:t>他にもこんな用途に！</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rgbClr val="FAD1B2"/>
                    </a:solidFill>
                  </a:tcPr>
                </a:tc>
                <a:tc>
                  <a:txBody>
                    <a:bodyPr/>
                    <a:lstStyle/>
                    <a:p>
                      <a:pPr algn="ctr"/>
                      <a:r>
                        <a:rPr kumimoji="1" lang="ja-JP" altLang="en-US" b="0">
                          <a:solidFill>
                            <a:srgbClr val="4C4948"/>
                          </a:solidFill>
                        </a:rPr>
                        <a:t>アンケート</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a:solidFill>
                            <a:srgbClr val="4C4948"/>
                          </a:solidFill>
                        </a:rPr>
                        <a:t>クレーム管理</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a:solidFill>
                            <a:srgbClr val="4C4948"/>
                          </a:solidFill>
                        </a:rPr>
                        <a:t>日報</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5166625"/>
                  </a:ext>
                </a:extLst>
              </a:tr>
            </a:tbl>
          </a:graphicData>
        </a:graphic>
      </p:graphicFrame>
      <p:grpSp>
        <p:nvGrpSpPr>
          <p:cNvPr id="15" name="グループ化 14">
            <a:extLst>
              <a:ext uri="{FF2B5EF4-FFF2-40B4-BE49-F238E27FC236}">
                <a16:creationId xmlns:a16="http://schemas.microsoft.com/office/drawing/2014/main" id="{BF36BD2F-D4CF-6646-BAB9-C1C80D8DABF9}"/>
              </a:ext>
            </a:extLst>
          </p:cNvPr>
          <p:cNvGrpSpPr/>
          <p:nvPr/>
        </p:nvGrpSpPr>
        <p:grpSpPr>
          <a:xfrm>
            <a:off x="8827128" y="1785547"/>
            <a:ext cx="2187107" cy="726515"/>
            <a:chOff x="4491318" y="4962530"/>
            <a:chExt cx="2187107" cy="726515"/>
          </a:xfrm>
        </p:grpSpPr>
        <p:sp>
          <p:nvSpPr>
            <p:cNvPr id="16" name="角丸四角形 15">
              <a:extLst>
                <a:ext uri="{FF2B5EF4-FFF2-40B4-BE49-F238E27FC236}">
                  <a16:creationId xmlns:a16="http://schemas.microsoft.com/office/drawing/2014/main" id="{B60E481A-A9D6-D949-B453-BC1983546209}"/>
                </a:ext>
              </a:extLst>
            </p:cNvPr>
            <p:cNvSpPr/>
            <p:nvPr/>
          </p:nvSpPr>
          <p:spPr>
            <a:xfrm>
              <a:off x="4491318" y="4962530"/>
              <a:ext cx="2187107" cy="646331"/>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変更履歴が残るので、</a:t>
              </a:r>
            </a:p>
            <a:p>
              <a:pPr algn="ctr"/>
              <a:r>
                <a:rPr lang="ja-JP" altLang="en-US" sz="1400" b="1"/>
                <a:t>過去の経緯もよくわかる</a:t>
              </a:r>
              <a:endParaRPr kumimoji="1" lang="ja-JP" altLang="en-US" sz="1400" b="1"/>
            </a:p>
          </p:txBody>
        </p:sp>
        <p:sp>
          <p:nvSpPr>
            <p:cNvPr id="17" name="正方形/長方形 16">
              <a:extLst>
                <a:ext uri="{FF2B5EF4-FFF2-40B4-BE49-F238E27FC236}">
                  <a16:creationId xmlns:a16="http://schemas.microsoft.com/office/drawing/2014/main" id="{83A801BD-A94A-7546-8271-5585DD21E713}"/>
                </a:ext>
              </a:extLst>
            </p:cNvPr>
            <p:cNvSpPr/>
            <p:nvPr/>
          </p:nvSpPr>
          <p:spPr>
            <a:xfrm rot="2700000">
              <a:off x="5504690" y="5528681"/>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1" name="図 20">
            <a:extLst>
              <a:ext uri="{FF2B5EF4-FFF2-40B4-BE49-F238E27FC236}">
                <a16:creationId xmlns:a16="http://schemas.microsoft.com/office/drawing/2014/main" id="{11EE7AE8-3058-36FF-3C19-E9AD7C1540C6}"/>
              </a:ext>
            </a:extLst>
          </p:cNvPr>
          <p:cNvPicPr>
            <a:picLocks noChangeAspect="1"/>
          </p:cNvPicPr>
          <p:nvPr/>
        </p:nvPicPr>
        <p:blipFill>
          <a:blip r:embed="rId3"/>
          <a:stretch>
            <a:fillRect/>
          </a:stretch>
        </p:blipFill>
        <p:spPr>
          <a:xfrm>
            <a:off x="872630" y="1746574"/>
            <a:ext cx="4859427" cy="3001963"/>
          </a:xfrm>
          <a:prstGeom prst="rect">
            <a:avLst/>
          </a:prstGeom>
          <a:ln>
            <a:solidFill>
              <a:schemeClr val="bg1">
                <a:lumMod val="85000"/>
              </a:schemeClr>
            </a:solidFill>
          </a:ln>
        </p:spPr>
      </p:pic>
      <p:grpSp>
        <p:nvGrpSpPr>
          <p:cNvPr id="22" name="グループ化 21">
            <a:extLst>
              <a:ext uri="{FF2B5EF4-FFF2-40B4-BE49-F238E27FC236}">
                <a16:creationId xmlns:a16="http://schemas.microsoft.com/office/drawing/2014/main" id="{91C5583A-F228-9709-59F2-D6DC2A2128F0}"/>
              </a:ext>
            </a:extLst>
          </p:cNvPr>
          <p:cNvGrpSpPr/>
          <p:nvPr/>
        </p:nvGrpSpPr>
        <p:grpSpPr>
          <a:xfrm>
            <a:off x="1635299" y="4735966"/>
            <a:ext cx="1752512" cy="726515"/>
            <a:chOff x="4086022" y="4735966"/>
            <a:chExt cx="1752512" cy="726515"/>
          </a:xfrm>
        </p:grpSpPr>
        <p:sp>
          <p:nvSpPr>
            <p:cNvPr id="23" name="正方形/長方形 22">
              <a:extLst>
                <a:ext uri="{FF2B5EF4-FFF2-40B4-BE49-F238E27FC236}">
                  <a16:creationId xmlns:a16="http://schemas.microsoft.com/office/drawing/2014/main" id="{41F03190-DD29-C79E-C824-407E1EB75086}"/>
                </a:ext>
              </a:extLst>
            </p:cNvPr>
            <p:cNvSpPr/>
            <p:nvPr/>
          </p:nvSpPr>
          <p:spPr>
            <a:xfrm rot="2700000">
              <a:off x="4888000" y="4735966"/>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7F3AB29F-B7EF-C65D-3AC1-FDD097F58BF0}"/>
                </a:ext>
              </a:extLst>
            </p:cNvPr>
            <p:cNvSpPr/>
            <p:nvPr/>
          </p:nvSpPr>
          <p:spPr>
            <a:xfrm>
              <a:off x="4086022" y="4816149"/>
              <a:ext cx="1752512" cy="646332"/>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対応ステータスは</a:t>
              </a:r>
            </a:p>
            <a:p>
              <a:pPr algn="ctr"/>
              <a:r>
                <a:rPr lang="ja-JP" altLang="en-US" sz="1400" b="1"/>
                <a:t>一覧で見える化</a:t>
              </a:r>
              <a:endParaRPr kumimoji="1" lang="ja-JP" altLang="en-US" sz="1400" b="1"/>
            </a:p>
          </p:txBody>
        </p:sp>
      </p:grpSp>
      <p:pic>
        <p:nvPicPr>
          <p:cNvPr id="26" name="図 25">
            <a:extLst>
              <a:ext uri="{FF2B5EF4-FFF2-40B4-BE49-F238E27FC236}">
                <a16:creationId xmlns:a16="http://schemas.microsoft.com/office/drawing/2014/main" id="{B1F997E7-8194-DC05-9126-842DF5EF1A09}"/>
              </a:ext>
            </a:extLst>
          </p:cNvPr>
          <p:cNvPicPr>
            <a:picLocks noChangeAspect="1"/>
          </p:cNvPicPr>
          <p:nvPr/>
        </p:nvPicPr>
        <p:blipFill>
          <a:blip r:embed="rId4"/>
          <a:stretch>
            <a:fillRect/>
          </a:stretch>
        </p:blipFill>
        <p:spPr>
          <a:xfrm>
            <a:off x="4703511" y="2921805"/>
            <a:ext cx="5853190" cy="2543886"/>
          </a:xfrm>
          <a:prstGeom prst="rect">
            <a:avLst/>
          </a:prstGeom>
          <a:ln>
            <a:solidFill>
              <a:schemeClr val="bg1">
                <a:lumMod val="85000"/>
              </a:schemeClr>
            </a:solidFill>
          </a:ln>
        </p:spPr>
      </p:pic>
      <p:sp>
        <p:nvSpPr>
          <p:cNvPr id="28" name="正方形/長方形 27">
            <a:extLst>
              <a:ext uri="{FF2B5EF4-FFF2-40B4-BE49-F238E27FC236}">
                <a16:creationId xmlns:a16="http://schemas.microsoft.com/office/drawing/2014/main" id="{FDAC1B83-84C6-9890-89C6-1C665C069CF6}"/>
              </a:ext>
            </a:extLst>
          </p:cNvPr>
          <p:cNvSpPr/>
          <p:nvPr/>
        </p:nvSpPr>
        <p:spPr>
          <a:xfrm>
            <a:off x="2151237" y="1754494"/>
            <a:ext cx="732444" cy="2870199"/>
          </a:xfrm>
          <a:prstGeom prst="rect">
            <a:avLst/>
          </a:prstGeom>
          <a:noFill/>
          <a:ln w="38100">
            <a:solidFill>
              <a:srgbClr val="EB6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DB34AD4C-A3BF-E127-4A2F-131DAD611C38}"/>
              </a:ext>
            </a:extLst>
          </p:cNvPr>
          <p:cNvSpPr/>
          <p:nvPr/>
        </p:nvSpPr>
        <p:spPr>
          <a:xfrm>
            <a:off x="4753760" y="4384431"/>
            <a:ext cx="2685688" cy="580231"/>
          </a:xfrm>
          <a:prstGeom prst="rect">
            <a:avLst/>
          </a:prstGeom>
          <a:noFill/>
          <a:ln w="38100">
            <a:solidFill>
              <a:srgbClr val="EB6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a:extLst>
              <a:ext uri="{FF2B5EF4-FFF2-40B4-BE49-F238E27FC236}">
                <a16:creationId xmlns:a16="http://schemas.microsoft.com/office/drawing/2014/main" id="{69C2CA92-17B5-2354-CD82-E57EEB833F4A}"/>
              </a:ext>
            </a:extLst>
          </p:cNvPr>
          <p:cNvCxnSpPr>
            <a:cxnSpLocks/>
            <a:stCxn id="34" idx="1"/>
          </p:cNvCxnSpPr>
          <p:nvPr/>
        </p:nvCxnSpPr>
        <p:spPr>
          <a:xfrm flipH="1">
            <a:off x="7439448" y="3548783"/>
            <a:ext cx="1082543" cy="835648"/>
          </a:xfrm>
          <a:prstGeom prst="straightConnector1">
            <a:avLst/>
          </a:prstGeom>
          <a:ln w="38100">
            <a:solidFill>
              <a:srgbClr val="EA5504"/>
            </a:solidFill>
            <a:tailEnd type="triangle"/>
          </a:ln>
        </p:spPr>
        <p:style>
          <a:lnRef idx="1">
            <a:schemeClr val="accent1"/>
          </a:lnRef>
          <a:fillRef idx="0">
            <a:schemeClr val="accent1"/>
          </a:fillRef>
          <a:effectRef idx="0">
            <a:schemeClr val="accent1"/>
          </a:effectRef>
          <a:fontRef idx="minor">
            <a:schemeClr val="tx1"/>
          </a:fontRef>
        </p:style>
      </p:cxnSp>
      <p:sp>
        <p:nvSpPr>
          <p:cNvPr id="32" name="三角形 31">
            <a:extLst>
              <a:ext uri="{FF2B5EF4-FFF2-40B4-BE49-F238E27FC236}">
                <a16:creationId xmlns:a16="http://schemas.microsoft.com/office/drawing/2014/main" id="{027CA2FC-747D-8B50-8349-218711EF4DDD}"/>
              </a:ext>
            </a:extLst>
          </p:cNvPr>
          <p:cNvSpPr/>
          <p:nvPr/>
        </p:nvSpPr>
        <p:spPr>
          <a:xfrm rot="10800000">
            <a:off x="8521989" y="4491550"/>
            <a:ext cx="2797377" cy="605569"/>
          </a:xfrm>
          <a:prstGeom prst="triangle">
            <a:avLst>
              <a:gd name="adj" fmla="val 82558"/>
            </a:avLst>
          </a:prstGeom>
          <a:solidFill>
            <a:srgbClr val="FFF33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57ACD0DB-A879-3934-70E9-190AD6CCBEE0}"/>
              </a:ext>
            </a:extLst>
          </p:cNvPr>
          <p:cNvPicPr>
            <a:picLocks noChangeAspect="1"/>
          </p:cNvPicPr>
          <p:nvPr/>
        </p:nvPicPr>
        <p:blipFill>
          <a:blip r:embed="rId5"/>
          <a:stretch>
            <a:fillRect/>
          </a:stretch>
        </p:blipFill>
        <p:spPr>
          <a:xfrm>
            <a:off x="8521991" y="2627424"/>
            <a:ext cx="2797379" cy="1842718"/>
          </a:xfrm>
          <a:prstGeom prst="rect">
            <a:avLst/>
          </a:prstGeom>
          <a:ln w="38100">
            <a:solidFill>
              <a:srgbClr val="EA5504"/>
            </a:solidFill>
          </a:ln>
        </p:spPr>
      </p:pic>
    </p:spTree>
    <p:extLst>
      <p:ext uri="{BB962C8B-B14F-4D97-AF65-F5344CB8AC3E}">
        <p14:creationId xmlns:p14="http://schemas.microsoft.com/office/powerpoint/2010/main" val="3720671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6DA402C-A2B3-6642-8916-19C384CB548C}"/>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EA5504"/>
                </a:solidFill>
                <a:latin typeface="Yu Gothic Medium" panose="020B0400000000000000" pitchFamily="34" charset="-128"/>
                <a:ea typeface="Yu Gothic Medium" panose="020B0400000000000000" pitchFamily="34" charset="-128"/>
              </a:rPr>
              <a:t>情報システム</a:t>
            </a:r>
          </a:p>
        </p:txBody>
      </p:sp>
      <p:sp>
        <p:nvSpPr>
          <p:cNvPr id="5" name="テキスト ボックス 4">
            <a:extLst>
              <a:ext uri="{FF2B5EF4-FFF2-40B4-BE49-F238E27FC236}">
                <a16:creationId xmlns:a16="http://schemas.microsoft.com/office/drawing/2014/main" id="{199493E8-9C86-664D-A44C-81617BCC7B85}"/>
              </a:ext>
            </a:extLst>
          </p:cNvPr>
          <p:cNvSpPr txBox="1"/>
          <p:nvPr/>
        </p:nvSpPr>
        <p:spPr>
          <a:xfrm>
            <a:off x="3182676" y="1168735"/>
            <a:ext cx="5826649" cy="461665"/>
          </a:xfrm>
          <a:prstGeom prst="rect">
            <a:avLst/>
          </a:prstGeom>
          <a:noFill/>
        </p:spPr>
        <p:txBody>
          <a:bodyPr wrap="square" rtlCol="0">
            <a:spAutoFit/>
          </a:bodyPr>
          <a:lstStyle/>
          <a:p>
            <a:pPr algn="ctr"/>
            <a:r>
              <a:rPr lang="ja-JP" altLang="en-US" sz="2400" b="1">
                <a:solidFill>
                  <a:srgbClr val="EA5504"/>
                </a:solidFill>
                <a:latin typeface="Yu Gothic Medium" panose="020B0400000000000000" pitchFamily="34" charset="-128"/>
                <a:ea typeface="Yu Gothic Medium" panose="020B0400000000000000" pitchFamily="34" charset="-128"/>
              </a:rPr>
              <a:t>で、</a:t>
            </a:r>
            <a:r>
              <a:rPr lang="en-US" altLang="ja-JP" sz="2400" b="1" dirty="0" err="1">
                <a:solidFill>
                  <a:srgbClr val="EA5504"/>
                </a:solidFill>
                <a:latin typeface="Yu Gothic Medium" panose="020B0400000000000000" pitchFamily="34" charset="-128"/>
                <a:ea typeface="Yu Gothic Medium" panose="020B0400000000000000" pitchFamily="34" charset="-128"/>
              </a:rPr>
              <a:t>kintone</a:t>
            </a:r>
            <a:r>
              <a:rPr lang="ja-JP" altLang="en-US" sz="2400" b="1">
                <a:solidFill>
                  <a:srgbClr val="EA5504"/>
                </a:solidFill>
                <a:latin typeface="Yu Gothic Medium" panose="020B0400000000000000" pitchFamily="34" charset="-128"/>
                <a:ea typeface="Yu Gothic Medium" panose="020B0400000000000000" pitchFamily="34" charset="-128"/>
              </a:rPr>
              <a:t>を使うなら</a:t>
            </a:r>
          </a:p>
        </p:txBody>
      </p:sp>
      <p:sp>
        <p:nvSpPr>
          <p:cNvPr id="6" name="正方形/長方形 5">
            <a:extLst>
              <a:ext uri="{FF2B5EF4-FFF2-40B4-BE49-F238E27FC236}">
                <a16:creationId xmlns:a16="http://schemas.microsoft.com/office/drawing/2014/main" id="{503635E1-4189-044E-AB5D-BEEE39273A33}"/>
              </a:ext>
            </a:extLst>
          </p:cNvPr>
          <p:cNvSpPr/>
          <p:nvPr/>
        </p:nvSpPr>
        <p:spPr>
          <a:xfrm rot="2700000">
            <a:off x="14880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BFB48502-BD69-6444-8363-CBBB6C25B2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9070" y="3108274"/>
            <a:ext cx="306660" cy="289623"/>
          </a:xfrm>
          <a:prstGeom prst="rect">
            <a:avLst/>
          </a:prstGeom>
        </p:spPr>
      </p:pic>
      <p:sp>
        <p:nvSpPr>
          <p:cNvPr id="9" name="テキスト ボックス 8">
            <a:extLst>
              <a:ext uri="{FF2B5EF4-FFF2-40B4-BE49-F238E27FC236}">
                <a16:creationId xmlns:a16="http://schemas.microsoft.com/office/drawing/2014/main" id="{0A0103FD-125F-3A4C-970B-32A9AC9B3FEB}"/>
              </a:ext>
            </a:extLst>
          </p:cNvPr>
          <p:cNvSpPr txBox="1"/>
          <p:nvPr/>
        </p:nvSpPr>
        <p:spPr>
          <a:xfrm>
            <a:off x="1166274" y="3693818"/>
            <a:ext cx="2964795" cy="1015663"/>
          </a:xfrm>
          <a:prstGeom prst="rect">
            <a:avLst/>
          </a:prstGeom>
          <a:noFill/>
        </p:spPr>
        <p:txBody>
          <a:bodyPr wrap="square" rtlCol="0">
            <a:spAutoFit/>
          </a:bodyPr>
          <a:lstStyle/>
          <a:p>
            <a:pPr algn="ctr"/>
            <a:r>
              <a:rPr lang="ja-JP" altLang="en-US" sz="2000" b="1" spc="-300">
                <a:latin typeface="Yu Gothic Medium" panose="020B0400000000000000" pitchFamily="34" charset="-128"/>
                <a:ea typeface="Yu Gothic Medium" panose="020B0400000000000000" pitchFamily="34" charset="-128"/>
              </a:rPr>
              <a:t>システムリプレイスの</a:t>
            </a:r>
          </a:p>
          <a:p>
            <a:pPr algn="ctr"/>
            <a:r>
              <a:rPr lang="ja-JP" altLang="en-US" sz="2000" b="1" spc="-300">
                <a:latin typeface="Yu Gothic Medium" panose="020B0400000000000000" pitchFamily="34" charset="-128"/>
                <a:ea typeface="Yu Gothic Medium" panose="020B0400000000000000" pitchFamily="34" charset="-128"/>
              </a:rPr>
              <a:t>コミュニケーション</a:t>
            </a:r>
          </a:p>
          <a:p>
            <a:pPr algn="ctr"/>
            <a:r>
              <a:rPr lang="ja-JP" altLang="en-US" sz="2000" b="1">
                <a:latin typeface="Yu Gothic Medium" panose="020B0400000000000000" pitchFamily="34" charset="-128"/>
                <a:ea typeface="Yu Gothic Medium" panose="020B0400000000000000" pitchFamily="34" charset="-128"/>
              </a:rPr>
              <a:t>コストを</a:t>
            </a:r>
            <a:r>
              <a:rPr lang="en-US" altLang="ja-JP" sz="2000" b="1" dirty="0">
                <a:latin typeface="Yu Gothic Medium" panose="020B0400000000000000" pitchFamily="34" charset="-128"/>
                <a:ea typeface="Yu Gothic Medium" panose="020B0400000000000000" pitchFamily="34" charset="-128"/>
              </a:rPr>
              <a:t>1/3</a:t>
            </a:r>
            <a:r>
              <a:rPr lang="ja-JP" altLang="en-US" sz="2000" b="1">
                <a:latin typeface="Yu Gothic Medium" panose="020B0400000000000000" pitchFamily="34" charset="-128"/>
                <a:ea typeface="Yu Gothic Medium" panose="020B0400000000000000" pitchFamily="34" charset="-128"/>
              </a:rPr>
              <a:t>に</a:t>
            </a:r>
          </a:p>
        </p:txBody>
      </p:sp>
      <p:sp>
        <p:nvSpPr>
          <p:cNvPr id="10" name="テキスト ボックス 9">
            <a:extLst>
              <a:ext uri="{FF2B5EF4-FFF2-40B4-BE49-F238E27FC236}">
                <a16:creationId xmlns:a16="http://schemas.microsoft.com/office/drawing/2014/main" id="{568E6A74-DCC2-0F41-A2AB-1FF4A3C004E7}"/>
              </a:ext>
            </a:extLst>
          </p:cNvPr>
          <p:cNvSpPr txBox="1"/>
          <p:nvPr/>
        </p:nvSpPr>
        <p:spPr>
          <a:xfrm>
            <a:off x="1598152" y="4731541"/>
            <a:ext cx="2188496" cy="307777"/>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イートアンド株式会社様</a:t>
            </a:r>
          </a:p>
        </p:txBody>
      </p:sp>
      <p:sp>
        <p:nvSpPr>
          <p:cNvPr id="11" name="正方形/長方形 10">
            <a:extLst>
              <a:ext uri="{FF2B5EF4-FFF2-40B4-BE49-F238E27FC236}">
                <a16:creationId xmlns:a16="http://schemas.microsoft.com/office/drawing/2014/main" id="{19F0B06B-0865-7E4B-887B-9E013EA4EE9A}"/>
              </a:ext>
            </a:extLst>
          </p:cNvPr>
          <p:cNvSpPr/>
          <p:nvPr/>
        </p:nvSpPr>
        <p:spPr>
          <a:xfrm rot="2700000">
            <a:off x="4897314"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87EC8321-8E34-AD4C-A395-21E2E5F630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8315" y="3108274"/>
            <a:ext cx="306660" cy="289623"/>
          </a:xfrm>
          <a:prstGeom prst="rect">
            <a:avLst/>
          </a:prstGeom>
        </p:spPr>
      </p:pic>
      <p:sp>
        <p:nvSpPr>
          <p:cNvPr id="13" name="テキスト ボックス 12">
            <a:extLst>
              <a:ext uri="{FF2B5EF4-FFF2-40B4-BE49-F238E27FC236}">
                <a16:creationId xmlns:a16="http://schemas.microsoft.com/office/drawing/2014/main" id="{17E80428-0E01-7E4A-99CE-9B9411A57A3E}"/>
              </a:ext>
            </a:extLst>
          </p:cNvPr>
          <p:cNvSpPr txBox="1"/>
          <p:nvPr/>
        </p:nvSpPr>
        <p:spPr>
          <a:xfrm>
            <a:off x="4259120" y="3693818"/>
            <a:ext cx="3673759" cy="1015663"/>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システムに関する</a:t>
            </a:r>
            <a:endParaRPr lang="en-US" altLang="ja-JP" sz="2000" b="1" dirty="0">
              <a:latin typeface="Yu Gothic Medium" panose="020B0400000000000000" pitchFamily="34" charset="-128"/>
              <a:ea typeface="Yu Gothic Medium" panose="020B0400000000000000" pitchFamily="34" charset="-128"/>
            </a:endParaRPr>
          </a:p>
          <a:p>
            <a:pPr algn="ctr"/>
            <a:r>
              <a:rPr lang="ja-JP" altLang="en-US" sz="2000" b="1">
                <a:latin typeface="Yu Gothic Medium" panose="020B0400000000000000" pitchFamily="34" charset="-128"/>
                <a:ea typeface="Yu Gothic Medium" panose="020B0400000000000000" pitchFamily="34" charset="-128"/>
              </a:rPr>
              <a:t>相談を集約できる</a:t>
            </a:r>
            <a:endParaRPr lang="en-US" altLang="ja-JP" sz="2000" b="1" dirty="0">
              <a:latin typeface="Yu Gothic Medium" panose="020B0400000000000000" pitchFamily="34" charset="-128"/>
              <a:ea typeface="Yu Gothic Medium" panose="020B0400000000000000" pitchFamily="34" charset="-128"/>
            </a:endParaRPr>
          </a:p>
          <a:p>
            <a:pPr algn="ctr"/>
            <a:r>
              <a:rPr lang="ja-JP" altLang="en-US" sz="2000" b="1">
                <a:latin typeface="Yu Gothic Medium" panose="020B0400000000000000" pitchFamily="34" charset="-128"/>
                <a:ea typeface="Yu Gothic Medium" panose="020B0400000000000000" pitchFamily="34" charset="-128"/>
              </a:rPr>
              <a:t>環境を整備</a:t>
            </a:r>
          </a:p>
        </p:txBody>
      </p:sp>
      <p:sp>
        <p:nvSpPr>
          <p:cNvPr id="14" name="テキスト ボックス 13">
            <a:extLst>
              <a:ext uri="{FF2B5EF4-FFF2-40B4-BE49-F238E27FC236}">
                <a16:creationId xmlns:a16="http://schemas.microsoft.com/office/drawing/2014/main" id="{F308FB9E-0361-1145-B927-32590E7CFED6}"/>
              </a:ext>
            </a:extLst>
          </p:cNvPr>
          <p:cNvSpPr txBox="1"/>
          <p:nvPr/>
        </p:nvSpPr>
        <p:spPr>
          <a:xfrm>
            <a:off x="5007397" y="4731541"/>
            <a:ext cx="2188496" cy="307777"/>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明電舎様</a:t>
            </a:r>
          </a:p>
        </p:txBody>
      </p:sp>
      <p:sp>
        <p:nvSpPr>
          <p:cNvPr id="15" name="正方形/長方形 14">
            <a:extLst>
              <a:ext uri="{FF2B5EF4-FFF2-40B4-BE49-F238E27FC236}">
                <a16:creationId xmlns:a16="http://schemas.microsoft.com/office/drawing/2014/main" id="{9127D725-1871-4A4F-AAA2-B4365984D2FD}"/>
              </a:ext>
            </a:extLst>
          </p:cNvPr>
          <p:cNvSpPr/>
          <p:nvPr/>
        </p:nvSpPr>
        <p:spPr>
          <a:xfrm rot="2700000">
            <a:off x="82952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B5EFEC38-0646-2046-8F17-0055866DC1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46270" y="3108274"/>
            <a:ext cx="306660" cy="289623"/>
          </a:xfrm>
          <a:prstGeom prst="rect">
            <a:avLst/>
          </a:prstGeom>
        </p:spPr>
      </p:pic>
      <p:sp>
        <p:nvSpPr>
          <p:cNvPr id="17" name="テキスト ボックス 16">
            <a:extLst>
              <a:ext uri="{FF2B5EF4-FFF2-40B4-BE49-F238E27FC236}">
                <a16:creationId xmlns:a16="http://schemas.microsoft.com/office/drawing/2014/main" id="{10F4DB8B-3EE1-AE40-8ECA-AAD81CB97117}"/>
              </a:ext>
            </a:extLst>
          </p:cNvPr>
          <p:cNvSpPr txBox="1"/>
          <p:nvPr/>
        </p:nvSpPr>
        <p:spPr>
          <a:xfrm>
            <a:off x="8028289" y="3693818"/>
            <a:ext cx="2942623" cy="1015663"/>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情シス部門から</a:t>
            </a:r>
          </a:p>
          <a:p>
            <a:pPr algn="ctr"/>
            <a:r>
              <a:rPr lang="ja-JP" altLang="en-US" sz="2000" b="1">
                <a:latin typeface="Yu Gothic Medium" panose="020B0400000000000000" pitchFamily="34" charset="-128"/>
                <a:ea typeface="Yu Gothic Medium" panose="020B0400000000000000" pitchFamily="34" charset="-128"/>
              </a:rPr>
              <a:t>事業部全体への</a:t>
            </a:r>
          </a:p>
          <a:p>
            <a:pPr algn="ctr"/>
            <a:r>
              <a:rPr lang="ja-JP" altLang="en-US" sz="2000" b="1">
                <a:latin typeface="Yu Gothic Medium" panose="020B0400000000000000" pitchFamily="34" charset="-128"/>
                <a:ea typeface="Yu Gothic Medium" panose="020B0400000000000000" pitchFamily="34" charset="-128"/>
              </a:rPr>
              <a:t>業務改善の展開を実現</a:t>
            </a:r>
          </a:p>
        </p:txBody>
      </p:sp>
      <p:sp>
        <p:nvSpPr>
          <p:cNvPr id="18" name="テキスト ボックス 17">
            <a:extLst>
              <a:ext uri="{FF2B5EF4-FFF2-40B4-BE49-F238E27FC236}">
                <a16:creationId xmlns:a16="http://schemas.microsoft.com/office/drawing/2014/main" id="{F076B8A6-9BCD-D049-8F8F-57058A1A847B}"/>
              </a:ext>
            </a:extLst>
          </p:cNvPr>
          <p:cNvSpPr txBox="1"/>
          <p:nvPr/>
        </p:nvSpPr>
        <p:spPr>
          <a:xfrm>
            <a:off x="8405352" y="4731541"/>
            <a:ext cx="2188496" cy="307777"/>
          </a:xfrm>
          <a:prstGeom prst="rect">
            <a:avLst/>
          </a:prstGeom>
          <a:noFill/>
        </p:spPr>
        <p:txBody>
          <a:bodyPr wrap="square" rtlCol="0">
            <a:spAutoFit/>
          </a:bodyPr>
          <a:lstStyle/>
          <a:p>
            <a:pPr algn="ctr"/>
            <a:r>
              <a:rPr lang="zh-TW" altLang="en-US" sz="1400" dirty="0">
                <a:latin typeface="Yu Gothic Medium" panose="020B0400000000000000" pitchFamily="34" charset="-128"/>
                <a:ea typeface="Yu Gothic Medium" panose="020B0400000000000000" pitchFamily="34" charset="-128"/>
              </a:rPr>
              <a:t>日阪製作所様</a:t>
            </a:r>
            <a:endParaRPr lang="ja-JP" altLang="en-US" sz="1400">
              <a:latin typeface="Yu Gothic Medium" panose="020B0400000000000000" pitchFamily="34" charset="-128"/>
              <a:ea typeface="Yu Gothic Medium" panose="020B0400000000000000" pitchFamily="34" charset="-128"/>
            </a:endParaRPr>
          </a:p>
        </p:txBody>
      </p:sp>
      <p:pic>
        <p:nvPicPr>
          <p:cNvPr id="19" name="図 18">
            <a:extLst>
              <a:ext uri="{FF2B5EF4-FFF2-40B4-BE49-F238E27FC236}">
                <a16:creationId xmlns:a16="http://schemas.microsoft.com/office/drawing/2014/main" id="{14A0E7D5-8C28-F8F2-3EDB-9DA645422C56}"/>
              </a:ext>
            </a:extLst>
          </p:cNvPr>
          <p:cNvPicPr>
            <a:picLocks noChangeAspect="1"/>
          </p:cNvPicPr>
          <p:nvPr/>
        </p:nvPicPr>
        <p:blipFill>
          <a:blip r:embed="rId3"/>
          <a:stretch>
            <a:fillRect/>
          </a:stretch>
        </p:blipFill>
        <p:spPr>
          <a:xfrm>
            <a:off x="2695728" y="935881"/>
            <a:ext cx="6800544" cy="3410864"/>
          </a:xfrm>
          <a:prstGeom prst="rect">
            <a:avLst/>
          </a:prstGeom>
        </p:spPr>
      </p:pic>
    </p:spTree>
    <p:extLst>
      <p:ext uri="{BB962C8B-B14F-4D97-AF65-F5344CB8AC3E}">
        <p14:creationId xmlns:p14="http://schemas.microsoft.com/office/powerpoint/2010/main" val="340060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 棒グラフ&#10;&#10;自動的に生成された説明">
            <a:extLst>
              <a:ext uri="{FF2B5EF4-FFF2-40B4-BE49-F238E27FC236}">
                <a16:creationId xmlns:a16="http://schemas.microsoft.com/office/drawing/2014/main" id="{03481D18-4364-18C7-6B09-2636448558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2043" y="3167861"/>
            <a:ext cx="3676799" cy="2283293"/>
          </a:xfrm>
          <a:prstGeom prst="rect">
            <a:avLst/>
          </a:prstGeom>
          <a:ln>
            <a:solidFill>
              <a:srgbClr val="D7D7D7"/>
            </a:solidFill>
          </a:ln>
        </p:spPr>
      </p:pic>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B05DCBF0-6059-E193-1725-25ED7AECD0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559" y="2097967"/>
            <a:ext cx="6207896" cy="3352264"/>
          </a:xfrm>
          <a:prstGeom prst="rect">
            <a:avLst/>
          </a:prstGeom>
          <a:ln>
            <a:solidFill>
              <a:srgbClr val="D7D7D7"/>
            </a:solidFill>
          </a:ln>
        </p:spPr>
      </p:pic>
      <p:grpSp>
        <p:nvGrpSpPr>
          <p:cNvPr id="4" name="グループ化 3">
            <a:extLst>
              <a:ext uri="{FF2B5EF4-FFF2-40B4-BE49-F238E27FC236}">
                <a16:creationId xmlns:a16="http://schemas.microsoft.com/office/drawing/2014/main" id="{502E89A8-8AD8-A64C-B206-60E20F1E81FB}"/>
              </a:ext>
            </a:extLst>
          </p:cNvPr>
          <p:cNvGrpSpPr/>
          <p:nvPr/>
        </p:nvGrpSpPr>
        <p:grpSpPr>
          <a:xfrm>
            <a:off x="540000" y="347135"/>
            <a:ext cx="9529033" cy="499338"/>
            <a:chOff x="0" y="0"/>
            <a:chExt cx="9529033" cy="499338"/>
          </a:xfrm>
        </p:grpSpPr>
        <p:pic>
          <p:nvPicPr>
            <p:cNvPr id="5" name="図 4">
              <a:extLst>
                <a:ext uri="{FF2B5EF4-FFF2-40B4-BE49-F238E27FC236}">
                  <a16:creationId xmlns:a16="http://schemas.microsoft.com/office/drawing/2014/main" id="{F95A6118-1E80-7041-A7D3-FB0BE6B782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374670" cy="464962"/>
            </a:xfrm>
            <a:prstGeom prst="rect">
              <a:avLst/>
            </a:prstGeom>
          </p:spPr>
        </p:pic>
        <p:sp>
          <p:nvSpPr>
            <p:cNvPr id="6" name="テキスト ボックス 5">
              <a:extLst>
                <a:ext uri="{FF2B5EF4-FFF2-40B4-BE49-F238E27FC236}">
                  <a16:creationId xmlns:a16="http://schemas.microsoft.com/office/drawing/2014/main" id="{6E075E40-9F1C-B242-9238-CF2A2DADE369}"/>
                </a:ext>
              </a:extLst>
            </p:cNvPr>
            <p:cNvSpPr txBox="1"/>
            <p:nvPr/>
          </p:nvSpPr>
          <p:spPr>
            <a:xfrm>
              <a:off x="45156" y="70393"/>
              <a:ext cx="1174835" cy="369332"/>
            </a:xfrm>
            <a:prstGeom prst="rect">
              <a:avLst/>
            </a:prstGeom>
            <a:noFill/>
          </p:spPr>
          <p:txBody>
            <a:bodyPr wrap="square" rtlCol="0">
              <a:spAutoFit/>
            </a:bodyPr>
            <a:lstStyle/>
            <a:p>
              <a:r>
                <a:rPr lang="ja-JP" altLang="en-US" b="1">
                  <a:latin typeface="Yu Gothic Medium" panose="020B0400000000000000" pitchFamily="34" charset="-128"/>
                  <a:ea typeface="Yu Gothic Medium" panose="020B0400000000000000" pitchFamily="34" charset="-128"/>
                </a:rPr>
                <a:t>たとえば</a:t>
              </a:r>
            </a:p>
          </p:txBody>
        </p:sp>
        <p:sp>
          <p:nvSpPr>
            <p:cNvPr id="7" name="テキスト ボックス 6">
              <a:extLst>
                <a:ext uri="{FF2B5EF4-FFF2-40B4-BE49-F238E27FC236}">
                  <a16:creationId xmlns:a16="http://schemas.microsoft.com/office/drawing/2014/main" id="{66FAAA54-FB81-0046-BF03-31CE5AE8A021}"/>
                </a:ext>
              </a:extLst>
            </p:cNvPr>
            <p:cNvSpPr txBox="1"/>
            <p:nvPr/>
          </p:nvSpPr>
          <p:spPr>
            <a:xfrm>
              <a:off x="1374669" y="37673"/>
              <a:ext cx="8154364" cy="461665"/>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対応状況が見える化できる「ヘルプデスク窓口」</a:t>
              </a:r>
            </a:p>
          </p:txBody>
        </p:sp>
      </p:grpSp>
      <p:sp>
        <p:nvSpPr>
          <p:cNvPr id="8" name="テキスト ボックス 7">
            <a:extLst>
              <a:ext uri="{FF2B5EF4-FFF2-40B4-BE49-F238E27FC236}">
                <a16:creationId xmlns:a16="http://schemas.microsoft.com/office/drawing/2014/main" id="{FC968F86-C595-B34E-A21E-C1205DE479BF}"/>
              </a:ext>
            </a:extLst>
          </p:cNvPr>
          <p:cNvSpPr txBox="1"/>
          <p:nvPr/>
        </p:nvSpPr>
        <p:spPr>
          <a:xfrm>
            <a:off x="540000" y="958854"/>
            <a:ext cx="11247612" cy="646331"/>
          </a:xfrm>
          <a:prstGeom prst="rect">
            <a:avLst/>
          </a:prstGeom>
          <a:noFill/>
        </p:spPr>
        <p:txBody>
          <a:bodyPr wrap="square" rtlCol="0">
            <a:spAutoFit/>
          </a:bodyPr>
          <a:lstStyle/>
          <a:p>
            <a:r>
              <a:rPr lang="ja-JP" altLang="en-US">
                <a:solidFill>
                  <a:srgbClr val="4C4948"/>
                </a:solidFill>
                <a:latin typeface="Yu Gothic Medium" panose="020B0400000000000000" pitchFamily="34" charset="-128"/>
                <a:ea typeface="Yu Gothic Medium" panose="020B0400000000000000" pitchFamily="34" charset="-128"/>
              </a:rPr>
              <a:t>他部署からのシステム設定依頼や、修理依頼、アカウントの付与依頼などを</a:t>
            </a:r>
            <a:endParaRPr lang="en-US" altLang="ja-JP" dirty="0">
              <a:solidFill>
                <a:srgbClr val="4C4948"/>
              </a:solidFill>
              <a:latin typeface="Yu Gothic Medium" panose="020B0400000000000000" pitchFamily="34" charset="-128"/>
              <a:ea typeface="Yu Gothic Medium" panose="020B0400000000000000" pitchFamily="34" charset="-128"/>
            </a:endParaRPr>
          </a:p>
          <a:p>
            <a:r>
              <a:rPr lang="ja-JP" altLang="en-US">
                <a:solidFill>
                  <a:srgbClr val="4C4948"/>
                </a:solidFill>
                <a:latin typeface="Yu Gothic Medium" panose="020B0400000000000000" pitchFamily="34" charset="-128"/>
                <a:ea typeface="Yu Gothic Medium" panose="020B0400000000000000" pitchFamily="34" charset="-128"/>
              </a:rPr>
              <a:t>オンラインでペーパーレスにできます。</a:t>
            </a:r>
          </a:p>
        </p:txBody>
      </p:sp>
      <p:graphicFrame>
        <p:nvGraphicFramePr>
          <p:cNvPr id="9" name="表 8">
            <a:extLst>
              <a:ext uri="{FF2B5EF4-FFF2-40B4-BE49-F238E27FC236}">
                <a16:creationId xmlns:a16="http://schemas.microsoft.com/office/drawing/2014/main" id="{6844CF32-4FBF-AF4E-974E-E2FC22E6531C}"/>
              </a:ext>
            </a:extLst>
          </p:cNvPr>
          <p:cNvGraphicFramePr>
            <a:graphicFrameLocks noGrp="1"/>
          </p:cNvGraphicFramePr>
          <p:nvPr>
            <p:extLst>
              <p:ext uri="{D42A27DB-BD31-4B8C-83A1-F6EECF244321}">
                <p14:modId xmlns:p14="http://schemas.microsoft.com/office/powerpoint/2010/main" val="1859215686"/>
              </p:ext>
            </p:extLst>
          </p:nvPr>
        </p:nvGraphicFramePr>
        <p:xfrm>
          <a:off x="540000" y="5643491"/>
          <a:ext cx="11098844" cy="516255"/>
        </p:xfrm>
        <a:graphic>
          <a:graphicData uri="http://schemas.openxmlformats.org/drawingml/2006/table">
            <a:tbl>
              <a:tblPr firstRow="1" bandRow="1">
                <a:tableStyleId>{5C22544A-7EE6-4342-B048-85BDC9FD1C3A}</a:tableStyleId>
              </a:tblPr>
              <a:tblGrid>
                <a:gridCol w="2774711">
                  <a:extLst>
                    <a:ext uri="{9D8B030D-6E8A-4147-A177-3AD203B41FA5}">
                      <a16:colId xmlns:a16="http://schemas.microsoft.com/office/drawing/2014/main" val="1556417990"/>
                    </a:ext>
                  </a:extLst>
                </a:gridCol>
                <a:gridCol w="2774711">
                  <a:extLst>
                    <a:ext uri="{9D8B030D-6E8A-4147-A177-3AD203B41FA5}">
                      <a16:colId xmlns:a16="http://schemas.microsoft.com/office/drawing/2014/main" val="2507055033"/>
                    </a:ext>
                  </a:extLst>
                </a:gridCol>
                <a:gridCol w="2774711">
                  <a:extLst>
                    <a:ext uri="{9D8B030D-6E8A-4147-A177-3AD203B41FA5}">
                      <a16:colId xmlns:a16="http://schemas.microsoft.com/office/drawing/2014/main" val="722670136"/>
                    </a:ext>
                  </a:extLst>
                </a:gridCol>
                <a:gridCol w="2774711">
                  <a:extLst>
                    <a:ext uri="{9D8B030D-6E8A-4147-A177-3AD203B41FA5}">
                      <a16:colId xmlns:a16="http://schemas.microsoft.com/office/drawing/2014/main" val="320835848"/>
                    </a:ext>
                  </a:extLst>
                </a:gridCol>
              </a:tblGrid>
              <a:tr h="516255">
                <a:tc>
                  <a:txBody>
                    <a:bodyPr/>
                    <a:lstStyle/>
                    <a:p>
                      <a:pPr algn="ctr"/>
                      <a:r>
                        <a:rPr kumimoji="1" lang="ja-JP" altLang="en-US">
                          <a:solidFill>
                            <a:srgbClr val="EA5504"/>
                          </a:solidFill>
                        </a:rPr>
                        <a:t>他にもこんな用途に！</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rgbClr val="FAD1B2"/>
                    </a:solidFill>
                  </a:tcPr>
                </a:tc>
                <a:tc>
                  <a:txBody>
                    <a:bodyPr/>
                    <a:lstStyle/>
                    <a:p>
                      <a:pPr algn="ctr"/>
                      <a:r>
                        <a:rPr kumimoji="1" lang="en" altLang="ja-JP" b="0" dirty="0">
                          <a:solidFill>
                            <a:srgbClr val="4C4948"/>
                          </a:solidFill>
                        </a:rPr>
                        <a:t>IT</a:t>
                      </a:r>
                      <a:r>
                        <a:rPr kumimoji="1" lang="ja-JP" altLang="en-US" b="0">
                          <a:solidFill>
                            <a:srgbClr val="4C4948"/>
                          </a:solidFill>
                        </a:rPr>
                        <a:t>資産管理</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 altLang="ja-JP" b="0" dirty="0">
                          <a:solidFill>
                            <a:srgbClr val="4C4948"/>
                          </a:solidFill>
                        </a:rPr>
                        <a:t>FAQ</a:t>
                      </a:r>
                      <a:endParaRPr kumimoji="1" lang="ja-JP" altLang="en-US" b="0">
                        <a:solidFill>
                          <a:srgbClr val="4C4948"/>
                        </a:solidFill>
                      </a:endParaRP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a:solidFill>
                            <a:srgbClr val="4C4948"/>
                          </a:solidFill>
                        </a:rPr>
                        <a:t>プロジェクト管理</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5166625"/>
                  </a:ext>
                </a:extLst>
              </a:tr>
            </a:tbl>
          </a:graphicData>
        </a:graphic>
      </p:graphicFrame>
      <p:grpSp>
        <p:nvGrpSpPr>
          <p:cNvPr id="15" name="グループ化 14">
            <a:extLst>
              <a:ext uri="{FF2B5EF4-FFF2-40B4-BE49-F238E27FC236}">
                <a16:creationId xmlns:a16="http://schemas.microsoft.com/office/drawing/2014/main" id="{A877868E-9890-3F42-8D2F-598137C04443}"/>
              </a:ext>
            </a:extLst>
          </p:cNvPr>
          <p:cNvGrpSpPr/>
          <p:nvPr/>
        </p:nvGrpSpPr>
        <p:grpSpPr>
          <a:xfrm>
            <a:off x="7287482" y="1981053"/>
            <a:ext cx="2103167" cy="685893"/>
            <a:chOff x="4411135" y="4922968"/>
            <a:chExt cx="2103167" cy="685893"/>
          </a:xfrm>
        </p:grpSpPr>
        <p:sp>
          <p:nvSpPr>
            <p:cNvPr id="16" name="角丸四角形 15">
              <a:extLst>
                <a:ext uri="{FF2B5EF4-FFF2-40B4-BE49-F238E27FC236}">
                  <a16:creationId xmlns:a16="http://schemas.microsoft.com/office/drawing/2014/main" id="{A6B9F37B-9608-6948-A453-E652D372E782}"/>
                </a:ext>
              </a:extLst>
            </p:cNvPr>
            <p:cNvSpPr/>
            <p:nvPr/>
          </p:nvSpPr>
          <p:spPr>
            <a:xfrm>
              <a:off x="4491318" y="4922968"/>
              <a:ext cx="2022984" cy="685893"/>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依頼内容に紐づけて</a:t>
              </a:r>
            </a:p>
            <a:p>
              <a:pPr algn="ctr"/>
              <a:r>
                <a:rPr lang="ja-JP" altLang="en-US" sz="1400" b="1"/>
                <a:t>やり取りできる</a:t>
              </a:r>
              <a:endParaRPr kumimoji="1" lang="ja-JP" altLang="en-US" sz="1400" b="1"/>
            </a:p>
          </p:txBody>
        </p:sp>
        <p:sp>
          <p:nvSpPr>
            <p:cNvPr id="17" name="正方形/長方形 16">
              <a:extLst>
                <a:ext uri="{FF2B5EF4-FFF2-40B4-BE49-F238E27FC236}">
                  <a16:creationId xmlns:a16="http://schemas.microsoft.com/office/drawing/2014/main" id="{83830B37-0C90-8D4F-AEE0-A7F457C6AE15}"/>
                </a:ext>
              </a:extLst>
            </p:cNvPr>
            <p:cNvSpPr/>
            <p:nvPr/>
          </p:nvSpPr>
          <p:spPr>
            <a:xfrm rot="2700000">
              <a:off x="4411135" y="5185731"/>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3CE3D2F4-71CF-7428-56A6-8079AFCBD311}"/>
              </a:ext>
            </a:extLst>
          </p:cNvPr>
          <p:cNvGrpSpPr/>
          <p:nvPr/>
        </p:nvGrpSpPr>
        <p:grpSpPr>
          <a:xfrm>
            <a:off x="553156" y="1689855"/>
            <a:ext cx="2187107" cy="452876"/>
            <a:chOff x="4491318" y="5236169"/>
            <a:chExt cx="2187107" cy="452876"/>
          </a:xfrm>
        </p:grpSpPr>
        <p:sp>
          <p:nvSpPr>
            <p:cNvPr id="25" name="角丸四角形 24">
              <a:extLst>
                <a:ext uri="{FF2B5EF4-FFF2-40B4-BE49-F238E27FC236}">
                  <a16:creationId xmlns:a16="http://schemas.microsoft.com/office/drawing/2014/main" id="{CE3F1E53-D4BC-7304-F795-9E42591E8332}"/>
                </a:ext>
              </a:extLst>
            </p:cNvPr>
            <p:cNvSpPr/>
            <p:nvPr/>
          </p:nvSpPr>
          <p:spPr>
            <a:xfrm>
              <a:off x="4491318" y="5236169"/>
              <a:ext cx="2187107" cy="372692"/>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対応状況が一目でわかる</a:t>
              </a:r>
              <a:endParaRPr kumimoji="1" lang="ja-JP" altLang="en-US" sz="1400" b="1"/>
            </a:p>
          </p:txBody>
        </p:sp>
        <p:sp>
          <p:nvSpPr>
            <p:cNvPr id="26" name="正方形/長方形 25">
              <a:extLst>
                <a:ext uri="{FF2B5EF4-FFF2-40B4-BE49-F238E27FC236}">
                  <a16:creationId xmlns:a16="http://schemas.microsoft.com/office/drawing/2014/main" id="{1819456F-CD83-DDA3-F8B6-310A01F9FBC2}"/>
                </a:ext>
              </a:extLst>
            </p:cNvPr>
            <p:cNvSpPr/>
            <p:nvPr/>
          </p:nvSpPr>
          <p:spPr>
            <a:xfrm rot="2700000">
              <a:off x="5504690" y="5528681"/>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28304EEF-2B1C-C413-F425-C19303222959}"/>
              </a:ext>
            </a:extLst>
          </p:cNvPr>
          <p:cNvGrpSpPr/>
          <p:nvPr/>
        </p:nvGrpSpPr>
        <p:grpSpPr>
          <a:xfrm>
            <a:off x="8609729" y="2912599"/>
            <a:ext cx="2381430" cy="452876"/>
            <a:chOff x="4491318" y="5236169"/>
            <a:chExt cx="2381430" cy="452876"/>
          </a:xfrm>
        </p:grpSpPr>
        <p:sp>
          <p:nvSpPr>
            <p:cNvPr id="29" name="角丸四角形 28">
              <a:extLst>
                <a:ext uri="{FF2B5EF4-FFF2-40B4-BE49-F238E27FC236}">
                  <a16:creationId xmlns:a16="http://schemas.microsoft.com/office/drawing/2014/main" id="{90697EBA-313B-DE23-7509-8D40E37670E4}"/>
                </a:ext>
              </a:extLst>
            </p:cNvPr>
            <p:cNvSpPr/>
            <p:nvPr/>
          </p:nvSpPr>
          <p:spPr>
            <a:xfrm>
              <a:off x="4491318" y="5236169"/>
              <a:ext cx="2381430" cy="372692"/>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作業の進捗状況を可視化</a:t>
              </a:r>
              <a:endParaRPr kumimoji="1" lang="ja-JP" altLang="en-US" sz="1400" b="1"/>
            </a:p>
          </p:txBody>
        </p:sp>
        <p:sp>
          <p:nvSpPr>
            <p:cNvPr id="30" name="正方形/長方形 29">
              <a:extLst>
                <a:ext uri="{FF2B5EF4-FFF2-40B4-BE49-F238E27FC236}">
                  <a16:creationId xmlns:a16="http://schemas.microsoft.com/office/drawing/2014/main" id="{2A16377D-CB71-5E00-1AD6-2526BAB415EA}"/>
                </a:ext>
              </a:extLst>
            </p:cNvPr>
            <p:cNvSpPr/>
            <p:nvPr/>
          </p:nvSpPr>
          <p:spPr>
            <a:xfrm rot="2700000">
              <a:off x="5601851" y="5528681"/>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AC055C32-9D23-5250-7185-B3900D038F18}"/>
              </a:ext>
            </a:extLst>
          </p:cNvPr>
          <p:cNvGrpSpPr/>
          <p:nvPr/>
        </p:nvGrpSpPr>
        <p:grpSpPr>
          <a:xfrm>
            <a:off x="1834422" y="3271714"/>
            <a:ext cx="2940837" cy="726514"/>
            <a:chOff x="3352355" y="4735967"/>
            <a:chExt cx="2940837" cy="726514"/>
          </a:xfrm>
        </p:grpSpPr>
        <p:sp>
          <p:nvSpPr>
            <p:cNvPr id="32" name="正方形/長方形 31">
              <a:extLst>
                <a:ext uri="{FF2B5EF4-FFF2-40B4-BE49-F238E27FC236}">
                  <a16:creationId xmlns:a16="http://schemas.microsoft.com/office/drawing/2014/main" id="{FA7EB1A8-E479-65BA-399A-8A429F26EBD3}"/>
                </a:ext>
              </a:extLst>
            </p:cNvPr>
            <p:cNvSpPr/>
            <p:nvPr/>
          </p:nvSpPr>
          <p:spPr>
            <a:xfrm rot="2700000">
              <a:off x="4997473" y="4735967"/>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a:extLst>
                <a:ext uri="{FF2B5EF4-FFF2-40B4-BE49-F238E27FC236}">
                  <a16:creationId xmlns:a16="http://schemas.microsoft.com/office/drawing/2014/main" id="{B86D70C7-E7E3-D543-0371-459BAD41EEAE}"/>
                </a:ext>
              </a:extLst>
            </p:cNvPr>
            <p:cNvSpPr/>
            <p:nvPr/>
          </p:nvSpPr>
          <p:spPr>
            <a:xfrm>
              <a:off x="3352355" y="4816149"/>
              <a:ext cx="2940837" cy="646332"/>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いろいろな関係者を巻き込んだ</a:t>
              </a:r>
            </a:p>
            <a:p>
              <a:pPr algn="ctr"/>
              <a:r>
                <a:rPr lang="ja-JP" altLang="en-US" sz="1400" b="1"/>
                <a:t>プロジェクトにも</a:t>
              </a:r>
              <a:endParaRPr kumimoji="1" lang="ja-JP" altLang="en-US" sz="1400" b="1"/>
            </a:p>
          </p:txBody>
        </p:sp>
      </p:grpSp>
    </p:spTree>
    <p:extLst>
      <p:ext uri="{BB962C8B-B14F-4D97-AF65-F5344CB8AC3E}">
        <p14:creationId xmlns:p14="http://schemas.microsoft.com/office/powerpoint/2010/main" val="190362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73D7541-4BF5-D74C-8077-9AE84B04F0D7}"/>
              </a:ext>
            </a:extLst>
          </p:cNvPr>
          <p:cNvSpPr/>
          <p:nvPr/>
        </p:nvSpPr>
        <p:spPr>
          <a:xfrm>
            <a:off x="6096808" y="1815067"/>
            <a:ext cx="4080932" cy="4261642"/>
          </a:xfrm>
          <a:prstGeom prst="rect">
            <a:avLst/>
          </a:prstGeom>
          <a:solidFill>
            <a:srgbClr val="CCE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A2FAC06-F1BC-FB4B-BB8D-515CE96BFB29}"/>
              </a:ext>
            </a:extLst>
          </p:cNvPr>
          <p:cNvSpPr/>
          <p:nvPr/>
        </p:nvSpPr>
        <p:spPr>
          <a:xfrm>
            <a:off x="2015876" y="1815067"/>
            <a:ext cx="4080932" cy="426164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9B5FF55-1570-E047-88EE-24869189956F}"/>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顧客・案件管理</a:t>
            </a:r>
          </a:p>
        </p:txBody>
      </p:sp>
      <p:sp>
        <p:nvSpPr>
          <p:cNvPr id="4" name="テキスト ボックス 3">
            <a:extLst>
              <a:ext uri="{FF2B5EF4-FFF2-40B4-BE49-F238E27FC236}">
                <a16:creationId xmlns:a16="http://schemas.microsoft.com/office/drawing/2014/main" id="{0E762237-C70A-D04C-8FA7-149F25E761C0}"/>
              </a:ext>
            </a:extLst>
          </p:cNvPr>
          <p:cNvSpPr txBox="1"/>
          <p:nvPr/>
        </p:nvSpPr>
        <p:spPr>
          <a:xfrm>
            <a:off x="3182676" y="1168735"/>
            <a:ext cx="5826649"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一元管理で効率的な営業活動を実現</a:t>
            </a:r>
          </a:p>
        </p:txBody>
      </p:sp>
      <p:pic>
        <p:nvPicPr>
          <p:cNvPr id="5" name="図 4">
            <a:extLst>
              <a:ext uri="{FF2B5EF4-FFF2-40B4-BE49-F238E27FC236}">
                <a16:creationId xmlns:a16="http://schemas.microsoft.com/office/drawing/2014/main" id="{F2F690DC-CE90-D842-8C8F-EF898BA714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808" y="3098800"/>
            <a:ext cx="546100" cy="660400"/>
          </a:xfrm>
          <a:prstGeom prst="rect">
            <a:avLst/>
          </a:prstGeom>
        </p:spPr>
      </p:pic>
      <p:sp>
        <p:nvSpPr>
          <p:cNvPr id="13" name="テキスト ボックス 12">
            <a:extLst>
              <a:ext uri="{FF2B5EF4-FFF2-40B4-BE49-F238E27FC236}">
                <a16:creationId xmlns:a16="http://schemas.microsoft.com/office/drawing/2014/main" id="{C806C9FC-B28A-924F-8FAB-BE83321F1888}"/>
              </a:ext>
            </a:extLst>
          </p:cNvPr>
          <p:cNvSpPr txBox="1"/>
          <p:nvPr/>
        </p:nvSpPr>
        <p:spPr>
          <a:xfrm>
            <a:off x="2135197" y="4870454"/>
            <a:ext cx="3839060" cy="1077218"/>
          </a:xfrm>
          <a:prstGeom prst="rect">
            <a:avLst/>
          </a:prstGeom>
          <a:noFill/>
        </p:spPr>
        <p:txBody>
          <a:bodyPr wrap="square" rtlCol="0">
            <a:spAutoFit/>
          </a:bodyPr>
          <a:lstStyle/>
          <a:p>
            <a:r>
              <a:rPr lang="ja-JP" altLang="en-US" sz="1600">
                <a:solidFill>
                  <a:srgbClr val="4C4948"/>
                </a:solidFill>
                <a:latin typeface="Yu Gothic Medium" panose="020B0400000000000000" pitchFamily="34" charset="-128"/>
                <a:ea typeface="Yu Gothic Medium" panose="020B0400000000000000" pitchFamily="34" charset="-128"/>
              </a:rPr>
              <a:t>顧客情報や案件情報、活動履歴などを、エクセルや手帳で管理している場合、隣に座っている同僚の状況でさえ、リアルタイムに把握できません。</a:t>
            </a:r>
          </a:p>
        </p:txBody>
      </p:sp>
      <p:sp>
        <p:nvSpPr>
          <p:cNvPr id="14" name="テキスト ボックス 13">
            <a:extLst>
              <a:ext uri="{FF2B5EF4-FFF2-40B4-BE49-F238E27FC236}">
                <a16:creationId xmlns:a16="http://schemas.microsoft.com/office/drawing/2014/main" id="{23F15992-99EB-7048-A6B8-888380097F4D}"/>
              </a:ext>
            </a:extLst>
          </p:cNvPr>
          <p:cNvSpPr txBox="1"/>
          <p:nvPr/>
        </p:nvSpPr>
        <p:spPr>
          <a:xfrm>
            <a:off x="6221060" y="4870454"/>
            <a:ext cx="3839060" cy="1077218"/>
          </a:xfrm>
          <a:prstGeom prst="rect">
            <a:avLst/>
          </a:prstGeom>
          <a:noFill/>
        </p:spPr>
        <p:txBody>
          <a:bodyPr wrap="square" rtlCol="0">
            <a:spAutoFit/>
          </a:bodyPr>
          <a:lstStyle/>
          <a:p>
            <a:r>
              <a:rPr lang="en-US" altLang="ja-JP" sz="1600" dirty="0" err="1">
                <a:solidFill>
                  <a:srgbClr val="4C4948"/>
                </a:solidFill>
                <a:latin typeface="Yu Gothic Medium" panose="020B0400000000000000" pitchFamily="34" charset="-128"/>
                <a:ea typeface="Yu Gothic Medium" panose="020B0400000000000000" pitchFamily="34" charset="-128"/>
              </a:rPr>
              <a:t>kintone</a:t>
            </a:r>
            <a:r>
              <a:rPr lang="ja-JP" altLang="en-US" sz="1600">
                <a:solidFill>
                  <a:srgbClr val="4C4948"/>
                </a:solidFill>
                <a:latin typeface="Yu Gothic Medium" panose="020B0400000000000000" pitchFamily="34" charset="-128"/>
                <a:ea typeface="Yu Gothic Medium" panose="020B0400000000000000" pitchFamily="34" charset="-128"/>
              </a:rPr>
              <a:t>なら、顧客ごとの案件情報や過去の活動履歴まで一元管理し共有できるので、二重対応や対応漏れを防ぎます。</a:t>
            </a:r>
          </a:p>
        </p:txBody>
      </p:sp>
      <p:sp>
        <p:nvSpPr>
          <p:cNvPr id="16" name="円/楕円 15">
            <a:extLst>
              <a:ext uri="{FF2B5EF4-FFF2-40B4-BE49-F238E27FC236}">
                <a16:creationId xmlns:a16="http://schemas.microsoft.com/office/drawing/2014/main" id="{ECBED316-9D8F-894C-B593-CDEB3AE8DA1E}"/>
              </a:ext>
            </a:extLst>
          </p:cNvPr>
          <p:cNvSpPr/>
          <p:nvPr/>
        </p:nvSpPr>
        <p:spPr>
          <a:xfrm>
            <a:off x="1648040" y="1515125"/>
            <a:ext cx="730826" cy="730826"/>
          </a:xfrm>
          <a:prstGeom prst="ellipse">
            <a:avLst/>
          </a:prstGeom>
          <a:solidFill>
            <a:srgbClr val="94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EB9FB36-C880-EA4B-92C2-1BB9FDF75FE9}"/>
              </a:ext>
            </a:extLst>
          </p:cNvPr>
          <p:cNvSpPr txBox="1"/>
          <p:nvPr/>
        </p:nvSpPr>
        <p:spPr>
          <a:xfrm>
            <a:off x="1633554"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課題</a:t>
            </a:r>
          </a:p>
        </p:txBody>
      </p:sp>
      <p:sp>
        <p:nvSpPr>
          <p:cNvPr id="18" name="円/楕円 17">
            <a:extLst>
              <a:ext uri="{FF2B5EF4-FFF2-40B4-BE49-F238E27FC236}">
                <a16:creationId xmlns:a16="http://schemas.microsoft.com/office/drawing/2014/main" id="{3C581C2F-6B76-8641-AF7A-8A25FEFB9938}"/>
              </a:ext>
            </a:extLst>
          </p:cNvPr>
          <p:cNvSpPr/>
          <p:nvPr/>
        </p:nvSpPr>
        <p:spPr>
          <a:xfrm>
            <a:off x="9796617" y="1515125"/>
            <a:ext cx="730826" cy="730826"/>
          </a:xfrm>
          <a:prstGeom prst="ellipse">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E5B69E3-3ACF-0F4F-B472-27A93072BAAE}"/>
              </a:ext>
            </a:extLst>
          </p:cNvPr>
          <p:cNvSpPr txBox="1"/>
          <p:nvPr/>
        </p:nvSpPr>
        <p:spPr>
          <a:xfrm>
            <a:off x="9782131"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解決</a:t>
            </a:r>
          </a:p>
        </p:txBody>
      </p:sp>
      <p:pic>
        <p:nvPicPr>
          <p:cNvPr id="15" name="図 14">
            <a:extLst>
              <a:ext uri="{FF2B5EF4-FFF2-40B4-BE49-F238E27FC236}">
                <a16:creationId xmlns:a16="http://schemas.microsoft.com/office/drawing/2014/main" id="{6CDF6A8F-715C-553C-9C18-D26AA0A1E842}"/>
              </a:ext>
            </a:extLst>
          </p:cNvPr>
          <p:cNvPicPr>
            <a:picLocks noChangeAspect="1"/>
          </p:cNvPicPr>
          <p:nvPr/>
        </p:nvPicPr>
        <p:blipFill>
          <a:blip r:embed="rId3"/>
          <a:stretch>
            <a:fillRect/>
          </a:stretch>
        </p:blipFill>
        <p:spPr>
          <a:xfrm>
            <a:off x="2014261" y="1815066"/>
            <a:ext cx="4080932" cy="4165599"/>
          </a:xfrm>
          <a:prstGeom prst="rect">
            <a:avLst/>
          </a:prstGeom>
        </p:spPr>
      </p:pic>
      <p:pic>
        <p:nvPicPr>
          <p:cNvPr id="20" name="図 19">
            <a:extLst>
              <a:ext uri="{FF2B5EF4-FFF2-40B4-BE49-F238E27FC236}">
                <a16:creationId xmlns:a16="http://schemas.microsoft.com/office/drawing/2014/main" id="{60F92ECD-1619-1F97-E7C5-5DCADF360D71}"/>
              </a:ext>
            </a:extLst>
          </p:cNvPr>
          <p:cNvPicPr>
            <a:picLocks noChangeAspect="1"/>
          </p:cNvPicPr>
          <p:nvPr/>
        </p:nvPicPr>
        <p:blipFill>
          <a:blip r:embed="rId4"/>
          <a:stretch>
            <a:fillRect/>
          </a:stretch>
        </p:blipFill>
        <p:spPr>
          <a:xfrm>
            <a:off x="6096808" y="1815065"/>
            <a:ext cx="4080932" cy="4165599"/>
          </a:xfrm>
          <a:prstGeom prst="rect">
            <a:avLst/>
          </a:prstGeom>
        </p:spPr>
      </p:pic>
    </p:spTree>
    <p:extLst>
      <p:ext uri="{BB962C8B-B14F-4D97-AF65-F5344CB8AC3E}">
        <p14:creationId xmlns:p14="http://schemas.microsoft.com/office/powerpoint/2010/main" val="131248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C158481-412D-DB4F-AAD4-142A4F8487B4}"/>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顧客・案件管理</a:t>
            </a:r>
          </a:p>
        </p:txBody>
      </p:sp>
      <p:sp>
        <p:nvSpPr>
          <p:cNvPr id="4" name="テキスト ボックス 3">
            <a:extLst>
              <a:ext uri="{FF2B5EF4-FFF2-40B4-BE49-F238E27FC236}">
                <a16:creationId xmlns:a16="http://schemas.microsoft.com/office/drawing/2014/main" id="{E39BC02C-DE82-EC41-9AA4-D91E9F2FAD3F}"/>
              </a:ext>
            </a:extLst>
          </p:cNvPr>
          <p:cNvSpPr txBox="1"/>
          <p:nvPr/>
        </p:nvSpPr>
        <p:spPr>
          <a:xfrm>
            <a:off x="3182676" y="1168735"/>
            <a:ext cx="5826649"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一元管理で効率的な営業活動を実現</a:t>
            </a:r>
          </a:p>
        </p:txBody>
      </p:sp>
      <p:grpSp>
        <p:nvGrpSpPr>
          <p:cNvPr id="27" name="グループ化 26">
            <a:extLst>
              <a:ext uri="{FF2B5EF4-FFF2-40B4-BE49-F238E27FC236}">
                <a16:creationId xmlns:a16="http://schemas.microsoft.com/office/drawing/2014/main" id="{E7C07FBC-97B1-3018-77EE-EAED0038E324}"/>
              </a:ext>
            </a:extLst>
          </p:cNvPr>
          <p:cNvGrpSpPr/>
          <p:nvPr/>
        </p:nvGrpSpPr>
        <p:grpSpPr>
          <a:xfrm>
            <a:off x="1018479" y="1815066"/>
            <a:ext cx="10155042" cy="4281728"/>
            <a:chOff x="788164" y="1815066"/>
            <a:chExt cx="10155042" cy="4281728"/>
          </a:xfrm>
        </p:grpSpPr>
        <p:pic>
          <p:nvPicPr>
            <p:cNvPr id="28" name="図 27">
              <a:extLst>
                <a:ext uri="{FF2B5EF4-FFF2-40B4-BE49-F238E27FC236}">
                  <a16:creationId xmlns:a16="http://schemas.microsoft.com/office/drawing/2014/main" id="{4128D405-B4C3-04B9-D968-C52B4D4524DE}"/>
                </a:ext>
              </a:extLst>
            </p:cNvPr>
            <p:cNvPicPr>
              <a:picLocks noChangeAspect="1"/>
            </p:cNvPicPr>
            <p:nvPr/>
          </p:nvPicPr>
          <p:blipFill>
            <a:blip r:embed="rId2"/>
            <a:stretch>
              <a:fillRect/>
            </a:stretch>
          </p:blipFill>
          <p:spPr>
            <a:xfrm>
              <a:off x="788164" y="1815066"/>
              <a:ext cx="5059100" cy="3357403"/>
            </a:xfrm>
            <a:prstGeom prst="rect">
              <a:avLst/>
            </a:prstGeom>
            <a:ln>
              <a:solidFill>
                <a:schemeClr val="bg1">
                  <a:lumMod val="85000"/>
                </a:schemeClr>
              </a:solidFill>
            </a:ln>
          </p:spPr>
        </p:pic>
        <p:pic>
          <p:nvPicPr>
            <p:cNvPr id="29" name="図 28">
              <a:extLst>
                <a:ext uri="{FF2B5EF4-FFF2-40B4-BE49-F238E27FC236}">
                  <a16:creationId xmlns:a16="http://schemas.microsoft.com/office/drawing/2014/main" id="{5B0F61C7-2496-18B0-A6AA-CCC1A0CBBC94}"/>
                </a:ext>
              </a:extLst>
            </p:cNvPr>
            <p:cNvPicPr>
              <a:picLocks noChangeAspect="1"/>
            </p:cNvPicPr>
            <p:nvPr/>
          </p:nvPicPr>
          <p:blipFill>
            <a:blip r:embed="rId3"/>
            <a:stretch>
              <a:fillRect/>
            </a:stretch>
          </p:blipFill>
          <p:spPr>
            <a:xfrm>
              <a:off x="6209394" y="3426118"/>
              <a:ext cx="4701894" cy="2670676"/>
            </a:xfrm>
            <a:prstGeom prst="rect">
              <a:avLst/>
            </a:prstGeom>
            <a:ln>
              <a:solidFill>
                <a:schemeClr val="bg1">
                  <a:lumMod val="85000"/>
                </a:schemeClr>
              </a:solidFill>
            </a:ln>
          </p:spPr>
        </p:pic>
        <p:grpSp>
          <p:nvGrpSpPr>
            <p:cNvPr id="30" name="グループ化 29">
              <a:extLst>
                <a:ext uri="{FF2B5EF4-FFF2-40B4-BE49-F238E27FC236}">
                  <a16:creationId xmlns:a16="http://schemas.microsoft.com/office/drawing/2014/main" id="{A5D13B43-858D-FEDA-EB51-7C2A7AC3B50B}"/>
                </a:ext>
              </a:extLst>
            </p:cNvPr>
            <p:cNvGrpSpPr/>
            <p:nvPr/>
          </p:nvGrpSpPr>
          <p:grpSpPr>
            <a:xfrm>
              <a:off x="6015817" y="2942395"/>
              <a:ext cx="2103167" cy="861992"/>
              <a:chOff x="6015817" y="1963785"/>
              <a:chExt cx="2103167" cy="861992"/>
            </a:xfrm>
          </p:grpSpPr>
          <p:sp>
            <p:nvSpPr>
              <p:cNvPr id="43" name="角丸四角形 42">
                <a:extLst>
                  <a:ext uri="{FF2B5EF4-FFF2-40B4-BE49-F238E27FC236}">
                    <a16:creationId xmlns:a16="http://schemas.microsoft.com/office/drawing/2014/main" id="{2C70831D-C3EC-A9DC-7F09-BA7D6A9408DB}"/>
                  </a:ext>
                </a:extLst>
              </p:cNvPr>
              <p:cNvSpPr/>
              <p:nvPr/>
            </p:nvSpPr>
            <p:spPr>
              <a:xfrm>
                <a:off x="6096000" y="1963785"/>
                <a:ext cx="2022984" cy="861992"/>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案件情報に関連する</a:t>
                </a:r>
              </a:p>
              <a:p>
                <a:pPr algn="ctr"/>
                <a:r>
                  <a:rPr lang="ja-JP" altLang="en-US" sz="1400" b="1"/>
                  <a:t>やり取りも</a:t>
                </a:r>
              </a:p>
              <a:p>
                <a:pPr algn="ctr"/>
                <a:r>
                  <a:rPr lang="ja-JP" altLang="en-US" sz="1400" b="1"/>
                  <a:t>同じ画面内で完結</a:t>
                </a:r>
                <a:endParaRPr kumimoji="1" lang="ja-JP" altLang="en-US" sz="1400" b="1"/>
              </a:p>
            </p:txBody>
          </p:sp>
          <p:sp>
            <p:nvSpPr>
              <p:cNvPr id="44" name="正方形/長方形 43">
                <a:extLst>
                  <a:ext uri="{FF2B5EF4-FFF2-40B4-BE49-F238E27FC236}">
                    <a16:creationId xmlns:a16="http://schemas.microsoft.com/office/drawing/2014/main" id="{9784359A-E59F-33A9-4F04-47A3CC5A024F}"/>
                  </a:ext>
                </a:extLst>
              </p:cNvPr>
              <p:cNvSpPr/>
              <p:nvPr/>
            </p:nvSpPr>
            <p:spPr>
              <a:xfrm rot="2700000">
                <a:off x="6015817" y="2317591"/>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id="{5C400B86-183A-8926-A2B5-51DE301E8E5B}"/>
                </a:ext>
              </a:extLst>
            </p:cNvPr>
            <p:cNvSpPr/>
            <p:nvPr/>
          </p:nvSpPr>
          <p:spPr>
            <a:xfrm>
              <a:off x="4279934" y="2781461"/>
              <a:ext cx="1567330" cy="1183861"/>
            </a:xfrm>
            <a:prstGeom prst="rect">
              <a:avLst/>
            </a:prstGeom>
            <a:noFill/>
            <a:ln w="38100">
              <a:solidFill>
                <a:srgbClr val="008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23730294-2604-4227-9943-60E75817F3C0}"/>
                </a:ext>
              </a:extLst>
            </p:cNvPr>
            <p:cNvGrpSpPr/>
            <p:nvPr/>
          </p:nvGrpSpPr>
          <p:grpSpPr>
            <a:xfrm>
              <a:off x="8806826" y="2313318"/>
              <a:ext cx="2136380" cy="951417"/>
              <a:chOff x="5982604" y="1963785"/>
              <a:chExt cx="2136380" cy="951417"/>
            </a:xfrm>
          </p:grpSpPr>
          <p:sp>
            <p:nvSpPr>
              <p:cNvPr id="41" name="角丸四角形 40">
                <a:extLst>
                  <a:ext uri="{FF2B5EF4-FFF2-40B4-BE49-F238E27FC236}">
                    <a16:creationId xmlns:a16="http://schemas.microsoft.com/office/drawing/2014/main" id="{843B68B9-AA6D-5409-BFC0-A6EECC9C6F80}"/>
                  </a:ext>
                </a:extLst>
              </p:cNvPr>
              <p:cNvSpPr/>
              <p:nvPr/>
            </p:nvSpPr>
            <p:spPr>
              <a:xfrm>
                <a:off x="5982604" y="1963785"/>
                <a:ext cx="2136380" cy="861992"/>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グラフ化で案件情報を</a:t>
                </a:r>
              </a:p>
              <a:p>
                <a:pPr algn="ctr"/>
                <a:r>
                  <a:rPr lang="ja-JP" altLang="en-US" sz="1400" b="1"/>
                  <a:t>見える化し、</a:t>
                </a:r>
              </a:p>
              <a:p>
                <a:pPr algn="ctr"/>
                <a:r>
                  <a:rPr lang="ja-JP" altLang="en-US" sz="1400" b="1"/>
                  <a:t>戦略的な活動が可能に</a:t>
                </a:r>
                <a:endParaRPr kumimoji="1" lang="ja-JP" altLang="en-US" sz="1400" b="1"/>
              </a:p>
            </p:txBody>
          </p:sp>
          <p:sp>
            <p:nvSpPr>
              <p:cNvPr id="42" name="正方形/長方形 41">
                <a:extLst>
                  <a:ext uri="{FF2B5EF4-FFF2-40B4-BE49-F238E27FC236}">
                    <a16:creationId xmlns:a16="http://schemas.microsoft.com/office/drawing/2014/main" id="{729955A4-9F57-EDC3-288B-882E1220711C}"/>
                  </a:ext>
                </a:extLst>
              </p:cNvPr>
              <p:cNvSpPr/>
              <p:nvPr/>
            </p:nvSpPr>
            <p:spPr>
              <a:xfrm rot="2700000">
                <a:off x="6970611" y="2754838"/>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3FAD8655-67F7-2A09-4501-22075E047CF9}"/>
                </a:ext>
              </a:extLst>
            </p:cNvPr>
            <p:cNvGrpSpPr/>
            <p:nvPr/>
          </p:nvGrpSpPr>
          <p:grpSpPr>
            <a:xfrm>
              <a:off x="806370" y="5276953"/>
              <a:ext cx="1705336" cy="474113"/>
              <a:chOff x="806370" y="5276953"/>
              <a:chExt cx="1705336" cy="474113"/>
            </a:xfrm>
          </p:grpSpPr>
          <p:sp>
            <p:nvSpPr>
              <p:cNvPr id="39" name="角丸四角形 38">
                <a:extLst>
                  <a:ext uri="{FF2B5EF4-FFF2-40B4-BE49-F238E27FC236}">
                    <a16:creationId xmlns:a16="http://schemas.microsoft.com/office/drawing/2014/main" id="{F0BD9B1D-27B6-BD96-5336-17CE00EA8657}"/>
                  </a:ext>
                </a:extLst>
              </p:cNvPr>
              <p:cNvSpPr/>
              <p:nvPr/>
            </p:nvSpPr>
            <p:spPr>
              <a:xfrm>
                <a:off x="806370" y="5349929"/>
                <a:ext cx="1705336" cy="401137"/>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過去の対応履歴も</a:t>
                </a:r>
                <a:endParaRPr kumimoji="1" lang="ja-JP" altLang="en-US" sz="1400" b="1"/>
              </a:p>
            </p:txBody>
          </p:sp>
          <p:sp>
            <p:nvSpPr>
              <p:cNvPr id="40" name="正方形/長方形 39">
                <a:extLst>
                  <a:ext uri="{FF2B5EF4-FFF2-40B4-BE49-F238E27FC236}">
                    <a16:creationId xmlns:a16="http://schemas.microsoft.com/office/drawing/2014/main" id="{4942E725-337E-4009-BE29-7F33DEFB54DD}"/>
                  </a:ext>
                </a:extLst>
              </p:cNvPr>
              <p:cNvSpPr/>
              <p:nvPr/>
            </p:nvSpPr>
            <p:spPr>
              <a:xfrm rot="2700000">
                <a:off x="1578856" y="5276953"/>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4E397EA2-9C2E-B94F-C237-7F2020CE8473}"/>
                </a:ext>
              </a:extLst>
            </p:cNvPr>
            <p:cNvGrpSpPr/>
            <p:nvPr/>
          </p:nvGrpSpPr>
          <p:grpSpPr>
            <a:xfrm>
              <a:off x="2797215" y="4779242"/>
              <a:ext cx="1161327" cy="474112"/>
              <a:chOff x="2797215" y="4779242"/>
              <a:chExt cx="1161327" cy="474112"/>
            </a:xfrm>
          </p:grpSpPr>
          <p:sp>
            <p:nvSpPr>
              <p:cNvPr id="37" name="角丸四角形 36">
                <a:extLst>
                  <a:ext uri="{FF2B5EF4-FFF2-40B4-BE49-F238E27FC236}">
                    <a16:creationId xmlns:a16="http://schemas.microsoft.com/office/drawing/2014/main" id="{7581E1BC-5A5F-2DDD-BE4C-0450DB02CA63}"/>
                  </a:ext>
                </a:extLst>
              </p:cNvPr>
              <p:cNvSpPr/>
              <p:nvPr/>
            </p:nvSpPr>
            <p:spPr>
              <a:xfrm>
                <a:off x="2797215" y="4852217"/>
                <a:ext cx="1161327" cy="401137"/>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提案資料も</a:t>
                </a:r>
                <a:endParaRPr kumimoji="1" lang="ja-JP" altLang="en-US" sz="1400" b="1"/>
              </a:p>
            </p:txBody>
          </p:sp>
          <p:sp>
            <p:nvSpPr>
              <p:cNvPr id="38" name="正方形/長方形 37">
                <a:extLst>
                  <a:ext uri="{FF2B5EF4-FFF2-40B4-BE49-F238E27FC236}">
                    <a16:creationId xmlns:a16="http://schemas.microsoft.com/office/drawing/2014/main" id="{1CE9BAB4-7759-A921-DD54-D093264C7E37}"/>
                  </a:ext>
                </a:extLst>
              </p:cNvPr>
              <p:cNvSpPr/>
              <p:nvPr/>
            </p:nvSpPr>
            <p:spPr>
              <a:xfrm rot="2700000">
                <a:off x="3297695" y="4779242"/>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id="{F032AA3C-CEC4-7F4E-B802-3A3FFBBEC503}"/>
                </a:ext>
              </a:extLst>
            </p:cNvPr>
            <p:cNvSpPr/>
            <p:nvPr/>
          </p:nvSpPr>
          <p:spPr>
            <a:xfrm>
              <a:off x="2752075" y="4273620"/>
              <a:ext cx="951824" cy="386183"/>
            </a:xfrm>
            <a:prstGeom prst="rect">
              <a:avLst/>
            </a:prstGeom>
            <a:noFill/>
            <a:ln w="38100">
              <a:solidFill>
                <a:srgbClr val="008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B12D753-7C07-C33C-4C2B-64D7E127E825}"/>
                </a:ext>
              </a:extLst>
            </p:cNvPr>
            <p:cNvSpPr/>
            <p:nvPr/>
          </p:nvSpPr>
          <p:spPr>
            <a:xfrm>
              <a:off x="807527" y="4620860"/>
              <a:ext cx="1695811" cy="551609"/>
            </a:xfrm>
            <a:prstGeom prst="rect">
              <a:avLst/>
            </a:prstGeom>
            <a:noFill/>
            <a:ln w="38100">
              <a:solidFill>
                <a:srgbClr val="008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40010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A9004E5-0286-FF46-8652-CDCD9EDB7067}"/>
              </a:ext>
            </a:extLst>
          </p:cNvPr>
          <p:cNvSpPr/>
          <p:nvPr/>
        </p:nvSpPr>
        <p:spPr>
          <a:xfrm>
            <a:off x="6096808" y="1815067"/>
            <a:ext cx="4080932" cy="4261642"/>
          </a:xfrm>
          <a:prstGeom prst="rect">
            <a:avLst/>
          </a:prstGeom>
          <a:solidFill>
            <a:srgbClr val="CCE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271444F-7F67-D94B-A322-00C71E5ACC15}"/>
              </a:ext>
            </a:extLst>
          </p:cNvPr>
          <p:cNvSpPr/>
          <p:nvPr/>
        </p:nvSpPr>
        <p:spPr>
          <a:xfrm>
            <a:off x="2015876" y="1815067"/>
            <a:ext cx="4080932" cy="426164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FC860F1-FA20-DC4C-A71E-AC868174C5A8}"/>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脱エクセル</a:t>
            </a:r>
          </a:p>
        </p:txBody>
      </p:sp>
      <p:sp>
        <p:nvSpPr>
          <p:cNvPr id="4" name="テキスト ボックス 3">
            <a:extLst>
              <a:ext uri="{FF2B5EF4-FFF2-40B4-BE49-F238E27FC236}">
                <a16:creationId xmlns:a16="http://schemas.microsoft.com/office/drawing/2014/main" id="{106872AC-99CE-1444-A2E6-75FDACEE2D85}"/>
              </a:ext>
            </a:extLst>
          </p:cNvPr>
          <p:cNvSpPr txBox="1"/>
          <p:nvPr/>
        </p:nvSpPr>
        <p:spPr>
          <a:xfrm>
            <a:off x="2380346" y="1168735"/>
            <a:ext cx="7431309"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散在するエクセル管理からの脱却で生産性アップ！</a:t>
            </a:r>
          </a:p>
        </p:txBody>
      </p:sp>
      <p:pic>
        <p:nvPicPr>
          <p:cNvPr id="7" name="図 6">
            <a:extLst>
              <a:ext uri="{FF2B5EF4-FFF2-40B4-BE49-F238E27FC236}">
                <a16:creationId xmlns:a16="http://schemas.microsoft.com/office/drawing/2014/main" id="{D456F25C-C3AE-7D47-849E-FD23AF3BCA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808" y="3098800"/>
            <a:ext cx="546100" cy="660400"/>
          </a:xfrm>
          <a:prstGeom prst="rect">
            <a:avLst/>
          </a:prstGeom>
        </p:spPr>
      </p:pic>
      <p:sp>
        <p:nvSpPr>
          <p:cNvPr id="10" name="テキスト ボックス 9">
            <a:extLst>
              <a:ext uri="{FF2B5EF4-FFF2-40B4-BE49-F238E27FC236}">
                <a16:creationId xmlns:a16="http://schemas.microsoft.com/office/drawing/2014/main" id="{4F90720A-56A1-284F-A266-6D77D222323D}"/>
              </a:ext>
            </a:extLst>
          </p:cNvPr>
          <p:cNvSpPr txBox="1"/>
          <p:nvPr/>
        </p:nvSpPr>
        <p:spPr>
          <a:xfrm>
            <a:off x="2198697" y="4870454"/>
            <a:ext cx="3839060" cy="1077218"/>
          </a:xfrm>
          <a:prstGeom prst="rect">
            <a:avLst/>
          </a:prstGeom>
          <a:noFill/>
        </p:spPr>
        <p:txBody>
          <a:bodyPr wrap="square" rtlCol="0">
            <a:spAutoFit/>
          </a:bodyPr>
          <a:lstStyle/>
          <a:p>
            <a:r>
              <a:rPr lang="ja-JP" altLang="en-US" sz="1600">
                <a:solidFill>
                  <a:srgbClr val="4C4948"/>
                </a:solidFill>
                <a:latin typeface="Yu Gothic Medium" panose="020B0400000000000000" pitchFamily="34" charset="-128"/>
                <a:ea typeface="Yu Gothic Medium" panose="020B0400000000000000" pitchFamily="34" charset="-128"/>
              </a:rPr>
              <a:t>属人化、重くて開かない、集計作業に時間がかかる、最新版がわからないエクセルなど、あちこちにエクセルファイルが散在してませんか？</a:t>
            </a:r>
          </a:p>
        </p:txBody>
      </p:sp>
      <p:sp>
        <p:nvSpPr>
          <p:cNvPr id="11" name="テキスト ボックス 10">
            <a:extLst>
              <a:ext uri="{FF2B5EF4-FFF2-40B4-BE49-F238E27FC236}">
                <a16:creationId xmlns:a16="http://schemas.microsoft.com/office/drawing/2014/main" id="{65673789-EB7B-8149-82EF-45C5A3B4E83F}"/>
              </a:ext>
            </a:extLst>
          </p:cNvPr>
          <p:cNvSpPr txBox="1"/>
          <p:nvPr/>
        </p:nvSpPr>
        <p:spPr>
          <a:xfrm>
            <a:off x="6221060" y="4870454"/>
            <a:ext cx="3839060" cy="830997"/>
          </a:xfrm>
          <a:prstGeom prst="rect">
            <a:avLst/>
          </a:prstGeom>
          <a:noFill/>
        </p:spPr>
        <p:txBody>
          <a:bodyPr wrap="square" rtlCol="0">
            <a:spAutoFit/>
          </a:bodyPr>
          <a:lstStyle/>
          <a:p>
            <a:r>
              <a:rPr lang="en-US" altLang="ja-JP" sz="1600" dirty="0" err="1">
                <a:solidFill>
                  <a:srgbClr val="4C4948"/>
                </a:solidFill>
                <a:latin typeface="Yu Gothic Medium" panose="020B0400000000000000" pitchFamily="34" charset="-128"/>
                <a:ea typeface="Yu Gothic Medium" panose="020B0400000000000000" pitchFamily="34" charset="-128"/>
              </a:rPr>
              <a:t>kintone</a:t>
            </a:r>
            <a:r>
              <a:rPr lang="ja-JP" altLang="en-US" sz="1600">
                <a:solidFill>
                  <a:srgbClr val="4C4948"/>
                </a:solidFill>
                <a:latin typeface="Yu Gothic Medium" panose="020B0400000000000000" pitchFamily="34" charset="-128"/>
                <a:ea typeface="Yu Gothic Medium" panose="020B0400000000000000" pitchFamily="34" charset="-128"/>
              </a:rPr>
              <a:t>なら、エクセルファイルを読み込むだけで</a:t>
            </a:r>
            <a:r>
              <a:rPr lang="en-US" altLang="ja-JP" sz="1600" dirty="0">
                <a:solidFill>
                  <a:srgbClr val="4C4948"/>
                </a:solidFill>
                <a:latin typeface="Yu Gothic Medium" panose="020B0400000000000000" pitchFamily="34" charset="-128"/>
                <a:ea typeface="Yu Gothic Medium" panose="020B0400000000000000" pitchFamily="34" charset="-128"/>
              </a:rPr>
              <a:t>Web</a:t>
            </a:r>
            <a:r>
              <a:rPr lang="ja-JP" altLang="en-US" sz="1600">
                <a:solidFill>
                  <a:srgbClr val="4C4948"/>
                </a:solidFill>
                <a:latin typeface="Yu Gothic Medium" panose="020B0400000000000000" pitchFamily="34" charset="-128"/>
                <a:ea typeface="Yu Gothic Medium" panose="020B0400000000000000" pitchFamily="34" charset="-128"/>
              </a:rPr>
              <a:t>ブラウザ上で編集・共有・管理が可能なアプリになります。</a:t>
            </a:r>
            <a:endParaRPr lang="ja-JP" altLang="en-US" sz="1600" dirty="0" err="1">
              <a:solidFill>
                <a:srgbClr val="4C4948"/>
              </a:solidFill>
              <a:latin typeface="Yu Gothic Medium" panose="020B0400000000000000" pitchFamily="34" charset="-128"/>
              <a:ea typeface="Yu Gothic Medium" panose="020B0400000000000000" pitchFamily="34" charset="-128"/>
            </a:endParaRPr>
          </a:p>
        </p:txBody>
      </p:sp>
      <p:sp>
        <p:nvSpPr>
          <p:cNvPr id="12" name="円/楕円 11">
            <a:extLst>
              <a:ext uri="{FF2B5EF4-FFF2-40B4-BE49-F238E27FC236}">
                <a16:creationId xmlns:a16="http://schemas.microsoft.com/office/drawing/2014/main" id="{3304BFEC-CC33-284E-9742-4A80B7F76230}"/>
              </a:ext>
            </a:extLst>
          </p:cNvPr>
          <p:cNvSpPr/>
          <p:nvPr/>
        </p:nvSpPr>
        <p:spPr>
          <a:xfrm>
            <a:off x="1648040" y="1515125"/>
            <a:ext cx="730826" cy="730826"/>
          </a:xfrm>
          <a:prstGeom prst="ellipse">
            <a:avLst/>
          </a:prstGeom>
          <a:solidFill>
            <a:srgbClr val="94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75CD012-930C-D34E-85AA-5CB33DF91811}"/>
              </a:ext>
            </a:extLst>
          </p:cNvPr>
          <p:cNvSpPr txBox="1"/>
          <p:nvPr/>
        </p:nvSpPr>
        <p:spPr>
          <a:xfrm>
            <a:off x="1633554"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課題</a:t>
            </a:r>
          </a:p>
        </p:txBody>
      </p:sp>
      <p:sp>
        <p:nvSpPr>
          <p:cNvPr id="14" name="円/楕円 13">
            <a:extLst>
              <a:ext uri="{FF2B5EF4-FFF2-40B4-BE49-F238E27FC236}">
                <a16:creationId xmlns:a16="http://schemas.microsoft.com/office/drawing/2014/main" id="{F5A797C3-513C-2149-BE6E-0100E5D27DEA}"/>
              </a:ext>
            </a:extLst>
          </p:cNvPr>
          <p:cNvSpPr/>
          <p:nvPr/>
        </p:nvSpPr>
        <p:spPr>
          <a:xfrm>
            <a:off x="9796617" y="1515125"/>
            <a:ext cx="730826" cy="730826"/>
          </a:xfrm>
          <a:prstGeom prst="ellipse">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89AE663-5CE1-2D42-A9E0-2F6C4C334C43}"/>
              </a:ext>
            </a:extLst>
          </p:cNvPr>
          <p:cNvSpPr txBox="1"/>
          <p:nvPr/>
        </p:nvSpPr>
        <p:spPr>
          <a:xfrm>
            <a:off x="9782131"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解決</a:t>
            </a:r>
          </a:p>
        </p:txBody>
      </p:sp>
      <p:pic>
        <p:nvPicPr>
          <p:cNvPr id="18" name="図 17" descr="ゲームの画面&#10;&#10;中程度の精度で自動的に生成された説明">
            <a:extLst>
              <a:ext uri="{FF2B5EF4-FFF2-40B4-BE49-F238E27FC236}">
                <a16:creationId xmlns:a16="http://schemas.microsoft.com/office/drawing/2014/main" id="{7AEBBC21-32A9-85C3-0DDD-B94E544EB2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29971" y="1630400"/>
            <a:ext cx="4071432" cy="4152861"/>
          </a:xfrm>
          <a:prstGeom prst="rect">
            <a:avLst/>
          </a:prstGeom>
        </p:spPr>
      </p:pic>
      <p:pic>
        <p:nvPicPr>
          <p:cNvPr id="20" name="図 19" descr="グラフィカル ユーザー インターフェイス&#10;&#10;中程度の精度で自動的に生成された説明">
            <a:extLst>
              <a:ext uri="{FF2B5EF4-FFF2-40B4-BE49-F238E27FC236}">
                <a16:creationId xmlns:a16="http://schemas.microsoft.com/office/drawing/2014/main" id="{CD6E9069-9109-9713-31CF-82129E5BAC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0597" y="1815066"/>
            <a:ext cx="4071432" cy="4152861"/>
          </a:xfrm>
          <a:prstGeom prst="rect">
            <a:avLst/>
          </a:prstGeom>
        </p:spPr>
      </p:pic>
    </p:spTree>
    <p:extLst>
      <p:ext uri="{BB962C8B-B14F-4D97-AF65-F5344CB8AC3E}">
        <p14:creationId xmlns:p14="http://schemas.microsoft.com/office/powerpoint/2010/main" val="1548322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70CD964-76B6-A240-82F0-EBED3CF61F82}"/>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脱エクセル</a:t>
            </a:r>
          </a:p>
        </p:txBody>
      </p:sp>
      <p:sp>
        <p:nvSpPr>
          <p:cNvPr id="4" name="テキスト ボックス 3">
            <a:extLst>
              <a:ext uri="{FF2B5EF4-FFF2-40B4-BE49-F238E27FC236}">
                <a16:creationId xmlns:a16="http://schemas.microsoft.com/office/drawing/2014/main" id="{E7AB2475-1AEE-BE41-987E-5D0697036E2B}"/>
              </a:ext>
            </a:extLst>
          </p:cNvPr>
          <p:cNvSpPr txBox="1"/>
          <p:nvPr/>
        </p:nvSpPr>
        <p:spPr>
          <a:xfrm>
            <a:off x="2380346" y="1168735"/>
            <a:ext cx="7431309"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散在するエクセル管理からの脱却で生産性アップ！</a:t>
            </a:r>
          </a:p>
        </p:txBody>
      </p:sp>
      <p:grpSp>
        <p:nvGrpSpPr>
          <p:cNvPr id="17" name="グループ化 16">
            <a:extLst>
              <a:ext uri="{FF2B5EF4-FFF2-40B4-BE49-F238E27FC236}">
                <a16:creationId xmlns:a16="http://schemas.microsoft.com/office/drawing/2014/main" id="{A78F7488-DEC7-3B5B-F62F-F0D71245AC2E}"/>
              </a:ext>
            </a:extLst>
          </p:cNvPr>
          <p:cNvGrpSpPr/>
          <p:nvPr/>
        </p:nvGrpSpPr>
        <p:grpSpPr>
          <a:xfrm>
            <a:off x="2032806" y="1799721"/>
            <a:ext cx="8126388" cy="4297072"/>
            <a:chOff x="1777464" y="1799721"/>
            <a:chExt cx="8126388" cy="4297072"/>
          </a:xfrm>
        </p:grpSpPr>
        <p:pic>
          <p:nvPicPr>
            <p:cNvPr id="18" name="図 17">
              <a:extLst>
                <a:ext uri="{FF2B5EF4-FFF2-40B4-BE49-F238E27FC236}">
                  <a16:creationId xmlns:a16="http://schemas.microsoft.com/office/drawing/2014/main" id="{852D2FA8-D6C0-A682-FEEA-1421FB1FA630}"/>
                </a:ext>
              </a:extLst>
            </p:cNvPr>
            <p:cNvPicPr>
              <a:picLocks noChangeAspect="1"/>
            </p:cNvPicPr>
            <p:nvPr/>
          </p:nvPicPr>
          <p:blipFill>
            <a:blip r:embed="rId2"/>
            <a:stretch>
              <a:fillRect/>
            </a:stretch>
          </p:blipFill>
          <p:spPr>
            <a:xfrm>
              <a:off x="2585208" y="3156230"/>
              <a:ext cx="4062806" cy="2940563"/>
            </a:xfrm>
            <a:prstGeom prst="rect">
              <a:avLst/>
            </a:prstGeom>
            <a:ln w="9525">
              <a:solidFill>
                <a:schemeClr val="bg1">
                  <a:lumMod val="85000"/>
                </a:schemeClr>
              </a:solidFill>
            </a:ln>
          </p:spPr>
        </p:pic>
        <p:grpSp>
          <p:nvGrpSpPr>
            <p:cNvPr id="23" name="グループ化 22">
              <a:extLst>
                <a:ext uri="{FF2B5EF4-FFF2-40B4-BE49-F238E27FC236}">
                  <a16:creationId xmlns:a16="http://schemas.microsoft.com/office/drawing/2014/main" id="{FF968476-E2DE-7240-7109-7642A34F6B80}"/>
                </a:ext>
              </a:extLst>
            </p:cNvPr>
            <p:cNvGrpSpPr/>
            <p:nvPr/>
          </p:nvGrpSpPr>
          <p:grpSpPr>
            <a:xfrm>
              <a:off x="1777464" y="1799721"/>
              <a:ext cx="2103165" cy="1093448"/>
              <a:chOff x="4184998" y="2081862"/>
              <a:chExt cx="2103165" cy="1093448"/>
            </a:xfrm>
          </p:grpSpPr>
          <p:sp>
            <p:nvSpPr>
              <p:cNvPr id="35" name="角丸四角形 34">
                <a:extLst>
                  <a:ext uri="{FF2B5EF4-FFF2-40B4-BE49-F238E27FC236}">
                    <a16:creationId xmlns:a16="http://schemas.microsoft.com/office/drawing/2014/main" id="{64C496CA-C903-4F9F-2DE8-13EDEB93A49D}"/>
                  </a:ext>
                </a:extLst>
              </p:cNvPr>
              <p:cNvSpPr/>
              <p:nvPr/>
            </p:nvSpPr>
            <p:spPr>
              <a:xfrm>
                <a:off x="4184998" y="2081862"/>
                <a:ext cx="2022984" cy="1093448"/>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エクセルファイルを</a:t>
                </a:r>
              </a:p>
              <a:p>
                <a:pPr algn="ctr"/>
                <a:r>
                  <a:rPr lang="ja-JP" altLang="en-US" sz="1400" b="1"/>
                  <a:t>読み込むだけで、</a:t>
                </a:r>
              </a:p>
              <a:p>
                <a:pPr algn="ctr"/>
                <a:r>
                  <a:rPr lang="ja-JP" altLang="en-US" sz="1400" b="1"/>
                  <a:t>チームで共有可能な</a:t>
                </a:r>
              </a:p>
              <a:p>
                <a:pPr algn="ctr"/>
                <a:r>
                  <a:rPr lang="en-US" altLang="ja-JP" sz="1400" b="1" dirty="0" err="1"/>
                  <a:t>kintone</a:t>
                </a:r>
                <a:r>
                  <a:rPr lang="ja-JP" altLang="en-US" sz="1400" b="1"/>
                  <a:t>アプリに</a:t>
                </a:r>
                <a:endParaRPr kumimoji="1" lang="ja-JP" altLang="en-US" sz="1400" b="1"/>
              </a:p>
            </p:txBody>
          </p:sp>
          <p:sp>
            <p:nvSpPr>
              <p:cNvPr id="36" name="正方形/長方形 35">
                <a:extLst>
                  <a:ext uri="{FF2B5EF4-FFF2-40B4-BE49-F238E27FC236}">
                    <a16:creationId xmlns:a16="http://schemas.microsoft.com/office/drawing/2014/main" id="{E199DE3D-E679-8EC5-059F-08CEDC5E7B71}"/>
                  </a:ext>
                </a:extLst>
              </p:cNvPr>
              <p:cNvSpPr/>
              <p:nvPr/>
            </p:nvSpPr>
            <p:spPr>
              <a:xfrm rot="2700000">
                <a:off x="6127799" y="2550739"/>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0EEAED21-23A1-1B15-9832-F9D5027FB817}"/>
                </a:ext>
              </a:extLst>
            </p:cNvPr>
            <p:cNvGrpSpPr/>
            <p:nvPr/>
          </p:nvGrpSpPr>
          <p:grpSpPr>
            <a:xfrm>
              <a:off x="7465376" y="2044314"/>
              <a:ext cx="2265983" cy="942174"/>
              <a:chOff x="5917801" y="1963785"/>
              <a:chExt cx="2265983" cy="942174"/>
            </a:xfrm>
          </p:grpSpPr>
          <p:sp>
            <p:nvSpPr>
              <p:cNvPr id="32" name="角丸四角形 31">
                <a:extLst>
                  <a:ext uri="{FF2B5EF4-FFF2-40B4-BE49-F238E27FC236}">
                    <a16:creationId xmlns:a16="http://schemas.microsoft.com/office/drawing/2014/main" id="{BA62368E-51EB-A846-2768-902FCA533C9E}"/>
                  </a:ext>
                </a:extLst>
              </p:cNvPr>
              <p:cNvSpPr/>
              <p:nvPr/>
            </p:nvSpPr>
            <p:spPr>
              <a:xfrm>
                <a:off x="5917801" y="1963785"/>
                <a:ext cx="2265983" cy="861992"/>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データの登録・更新時や</a:t>
                </a:r>
              </a:p>
              <a:p>
                <a:pPr algn="ctr"/>
                <a:r>
                  <a:rPr lang="ja-JP" altLang="en-US" sz="1400" b="1"/>
                  <a:t>指定した日時に</a:t>
                </a:r>
              </a:p>
              <a:p>
                <a:pPr algn="ctr"/>
                <a:r>
                  <a:rPr lang="ja-JP" altLang="en-US" sz="1400" b="1"/>
                  <a:t>通知でお知らせ</a:t>
                </a:r>
                <a:endParaRPr kumimoji="1" lang="ja-JP" altLang="en-US" sz="1400" b="1"/>
              </a:p>
            </p:txBody>
          </p:sp>
          <p:sp>
            <p:nvSpPr>
              <p:cNvPr id="33" name="正方形/長方形 32">
                <a:extLst>
                  <a:ext uri="{FF2B5EF4-FFF2-40B4-BE49-F238E27FC236}">
                    <a16:creationId xmlns:a16="http://schemas.microsoft.com/office/drawing/2014/main" id="{51FD9414-3CB0-A5CE-A262-7130DF5EA0EF}"/>
                  </a:ext>
                </a:extLst>
              </p:cNvPr>
              <p:cNvSpPr/>
              <p:nvPr/>
            </p:nvSpPr>
            <p:spPr>
              <a:xfrm rot="2700000">
                <a:off x="6970611" y="2745595"/>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5B6C79AE-B027-73F2-9892-DE2A8AAD5C25}"/>
                </a:ext>
              </a:extLst>
            </p:cNvPr>
            <p:cNvPicPr>
              <a:picLocks noChangeAspect="1"/>
            </p:cNvPicPr>
            <p:nvPr/>
          </p:nvPicPr>
          <p:blipFill>
            <a:blip r:embed="rId3"/>
            <a:stretch>
              <a:fillRect/>
            </a:stretch>
          </p:blipFill>
          <p:spPr>
            <a:xfrm>
              <a:off x="4077223" y="1821890"/>
              <a:ext cx="2915735" cy="1381937"/>
            </a:xfrm>
            <a:prstGeom prst="rect">
              <a:avLst/>
            </a:prstGeom>
            <a:ln w="38100">
              <a:solidFill>
                <a:srgbClr val="008CD6"/>
              </a:solidFill>
            </a:ln>
          </p:spPr>
        </p:pic>
        <p:cxnSp>
          <p:nvCxnSpPr>
            <p:cNvPr id="26" name="直線矢印コネクタ 25">
              <a:extLst>
                <a:ext uri="{FF2B5EF4-FFF2-40B4-BE49-F238E27FC236}">
                  <a16:creationId xmlns:a16="http://schemas.microsoft.com/office/drawing/2014/main" id="{C58F07C0-B779-39D9-2214-FD49BE722A8E}"/>
                </a:ext>
              </a:extLst>
            </p:cNvPr>
            <p:cNvCxnSpPr>
              <a:cxnSpLocks/>
              <a:stCxn id="25" idx="2"/>
            </p:cNvCxnSpPr>
            <p:nvPr/>
          </p:nvCxnSpPr>
          <p:spPr>
            <a:xfrm flipH="1">
              <a:off x="4201610" y="3203827"/>
              <a:ext cx="1333481" cy="10788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D38BEED7-3982-C285-730E-C60AF4E931DC}"/>
                </a:ext>
              </a:extLst>
            </p:cNvPr>
            <p:cNvPicPr>
              <a:picLocks noChangeAspect="1"/>
            </p:cNvPicPr>
            <p:nvPr/>
          </p:nvPicPr>
          <p:blipFill>
            <a:blip r:embed="rId4"/>
            <a:stretch>
              <a:fillRect/>
            </a:stretch>
          </p:blipFill>
          <p:spPr>
            <a:xfrm>
              <a:off x="7455367" y="3785393"/>
              <a:ext cx="2286000" cy="2311400"/>
            </a:xfrm>
            <a:prstGeom prst="rect">
              <a:avLst/>
            </a:prstGeom>
          </p:spPr>
        </p:pic>
        <p:sp>
          <p:nvSpPr>
            <p:cNvPr id="30" name="三角形 29">
              <a:extLst>
                <a:ext uri="{FF2B5EF4-FFF2-40B4-BE49-F238E27FC236}">
                  <a16:creationId xmlns:a16="http://schemas.microsoft.com/office/drawing/2014/main" id="{C2277C4D-3FA9-46FB-0C01-9CA3B7070750}"/>
                </a:ext>
              </a:extLst>
            </p:cNvPr>
            <p:cNvSpPr/>
            <p:nvPr/>
          </p:nvSpPr>
          <p:spPr>
            <a:xfrm rot="10800000">
              <a:off x="7292883" y="4084330"/>
              <a:ext cx="2610969" cy="605569"/>
            </a:xfrm>
            <a:prstGeom prst="triangle">
              <a:avLst>
                <a:gd name="adj" fmla="val 50196"/>
              </a:avLst>
            </a:prstGeom>
            <a:solidFill>
              <a:srgbClr val="FFF33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6EABDD07-82D3-3DCB-6A69-59DC80604CF3}"/>
                </a:ext>
              </a:extLst>
            </p:cNvPr>
            <p:cNvPicPr>
              <a:picLocks noChangeAspect="1"/>
            </p:cNvPicPr>
            <p:nvPr/>
          </p:nvPicPr>
          <p:blipFill>
            <a:blip r:embed="rId5"/>
            <a:stretch>
              <a:fillRect/>
            </a:stretch>
          </p:blipFill>
          <p:spPr>
            <a:xfrm>
              <a:off x="7292884" y="3155132"/>
              <a:ext cx="2610967" cy="926472"/>
            </a:xfrm>
            <a:prstGeom prst="rect">
              <a:avLst/>
            </a:prstGeom>
            <a:ln w="38100">
              <a:solidFill>
                <a:srgbClr val="008CD6"/>
              </a:solidFill>
            </a:ln>
          </p:spPr>
        </p:pic>
      </p:grpSp>
      <p:pic>
        <p:nvPicPr>
          <p:cNvPr id="37" name="図 36">
            <a:extLst>
              <a:ext uri="{FF2B5EF4-FFF2-40B4-BE49-F238E27FC236}">
                <a16:creationId xmlns:a16="http://schemas.microsoft.com/office/drawing/2014/main" id="{232AEF63-6FFE-07B2-CEA4-53EC5F36D3D0}"/>
              </a:ext>
            </a:extLst>
          </p:cNvPr>
          <p:cNvPicPr>
            <a:picLocks noChangeAspect="1"/>
          </p:cNvPicPr>
          <p:nvPr/>
        </p:nvPicPr>
        <p:blipFill>
          <a:blip r:embed="rId6"/>
          <a:stretch>
            <a:fillRect/>
          </a:stretch>
        </p:blipFill>
        <p:spPr>
          <a:xfrm>
            <a:off x="4042125" y="2906306"/>
            <a:ext cx="596900" cy="596900"/>
          </a:xfrm>
          <a:prstGeom prst="rect">
            <a:avLst/>
          </a:prstGeom>
        </p:spPr>
      </p:pic>
    </p:spTree>
    <p:extLst>
      <p:ext uri="{BB962C8B-B14F-4D97-AF65-F5344CB8AC3E}">
        <p14:creationId xmlns:p14="http://schemas.microsoft.com/office/powerpoint/2010/main" val="166196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0547A763-6ED9-5136-FB8F-1213E44F582D}"/>
              </a:ext>
            </a:extLst>
          </p:cNvPr>
          <p:cNvGrpSpPr/>
          <p:nvPr/>
        </p:nvGrpSpPr>
        <p:grpSpPr>
          <a:xfrm>
            <a:off x="2279780" y="1958362"/>
            <a:ext cx="7632441" cy="2691123"/>
            <a:chOff x="2279780" y="2010317"/>
            <a:chExt cx="7632441" cy="2691123"/>
          </a:xfrm>
        </p:grpSpPr>
        <p:sp>
          <p:nvSpPr>
            <p:cNvPr id="4" name="テキスト ボックス 3">
              <a:extLst>
                <a:ext uri="{FF2B5EF4-FFF2-40B4-BE49-F238E27FC236}">
                  <a16:creationId xmlns:a16="http://schemas.microsoft.com/office/drawing/2014/main" id="{F2A334E5-096E-CD47-916D-E0156C882D37}"/>
                </a:ext>
              </a:extLst>
            </p:cNvPr>
            <p:cNvSpPr txBox="1"/>
            <p:nvPr/>
          </p:nvSpPr>
          <p:spPr>
            <a:xfrm>
              <a:off x="2279780" y="3020595"/>
              <a:ext cx="7632441" cy="1680845"/>
            </a:xfrm>
            <a:prstGeom prst="rect">
              <a:avLst/>
            </a:prstGeom>
            <a:noFill/>
          </p:spPr>
          <p:txBody>
            <a:bodyPr wrap="square" rtlCol="0">
              <a:spAutoFit/>
            </a:bodyPr>
            <a:lstStyle/>
            <a:p>
              <a:pPr algn="ctr">
                <a:lnSpc>
                  <a:spcPct val="200000"/>
                </a:lnSpc>
              </a:pPr>
              <a:r>
                <a:rPr lang="ja-JP" altLang="en-US"/>
                <a:t>表計算ソフトよりも快適に、専門システムより柔軟に、</a:t>
              </a:r>
            </a:p>
            <a:p>
              <a:pPr algn="ctr">
                <a:lnSpc>
                  <a:spcPct val="200000"/>
                </a:lnSpc>
              </a:pPr>
              <a:r>
                <a:rPr lang="ja-JP" altLang="en-US"/>
                <a:t>自社でシステムを開発するよりスピーディー＆低コストに、</a:t>
              </a:r>
            </a:p>
            <a:p>
              <a:pPr algn="ctr">
                <a:lnSpc>
                  <a:spcPct val="200000"/>
                </a:lnSpc>
              </a:pPr>
              <a:r>
                <a:rPr lang="ja-JP" altLang="en-US"/>
                <a:t>「サクッと」思いついた業務改善をすぐに実行できるのが特徴です。</a:t>
              </a:r>
              <a:endParaRPr kumimoji="1" lang="ja-JP" altLang="en-US"/>
            </a:p>
          </p:txBody>
        </p:sp>
        <p:pic>
          <p:nvPicPr>
            <p:cNvPr id="3" name="図 2">
              <a:extLst>
                <a:ext uri="{FF2B5EF4-FFF2-40B4-BE49-F238E27FC236}">
                  <a16:creationId xmlns:a16="http://schemas.microsoft.com/office/drawing/2014/main" id="{1E109C55-8183-F623-31EE-76F7E39100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25950" y="2010317"/>
              <a:ext cx="3340100" cy="749300"/>
            </a:xfrm>
            <a:prstGeom prst="rect">
              <a:avLst/>
            </a:prstGeom>
          </p:spPr>
        </p:pic>
      </p:grpSp>
    </p:spTree>
    <p:extLst>
      <p:ext uri="{BB962C8B-B14F-4D97-AF65-F5344CB8AC3E}">
        <p14:creationId xmlns:p14="http://schemas.microsoft.com/office/powerpoint/2010/main" val="380781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B67C908-4347-7B4F-AD6E-FFA39A9B439C}"/>
              </a:ext>
            </a:extLst>
          </p:cNvPr>
          <p:cNvSpPr/>
          <p:nvPr/>
        </p:nvSpPr>
        <p:spPr>
          <a:xfrm>
            <a:off x="6096808" y="1815067"/>
            <a:ext cx="4080932" cy="4261642"/>
          </a:xfrm>
          <a:prstGeom prst="rect">
            <a:avLst/>
          </a:prstGeom>
          <a:solidFill>
            <a:srgbClr val="CCE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FEDCD32-0B3B-AB4C-BFF4-64E100CF4878}"/>
              </a:ext>
            </a:extLst>
          </p:cNvPr>
          <p:cNvSpPr/>
          <p:nvPr/>
        </p:nvSpPr>
        <p:spPr>
          <a:xfrm>
            <a:off x="2015876" y="1815067"/>
            <a:ext cx="4080932" cy="426164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8CF2E73-9A22-5848-9897-FC1FBFA73D37}"/>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日報・報告書</a:t>
            </a:r>
          </a:p>
        </p:txBody>
      </p:sp>
      <p:sp>
        <p:nvSpPr>
          <p:cNvPr id="4" name="テキスト ボックス 3">
            <a:extLst>
              <a:ext uri="{FF2B5EF4-FFF2-40B4-BE49-F238E27FC236}">
                <a16:creationId xmlns:a16="http://schemas.microsoft.com/office/drawing/2014/main" id="{14CDCDB6-80DD-2A42-8FE4-F362533A35B6}"/>
              </a:ext>
            </a:extLst>
          </p:cNvPr>
          <p:cNvSpPr txBox="1"/>
          <p:nvPr/>
        </p:nvSpPr>
        <p:spPr>
          <a:xfrm>
            <a:off x="2883845" y="1168735"/>
            <a:ext cx="6672279"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業務が見える！ 眠っている情報を活かせる！</a:t>
            </a:r>
          </a:p>
        </p:txBody>
      </p:sp>
      <p:pic>
        <p:nvPicPr>
          <p:cNvPr id="7" name="図 6">
            <a:extLst>
              <a:ext uri="{FF2B5EF4-FFF2-40B4-BE49-F238E27FC236}">
                <a16:creationId xmlns:a16="http://schemas.microsoft.com/office/drawing/2014/main" id="{421441A1-85C8-E242-ACD0-16CEAAB64C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808" y="3098800"/>
            <a:ext cx="546100" cy="660400"/>
          </a:xfrm>
          <a:prstGeom prst="rect">
            <a:avLst/>
          </a:prstGeom>
        </p:spPr>
      </p:pic>
      <p:sp>
        <p:nvSpPr>
          <p:cNvPr id="10" name="テキスト ボックス 9">
            <a:extLst>
              <a:ext uri="{FF2B5EF4-FFF2-40B4-BE49-F238E27FC236}">
                <a16:creationId xmlns:a16="http://schemas.microsoft.com/office/drawing/2014/main" id="{80EC77DD-DDBB-8E4D-B980-39E1C5432735}"/>
              </a:ext>
            </a:extLst>
          </p:cNvPr>
          <p:cNvSpPr txBox="1"/>
          <p:nvPr/>
        </p:nvSpPr>
        <p:spPr>
          <a:xfrm>
            <a:off x="2135197" y="4870454"/>
            <a:ext cx="3839060" cy="1077218"/>
          </a:xfrm>
          <a:prstGeom prst="rect">
            <a:avLst/>
          </a:prstGeom>
          <a:noFill/>
        </p:spPr>
        <p:txBody>
          <a:bodyPr wrap="square" rtlCol="0">
            <a:spAutoFit/>
          </a:bodyPr>
          <a:lstStyle/>
          <a:p>
            <a:r>
              <a:rPr lang="ja-JP" altLang="en-US" sz="1600">
                <a:solidFill>
                  <a:srgbClr val="4C4948"/>
                </a:solidFill>
                <a:latin typeface="Yu Gothic Medium" panose="020B0400000000000000" pitchFamily="34" charset="-128"/>
                <a:ea typeface="Yu Gothic Medium" panose="020B0400000000000000" pitchFamily="34" charset="-128"/>
              </a:rPr>
              <a:t>人によって内容や粒度がバラバラな日報や報告書</a:t>
            </a:r>
            <a:r>
              <a:rPr lang="en-US" altLang="ja-JP" sz="1600" dirty="0">
                <a:solidFill>
                  <a:srgbClr val="4C4948"/>
                </a:solidFill>
                <a:latin typeface="Yu Gothic Medium" panose="020B0400000000000000" pitchFamily="34" charset="-128"/>
                <a:ea typeface="Yu Gothic Medium" panose="020B0400000000000000" pitchFamily="34" charset="-128"/>
              </a:rPr>
              <a:t>…</a:t>
            </a:r>
            <a:r>
              <a:rPr lang="ja-JP" altLang="en-US" sz="1600">
                <a:solidFill>
                  <a:srgbClr val="4C4948"/>
                </a:solidFill>
                <a:latin typeface="Yu Gothic Medium" panose="020B0400000000000000" pitchFamily="34" charset="-128"/>
                <a:ea typeface="Yu Gothic Medium" panose="020B0400000000000000" pitchFamily="34" charset="-128"/>
              </a:rPr>
              <a:t>集計するのも一苦労なため、結局その場限りの報告になってしまうことも。</a:t>
            </a:r>
          </a:p>
        </p:txBody>
      </p:sp>
      <p:sp>
        <p:nvSpPr>
          <p:cNvPr id="11" name="テキスト ボックス 10">
            <a:extLst>
              <a:ext uri="{FF2B5EF4-FFF2-40B4-BE49-F238E27FC236}">
                <a16:creationId xmlns:a16="http://schemas.microsoft.com/office/drawing/2014/main" id="{C5A2A333-E323-1A4C-8930-2AFC46D5AE09}"/>
              </a:ext>
            </a:extLst>
          </p:cNvPr>
          <p:cNvSpPr txBox="1"/>
          <p:nvPr/>
        </p:nvSpPr>
        <p:spPr>
          <a:xfrm>
            <a:off x="6221060" y="4870454"/>
            <a:ext cx="3839060" cy="830997"/>
          </a:xfrm>
          <a:prstGeom prst="rect">
            <a:avLst/>
          </a:prstGeom>
          <a:noFill/>
        </p:spPr>
        <p:txBody>
          <a:bodyPr wrap="square" rtlCol="0">
            <a:spAutoFit/>
          </a:bodyPr>
          <a:lstStyle/>
          <a:p>
            <a:r>
              <a:rPr lang="en-US" altLang="ja-JP" sz="1600" dirty="0" err="1">
                <a:solidFill>
                  <a:srgbClr val="4C4948"/>
                </a:solidFill>
                <a:latin typeface="Yu Gothic Medium" panose="020B0400000000000000" pitchFamily="34" charset="-128"/>
                <a:ea typeface="Yu Gothic Medium" panose="020B0400000000000000" pitchFamily="34" charset="-128"/>
              </a:rPr>
              <a:t>kintone</a:t>
            </a:r>
            <a:r>
              <a:rPr lang="ja-JP" altLang="en-US" sz="1600">
                <a:solidFill>
                  <a:srgbClr val="4C4948"/>
                </a:solidFill>
                <a:latin typeface="Yu Gothic Medium" panose="020B0400000000000000" pitchFamily="34" charset="-128"/>
                <a:ea typeface="Yu Gothic Medium" panose="020B0400000000000000" pitchFamily="34" charset="-128"/>
              </a:rPr>
              <a:t>なら、統一したフォーマットで情報が一箇所に集まるので集計もラクラク。業務全体を見える化できます。</a:t>
            </a:r>
            <a:endParaRPr lang="ja-JP" altLang="en-US" sz="1600" dirty="0" err="1">
              <a:solidFill>
                <a:srgbClr val="4C4948"/>
              </a:solidFill>
              <a:latin typeface="Yu Gothic Medium" panose="020B0400000000000000" pitchFamily="34" charset="-128"/>
              <a:ea typeface="Yu Gothic Medium" panose="020B0400000000000000" pitchFamily="34" charset="-128"/>
            </a:endParaRPr>
          </a:p>
        </p:txBody>
      </p:sp>
      <p:sp>
        <p:nvSpPr>
          <p:cNvPr id="12" name="円/楕円 11">
            <a:extLst>
              <a:ext uri="{FF2B5EF4-FFF2-40B4-BE49-F238E27FC236}">
                <a16:creationId xmlns:a16="http://schemas.microsoft.com/office/drawing/2014/main" id="{1E41EB81-28EA-B447-B153-DC25FD6D937C}"/>
              </a:ext>
            </a:extLst>
          </p:cNvPr>
          <p:cNvSpPr/>
          <p:nvPr/>
        </p:nvSpPr>
        <p:spPr>
          <a:xfrm>
            <a:off x="1648040" y="1515125"/>
            <a:ext cx="730826" cy="730826"/>
          </a:xfrm>
          <a:prstGeom prst="ellipse">
            <a:avLst/>
          </a:prstGeom>
          <a:solidFill>
            <a:srgbClr val="94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927773E-EDF9-B749-8213-9938B684E204}"/>
              </a:ext>
            </a:extLst>
          </p:cNvPr>
          <p:cNvSpPr txBox="1"/>
          <p:nvPr/>
        </p:nvSpPr>
        <p:spPr>
          <a:xfrm>
            <a:off x="1633554"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課題</a:t>
            </a:r>
          </a:p>
        </p:txBody>
      </p:sp>
      <p:sp>
        <p:nvSpPr>
          <p:cNvPr id="14" name="円/楕円 13">
            <a:extLst>
              <a:ext uri="{FF2B5EF4-FFF2-40B4-BE49-F238E27FC236}">
                <a16:creationId xmlns:a16="http://schemas.microsoft.com/office/drawing/2014/main" id="{B401BDC3-A5CB-7849-BDA9-23AB73FAEE2D}"/>
              </a:ext>
            </a:extLst>
          </p:cNvPr>
          <p:cNvSpPr/>
          <p:nvPr/>
        </p:nvSpPr>
        <p:spPr>
          <a:xfrm>
            <a:off x="9796617" y="1515125"/>
            <a:ext cx="730826" cy="730826"/>
          </a:xfrm>
          <a:prstGeom prst="ellipse">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3601DD1-DC4D-264D-984D-C95D54F964F0}"/>
              </a:ext>
            </a:extLst>
          </p:cNvPr>
          <p:cNvSpPr txBox="1"/>
          <p:nvPr/>
        </p:nvSpPr>
        <p:spPr>
          <a:xfrm>
            <a:off x="9782131"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解決</a:t>
            </a:r>
          </a:p>
        </p:txBody>
      </p:sp>
      <p:pic>
        <p:nvPicPr>
          <p:cNvPr id="16" name="図 15">
            <a:extLst>
              <a:ext uri="{FF2B5EF4-FFF2-40B4-BE49-F238E27FC236}">
                <a16:creationId xmlns:a16="http://schemas.microsoft.com/office/drawing/2014/main" id="{BD971274-A374-2AAE-F5DB-5382C617176C}"/>
              </a:ext>
            </a:extLst>
          </p:cNvPr>
          <p:cNvPicPr>
            <a:picLocks noChangeAspect="1"/>
          </p:cNvPicPr>
          <p:nvPr/>
        </p:nvPicPr>
        <p:blipFill>
          <a:blip r:embed="rId3"/>
          <a:stretch>
            <a:fillRect/>
          </a:stretch>
        </p:blipFill>
        <p:spPr>
          <a:xfrm>
            <a:off x="6093578" y="1815067"/>
            <a:ext cx="4080932" cy="4165599"/>
          </a:xfrm>
          <a:prstGeom prst="rect">
            <a:avLst/>
          </a:prstGeom>
        </p:spPr>
      </p:pic>
      <p:pic>
        <p:nvPicPr>
          <p:cNvPr id="17" name="図 16">
            <a:extLst>
              <a:ext uri="{FF2B5EF4-FFF2-40B4-BE49-F238E27FC236}">
                <a16:creationId xmlns:a16="http://schemas.microsoft.com/office/drawing/2014/main" id="{195D826D-0CDE-F343-443B-BD523C4DA66D}"/>
              </a:ext>
            </a:extLst>
          </p:cNvPr>
          <p:cNvPicPr>
            <a:picLocks noChangeAspect="1"/>
          </p:cNvPicPr>
          <p:nvPr/>
        </p:nvPicPr>
        <p:blipFill>
          <a:blip r:embed="rId4"/>
          <a:stretch>
            <a:fillRect/>
          </a:stretch>
        </p:blipFill>
        <p:spPr>
          <a:xfrm>
            <a:off x="2012644" y="1815067"/>
            <a:ext cx="4077704" cy="4162304"/>
          </a:xfrm>
          <a:prstGeom prst="rect">
            <a:avLst/>
          </a:prstGeom>
        </p:spPr>
      </p:pic>
    </p:spTree>
    <p:extLst>
      <p:ext uri="{BB962C8B-B14F-4D97-AF65-F5344CB8AC3E}">
        <p14:creationId xmlns:p14="http://schemas.microsoft.com/office/powerpoint/2010/main" val="356200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11CE7E8-D0D2-B046-98C2-AE9EFB54EF64}"/>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日報・報告書</a:t>
            </a:r>
          </a:p>
        </p:txBody>
      </p:sp>
      <p:sp>
        <p:nvSpPr>
          <p:cNvPr id="4" name="テキスト ボックス 3">
            <a:extLst>
              <a:ext uri="{FF2B5EF4-FFF2-40B4-BE49-F238E27FC236}">
                <a16:creationId xmlns:a16="http://schemas.microsoft.com/office/drawing/2014/main" id="{DA6465A1-FA0B-694E-8637-7788F5C6A1D9}"/>
              </a:ext>
            </a:extLst>
          </p:cNvPr>
          <p:cNvSpPr txBox="1"/>
          <p:nvPr/>
        </p:nvSpPr>
        <p:spPr>
          <a:xfrm>
            <a:off x="2883845" y="1168735"/>
            <a:ext cx="6873198"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業務が見える！ 眠っている情報を活かせる！</a:t>
            </a:r>
          </a:p>
        </p:txBody>
      </p:sp>
      <p:pic>
        <p:nvPicPr>
          <p:cNvPr id="13" name="図 12">
            <a:extLst>
              <a:ext uri="{FF2B5EF4-FFF2-40B4-BE49-F238E27FC236}">
                <a16:creationId xmlns:a16="http://schemas.microsoft.com/office/drawing/2014/main" id="{75DFC335-3A19-F04C-208C-23CFA1CFFF53}"/>
              </a:ext>
            </a:extLst>
          </p:cNvPr>
          <p:cNvPicPr>
            <a:picLocks noChangeAspect="1"/>
          </p:cNvPicPr>
          <p:nvPr/>
        </p:nvPicPr>
        <p:blipFill>
          <a:blip r:embed="rId2"/>
          <a:stretch>
            <a:fillRect/>
          </a:stretch>
        </p:blipFill>
        <p:spPr>
          <a:xfrm>
            <a:off x="7992165" y="2475311"/>
            <a:ext cx="1764878" cy="3599652"/>
          </a:xfrm>
          <a:prstGeom prst="rect">
            <a:avLst/>
          </a:prstGeom>
        </p:spPr>
      </p:pic>
      <p:pic>
        <p:nvPicPr>
          <p:cNvPr id="18" name="図 17">
            <a:extLst>
              <a:ext uri="{FF2B5EF4-FFF2-40B4-BE49-F238E27FC236}">
                <a16:creationId xmlns:a16="http://schemas.microsoft.com/office/drawing/2014/main" id="{5383101C-1FD0-7763-F5B2-98458264DE6B}"/>
              </a:ext>
            </a:extLst>
          </p:cNvPr>
          <p:cNvPicPr>
            <a:picLocks noChangeAspect="1"/>
          </p:cNvPicPr>
          <p:nvPr/>
        </p:nvPicPr>
        <p:blipFill>
          <a:blip r:embed="rId3"/>
          <a:stretch>
            <a:fillRect/>
          </a:stretch>
        </p:blipFill>
        <p:spPr>
          <a:xfrm>
            <a:off x="2295931" y="1797484"/>
            <a:ext cx="4585930" cy="4299309"/>
          </a:xfrm>
          <a:prstGeom prst="rect">
            <a:avLst/>
          </a:prstGeom>
          <a:ln>
            <a:solidFill>
              <a:schemeClr val="bg1">
                <a:lumMod val="85000"/>
              </a:schemeClr>
            </a:solidFill>
          </a:ln>
        </p:spPr>
      </p:pic>
      <p:grpSp>
        <p:nvGrpSpPr>
          <p:cNvPr id="19" name="グループ化 18">
            <a:extLst>
              <a:ext uri="{FF2B5EF4-FFF2-40B4-BE49-F238E27FC236}">
                <a16:creationId xmlns:a16="http://schemas.microsoft.com/office/drawing/2014/main" id="{11F7A651-9EBA-ED09-AA62-0DFD012D63D3}"/>
              </a:ext>
            </a:extLst>
          </p:cNvPr>
          <p:cNvGrpSpPr/>
          <p:nvPr/>
        </p:nvGrpSpPr>
        <p:grpSpPr>
          <a:xfrm>
            <a:off x="5563798" y="5004555"/>
            <a:ext cx="2022984" cy="939149"/>
            <a:chOff x="4184998" y="2004705"/>
            <a:chExt cx="2022984" cy="939149"/>
          </a:xfrm>
        </p:grpSpPr>
        <p:sp>
          <p:nvSpPr>
            <p:cNvPr id="20" name="角丸四角形 19">
              <a:extLst>
                <a:ext uri="{FF2B5EF4-FFF2-40B4-BE49-F238E27FC236}">
                  <a16:creationId xmlns:a16="http://schemas.microsoft.com/office/drawing/2014/main" id="{2F6892B7-6312-2B64-C74C-DD4F5EDCE2E4}"/>
                </a:ext>
              </a:extLst>
            </p:cNvPr>
            <p:cNvSpPr/>
            <p:nvPr/>
          </p:nvSpPr>
          <p:spPr>
            <a:xfrm>
              <a:off x="4184998" y="2081862"/>
              <a:ext cx="2022984" cy="861992"/>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グラフで日報を</a:t>
              </a:r>
            </a:p>
            <a:p>
              <a:pPr algn="ctr"/>
              <a:r>
                <a:rPr lang="ja-JP" altLang="en-US" sz="1400" b="1"/>
                <a:t>見える化することで</a:t>
              </a:r>
            </a:p>
            <a:p>
              <a:pPr algn="ctr"/>
              <a:r>
                <a:rPr lang="ja-JP" altLang="en-US" sz="1400" b="1"/>
                <a:t>情報を活かせる</a:t>
              </a:r>
              <a:endParaRPr kumimoji="1" lang="ja-JP" altLang="en-US" sz="1400" b="1"/>
            </a:p>
          </p:txBody>
        </p:sp>
        <p:sp>
          <p:nvSpPr>
            <p:cNvPr id="21" name="正方形/長方形 20">
              <a:extLst>
                <a:ext uri="{FF2B5EF4-FFF2-40B4-BE49-F238E27FC236}">
                  <a16:creationId xmlns:a16="http://schemas.microsoft.com/office/drawing/2014/main" id="{CA1C66CE-8E02-4090-A3BE-170B425EA534}"/>
                </a:ext>
              </a:extLst>
            </p:cNvPr>
            <p:cNvSpPr/>
            <p:nvPr/>
          </p:nvSpPr>
          <p:spPr>
            <a:xfrm rot="2700000">
              <a:off x="5119332" y="2004705"/>
              <a:ext cx="154313" cy="154313"/>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E9F4DAE4-EDD3-3428-498E-2922DFE657FD}"/>
              </a:ext>
            </a:extLst>
          </p:cNvPr>
          <p:cNvGrpSpPr/>
          <p:nvPr/>
        </p:nvGrpSpPr>
        <p:grpSpPr>
          <a:xfrm>
            <a:off x="7853138" y="2005781"/>
            <a:ext cx="2042932" cy="739579"/>
            <a:chOff x="5917802" y="2166381"/>
            <a:chExt cx="2042932" cy="739579"/>
          </a:xfrm>
        </p:grpSpPr>
        <p:sp>
          <p:nvSpPr>
            <p:cNvPr id="24" name="角丸四角形 23">
              <a:extLst>
                <a:ext uri="{FF2B5EF4-FFF2-40B4-BE49-F238E27FC236}">
                  <a16:creationId xmlns:a16="http://schemas.microsoft.com/office/drawing/2014/main" id="{4FC989AA-6AD1-41EA-CBB9-D5864A7EEC3A}"/>
                </a:ext>
              </a:extLst>
            </p:cNvPr>
            <p:cNvSpPr/>
            <p:nvPr/>
          </p:nvSpPr>
          <p:spPr>
            <a:xfrm>
              <a:off x="5917802" y="2166381"/>
              <a:ext cx="2042932" cy="659395"/>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統一のフォーマットで</a:t>
              </a:r>
            </a:p>
            <a:p>
              <a:pPr algn="ctr"/>
              <a:r>
                <a:rPr lang="ja-JP" altLang="en-US" sz="1400" b="1"/>
                <a:t>スマホから報告可能</a:t>
              </a:r>
              <a:endParaRPr kumimoji="1" lang="ja-JP" altLang="en-US" sz="1400" b="1"/>
            </a:p>
          </p:txBody>
        </p:sp>
        <p:sp>
          <p:nvSpPr>
            <p:cNvPr id="25" name="正方形/長方形 24">
              <a:extLst>
                <a:ext uri="{FF2B5EF4-FFF2-40B4-BE49-F238E27FC236}">
                  <a16:creationId xmlns:a16="http://schemas.microsoft.com/office/drawing/2014/main" id="{5C22AF57-5039-37D6-6931-323E283E632F}"/>
                </a:ext>
              </a:extLst>
            </p:cNvPr>
            <p:cNvSpPr/>
            <p:nvPr/>
          </p:nvSpPr>
          <p:spPr>
            <a:xfrm rot="2700000">
              <a:off x="6859085" y="2745596"/>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id="{57A6C61A-CE5D-A24C-4D0F-E7B46B4F4FEF}"/>
              </a:ext>
            </a:extLst>
          </p:cNvPr>
          <p:cNvSpPr/>
          <p:nvPr/>
        </p:nvSpPr>
        <p:spPr>
          <a:xfrm>
            <a:off x="3805231" y="2389239"/>
            <a:ext cx="3076630" cy="2448232"/>
          </a:xfrm>
          <a:prstGeom prst="rect">
            <a:avLst/>
          </a:prstGeom>
          <a:noFill/>
          <a:ln w="38100">
            <a:solidFill>
              <a:srgbClr val="008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7062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83FD76D-4746-8B4E-9021-7A55F169E849}"/>
              </a:ext>
            </a:extLst>
          </p:cNvPr>
          <p:cNvSpPr/>
          <p:nvPr/>
        </p:nvSpPr>
        <p:spPr>
          <a:xfrm>
            <a:off x="6096808" y="1815067"/>
            <a:ext cx="4080932" cy="4261642"/>
          </a:xfrm>
          <a:prstGeom prst="rect">
            <a:avLst/>
          </a:prstGeom>
          <a:solidFill>
            <a:srgbClr val="CCE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4AE3C6B-6E14-034F-ABB9-330D633EAD46}"/>
              </a:ext>
            </a:extLst>
          </p:cNvPr>
          <p:cNvSpPr/>
          <p:nvPr/>
        </p:nvSpPr>
        <p:spPr>
          <a:xfrm>
            <a:off x="2015876" y="1815067"/>
            <a:ext cx="4080932" cy="426164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43F0ACD-0B64-0347-BA51-79C7C7F5CBEF}"/>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申請業務</a:t>
            </a:r>
          </a:p>
        </p:txBody>
      </p:sp>
      <p:sp>
        <p:nvSpPr>
          <p:cNvPr id="4" name="テキスト ボックス 3">
            <a:extLst>
              <a:ext uri="{FF2B5EF4-FFF2-40B4-BE49-F238E27FC236}">
                <a16:creationId xmlns:a16="http://schemas.microsoft.com/office/drawing/2014/main" id="{C6286BE4-1DBE-2C43-AC1F-441A7640C7E7}"/>
              </a:ext>
            </a:extLst>
          </p:cNvPr>
          <p:cNvSpPr txBox="1"/>
          <p:nvPr/>
        </p:nvSpPr>
        <p:spPr>
          <a:xfrm>
            <a:off x="2739161" y="1168735"/>
            <a:ext cx="6713678"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バラバラな申請手段を一元化して効率的に！</a:t>
            </a:r>
          </a:p>
        </p:txBody>
      </p:sp>
      <p:pic>
        <p:nvPicPr>
          <p:cNvPr id="7" name="図 6">
            <a:extLst>
              <a:ext uri="{FF2B5EF4-FFF2-40B4-BE49-F238E27FC236}">
                <a16:creationId xmlns:a16="http://schemas.microsoft.com/office/drawing/2014/main" id="{596450DC-3056-6E49-A67D-6326C43A82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808" y="3098800"/>
            <a:ext cx="546100" cy="660400"/>
          </a:xfrm>
          <a:prstGeom prst="rect">
            <a:avLst/>
          </a:prstGeom>
        </p:spPr>
      </p:pic>
      <p:sp>
        <p:nvSpPr>
          <p:cNvPr id="10" name="テキスト ボックス 9">
            <a:extLst>
              <a:ext uri="{FF2B5EF4-FFF2-40B4-BE49-F238E27FC236}">
                <a16:creationId xmlns:a16="http://schemas.microsoft.com/office/drawing/2014/main" id="{B8255ED5-4565-B54A-85CF-51B0948727B4}"/>
              </a:ext>
            </a:extLst>
          </p:cNvPr>
          <p:cNvSpPr txBox="1"/>
          <p:nvPr/>
        </p:nvSpPr>
        <p:spPr>
          <a:xfrm>
            <a:off x="2135197" y="4870454"/>
            <a:ext cx="3839060" cy="1077218"/>
          </a:xfrm>
          <a:prstGeom prst="rect">
            <a:avLst/>
          </a:prstGeom>
          <a:noFill/>
        </p:spPr>
        <p:txBody>
          <a:bodyPr wrap="square" rtlCol="0">
            <a:spAutoFit/>
          </a:bodyPr>
          <a:lstStyle/>
          <a:p>
            <a:r>
              <a:rPr lang="ja-JP" altLang="en-US" sz="1600">
                <a:solidFill>
                  <a:srgbClr val="4C4948"/>
                </a:solidFill>
                <a:latin typeface="Yu Gothic Medium" panose="020B0400000000000000" pitchFamily="34" charset="-128"/>
                <a:ea typeface="Yu Gothic Medium" panose="020B0400000000000000" pitchFamily="34" charset="-128"/>
              </a:rPr>
              <a:t>エクセル、メール、</a:t>
            </a:r>
            <a:r>
              <a:rPr lang="en-US" altLang="ja-JP" sz="1600" dirty="0">
                <a:solidFill>
                  <a:srgbClr val="4C4948"/>
                </a:solidFill>
                <a:latin typeface="Yu Gothic Medium" panose="020B0400000000000000" pitchFamily="34" charset="-128"/>
                <a:ea typeface="Yu Gothic Medium" panose="020B0400000000000000" pitchFamily="34" charset="-128"/>
              </a:rPr>
              <a:t>FAX</a:t>
            </a:r>
            <a:r>
              <a:rPr lang="ja-JP" altLang="en-US" sz="1600">
                <a:solidFill>
                  <a:srgbClr val="4C4948"/>
                </a:solidFill>
                <a:latin typeface="Yu Gothic Medium" panose="020B0400000000000000" pitchFamily="34" charset="-128"/>
                <a:ea typeface="Yu Gothic Medium" panose="020B0400000000000000" pitchFamily="34" charset="-128"/>
              </a:rPr>
              <a:t>、電話などバラバラな手段で申請されると、対応漏れや、二重対応が起きることも少なくありません。</a:t>
            </a:r>
          </a:p>
        </p:txBody>
      </p:sp>
      <p:sp>
        <p:nvSpPr>
          <p:cNvPr id="11" name="テキスト ボックス 10">
            <a:extLst>
              <a:ext uri="{FF2B5EF4-FFF2-40B4-BE49-F238E27FC236}">
                <a16:creationId xmlns:a16="http://schemas.microsoft.com/office/drawing/2014/main" id="{500C4AAE-AC39-2041-A903-C3392A115370}"/>
              </a:ext>
            </a:extLst>
          </p:cNvPr>
          <p:cNvSpPr txBox="1"/>
          <p:nvPr/>
        </p:nvSpPr>
        <p:spPr>
          <a:xfrm>
            <a:off x="6221060" y="4870454"/>
            <a:ext cx="3839060" cy="1077218"/>
          </a:xfrm>
          <a:prstGeom prst="rect">
            <a:avLst/>
          </a:prstGeom>
          <a:noFill/>
        </p:spPr>
        <p:txBody>
          <a:bodyPr wrap="square" rtlCol="0">
            <a:spAutoFit/>
          </a:bodyPr>
          <a:lstStyle/>
          <a:p>
            <a:r>
              <a:rPr lang="en-US" altLang="ja-JP" sz="1600" dirty="0" err="1">
                <a:solidFill>
                  <a:srgbClr val="4C4948"/>
                </a:solidFill>
                <a:latin typeface="Yu Gothic Medium" panose="020B0400000000000000" pitchFamily="34" charset="-128"/>
                <a:ea typeface="Yu Gothic Medium" panose="020B0400000000000000" pitchFamily="34" charset="-128"/>
              </a:rPr>
              <a:t>kintone</a:t>
            </a:r>
            <a:r>
              <a:rPr lang="ja-JP" altLang="en-US" sz="1600">
                <a:solidFill>
                  <a:srgbClr val="4C4948"/>
                </a:solidFill>
                <a:latin typeface="Yu Gothic Medium" panose="020B0400000000000000" pitchFamily="34" charset="-128"/>
                <a:ea typeface="Yu Gothic Medium" panose="020B0400000000000000" pitchFamily="34" charset="-128"/>
              </a:rPr>
              <a:t>に申請手段を集約すれば、申請フローを見える化できるだけでなく、スマホから承認もラクラク。過去の履歴も残すことができます。</a:t>
            </a:r>
            <a:endParaRPr lang="ja-JP" altLang="en-US" sz="1600" dirty="0" err="1">
              <a:solidFill>
                <a:srgbClr val="4C4948"/>
              </a:solidFill>
              <a:latin typeface="Yu Gothic Medium" panose="020B0400000000000000" pitchFamily="34" charset="-128"/>
              <a:ea typeface="Yu Gothic Medium" panose="020B0400000000000000" pitchFamily="34" charset="-128"/>
            </a:endParaRPr>
          </a:p>
        </p:txBody>
      </p:sp>
      <p:sp>
        <p:nvSpPr>
          <p:cNvPr id="12" name="円/楕円 11">
            <a:extLst>
              <a:ext uri="{FF2B5EF4-FFF2-40B4-BE49-F238E27FC236}">
                <a16:creationId xmlns:a16="http://schemas.microsoft.com/office/drawing/2014/main" id="{F96FB96B-B38E-224D-A105-3CC0F5A9A90B}"/>
              </a:ext>
            </a:extLst>
          </p:cNvPr>
          <p:cNvSpPr/>
          <p:nvPr/>
        </p:nvSpPr>
        <p:spPr>
          <a:xfrm>
            <a:off x="1648040" y="1515125"/>
            <a:ext cx="730826" cy="730826"/>
          </a:xfrm>
          <a:prstGeom prst="ellipse">
            <a:avLst/>
          </a:prstGeom>
          <a:solidFill>
            <a:srgbClr val="94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665BF7E-B634-0042-B1FE-674575CBBDBB}"/>
              </a:ext>
            </a:extLst>
          </p:cNvPr>
          <p:cNvSpPr txBox="1"/>
          <p:nvPr/>
        </p:nvSpPr>
        <p:spPr>
          <a:xfrm>
            <a:off x="1633554"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課題</a:t>
            </a:r>
          </a:p>
        </p:txBody>
      </p:sp>
      <p:sp>
        <p:nvSpPr>
          <p:cNvPr id="14" name="円/楕円 13">
            <a:extLst>
              <a:ext uri="{FF2B5EF4-FFF2-40B4-BE49-F238E27FC236}">
                <a16:creationId xmlns:a16="http://schemas.microsoft.com/office/drawing/2014/main" id="{0B982C8F-CA3A-0840-BF15-82BE0550F947}"/>
              </a:ext>
            </a:extLst>
          </p:cNvPr>
          <p:cNvSpPr/>
          <p:nvPr/>
        </p:nvSpPr>
        <p:spPr>
          <a:xfrm>
            <a:off x="9796617" y="1515125"/>
            <a:ext cx="730826" cy="730826"/>
          </a:xfrm>
          <a:prstGeom prst="ellipse">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42B0B1E-B063-AB4D-9A56-C1AB2E309C96}"/>
              </a:ext>
            </a:extLst>
          </p:cNvPr>
          <p:cNvSpPr txBox="1"/>
          <p:nvPr/>
        </p:nvSpPr>
        <p:spPr>
          <a:xfrm>
            <a:off x="9782131" y="1719022"/>
            <a:ext cx="759799"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解決</a:t>
            </a:r>
          </a:p>
        </p:txBody>
      </p:sp>
      <p:pic>
        <p:nvPicPr>
          <p:cNvPr id="16" name="図 15">
            <a:extLst>
              <a:ext uri="{FF2B5EF4-FFF2-40B4-BE49-F238E27FC236}">
                <a16:creationId xmlns:a16="http://schemas.microsoft.com/office/drawing/2014/main" id="{2D64BD09-34AE-30D6-3AED-F32BF2145386}"/>
              </a:ext>
            </a:extLst>
          </p:cNvPr>
          <p:cNvPicPr>
            <a:picLocks noChangeAspect="1"/>
          </p:cNvPicPr>
          <p:nvPr/>
        </p:nvPicPr>
        <p:blipFill>
          <a:blip r:embed="rId3"/>
          <a:stretch>
            <a:fillRect/>
          </a:stretch>
        </p:blipFill>
        <p:spPr>
          <a:xfrm>
            <a:off x="6096000" y="1809866"/>
            <a:ext cx="4080124" cy="4164774"/>
          </a:xfrm>
          <a:prstGeom prst="rect">
            <a:avLst/>
          </a:prstGeom>
        </p:spPr>
      </p:pic>
      <p:pic>
        <p:nvPicPr>
          <p:cNvPr id="17" name="図 16">
            <a:extLst>
              <a:ext uri="{FF2B5EF4-FFF2-40B4-BE49-F238E27FC236}">
                <a16:creationId xmlns:a16="http://schemas.microsoft.com/office/drawing/2014/main" id="{93ABB232-DB8A-8755-CAE2-99B632FFB241}"/>
              </a:ext>
            </a:extLst>
          </p:cNvPr>
          <p:cNvPicPr>
            <a:picLocks noChangeAspect="1"/>
          </p:cNvPicPr>
          <p:nvPr/>
        </p:nvPicPr>
        <p:blipFill>
          <a:blip r:embed="rId4"/>
          <a:stretch>
            <a:fillRect/>
          </a:stretch>
        </p:blipFill>
        <p:spPr>
          <a:xfrm>
            <a:off x="2013453" y="1815067"/>
            <a:ext cx="4080124" cy="4164774"/>
          </a:xfrm>
          <a:prstGeom prst="rect">
            <a:avLst/>
          </a:prstGeom>
        </p:spPr>
      </p:pic>
    </p:spTree>
    <p:extLst>
      <p:ext uri="{BB962C8B-B14F-4D97-AF65-F5344CB8AC3E}">
        <p14:creationId xmlns:p14="http://schemas.microsoft.com/office/powerpoint/2010/main" val="1754743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794C0B7-39FE-504E-B85E-5242E3D0E23D}"/>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008CD6"/>
                </a:solidFill>
                <a:latin typeface="Yu Gothic Medium" panose="020B0400000000000000" pitchFamily="34" charset="-128"/>
                <a:ea typeface="Yu Gothic Medium" panose="020B0400000000000000" pitchFamily="34" charset="-128"/>
              </a:rPr>
              <a:t>申請業務</a:t>
            </a:r>
          </a:p>
        </p:txBody>
      </p:sp>
      <p:sp>
        <p:nvSpPr>
          <p:cNvPr id="4" name="テキスト ボックス 3">
            <a:extLst>
              <a:ext uri="{FF2B5EF4-FFF2-40B4-BE49-F238E27FC236}">
                <a16:creationId xmlns:a16="http://schemas.microsoft.com/office/drawing/2014/main" id="{2C428793-7359-CA48-898C-DE4C3B48B912}"/>
              </a:ext>
            </a:extLst>
          </p:cNvPr>
          <p:cNvSpPr txBox="1"/>
          <p:nvPr/>
        </p:nvSpPr>
        <p:spPr>
          <a:xfrm>
            <a:off x="2739161" y="1168735"/>
            <a:ext cx="6713678" cy="461665"/>
          </a:xfrm>
          <a:prstGeom prst="rect">
            <a:avLst/>
          </a:prstGeom>
          <a:noFill/>
        </p:spPr>
        <p:txBody>
          <a:bodyPr wrap="square" rtlCol="0">
            <a:spAutoFit/>
          </a:bodyPr>
          <a:lstStyle/>
          <a:p>
            <a:pPr algn="ctr"/>
            <a:r>
              <a:rPr lang="ja-JP" altLang="en-US" sz="2400" b="1">
                <a:solidFill>
                  <a:srgbClr val="008CD6"/>
                </a:solidFill>
                <a:latin typeface="Yu Gothic Medium" panose="020B0400000000000000" pitchFamily="34" charset="-128"/>
                <a:ea typeface="Yu Gothic Medium" panose="020B0400000000000000" pitchFamily="34" charset="-128"/>
              </a:rPr>
              <a:t>バラバラな申請手段を一元化して効率的に！</a:t>
            </a:r>
          </a:p>
        </p:txBody>
      </p:sp>
      <p:grpSp>
        <p:nvGrpSpPr>
          <p:cNvPr id="15" name="グループ化 14">
            <a:extLst>
              <a:ext uri="{FF2B5EF4-FFF2-40B4-BE49-F238E27FC236}">
                <a16:creationId xmlns:a16="http://schemas.microsoft.com/office/drawing/2014/main" id="{F2BF0861-9BC3-1502-FD3A-854475965730}"/>
              </a:ext>
            </a:extLst>
          </p:cNvPr>
          <p:cNvGrpSpPr/>
          <p:nvPr/>
        </p:nvGrpSpPr>
        <p:grpSpPr>
          <a:xfrm>
            <a:off x="1031090" y="1815066"/>
            <a:ext cx="9706595" cy="4143187"/>
            <a:chOff x="575397" y="1815066"/>
            <a:chExt cx="9706595" cy="4143187"/>
          </a:xfrm>
        </p:grpSpPr>
        <p:pic>
          <p:nvPicPr>
            <p:cNvPr id="16" name="図 15">
              <a:extLst>
                <a:ext uri="{FF2B5EF4-FFF2-40B4-BE49-F238E27FC236}">
                  <a16:creationId xmlns:a16="http://schemas.microsoft.com/office/drawing/2014/main" id="{B920548B-AC9E-4F92-2118-16BC432B2D7D}"/>
                </a:ext>
              </a:extLst>
            </p:cNvPr>
            <p:cNvPicPr>
              <a:picLocks noChangeAspect="1"/>
            </p:cNvPicPr>
            <p:nvPr/>
          </p:nvPicPr>
          <p:blipFill>
            <a:blip r:embed="rId2"/>
            <a:stretch>
              <a:fillRect/>
            </a:stretch>
          </p:blipFill>
          <p:spPr>
            <a:xfrm>
              <a:off x="575397" y="2556744"/>
              <a:ext cx="5272339" cy="3401509"/>
            </a:xfrm>
            <a:prstGeom prst="rect">
              <a:avLst/>
            </a:prstGeom>
            <a:ln>
              <a:solidFill>
                <a:schemeClr val="bg1">
                  <a:lumMod val="85000"/>
                </a:schemeClr>
              </a:solidFill>
            </a:ln>
          </p:spPr>
        </p:pic>
        <p:grpSp>
          <p:nvGrpSpPr>
            <p:cNvPr id="18" name="グループ化 17">
              <a:extLst>
                <a:ext uri="{FF2B5EF4-FFF2-40B4-BE49-F238E27FC236}">
                  <a16:creationId xmlns:a16="http://schemas.microsoft.com/office/drawing/2014/main" id="{CF56AF5B-AD96-9B22-67B6-AA9706DE8516}"/>
                </a:ext>
              </a:extLst>
            </p:cNvPr>
            <p:cNvGrpSpPr/>
            <p:nvPr/>
          </p:nvGrpSpPr>
          <p:grpSpPr>
            <a:xfrm>
              <a:off x="4120047" y="1815066"/>
              <a:ext cx="2022984" cy="929612"/>
              <a:chOff x="1153294" y="-779397"/>
              <a:chExt cx="2022984" cy="929612"/>
            </a:xfrm>
          </p:grpSpPr>
          <p:sp>
            <p:nvSpPr>
              <p:cNvPr id="24" name="角丸四角形 23">
                <a:extLst>
                  <a:ext uri="{FF2B5EF4-FFF2-40B4-BE49-F238E27FC236}">
                    <a16:creationId xmlns:a16="http://schemas.microsoft.com/office/drawing/2014/main" id="{149DB6AB-DDA3-E463-69F5-ACD22C9C790D}"/>
                  </a:ext>
                </a:extLst>
              </p:cNvPr>
              <p:cNvSpPr/>
              <p:nvPr/>
            </p:nvSpPr>
            <p:spPr>
              <a:xfrm>
                <a:off x="1153294" y="-779397"/>
                <a:ext cx="2022984" cy="861992"/>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過去の申請履歴は</a:t>
                </a:r>
              </a:p>
              <a:p>
                <a:pPr algn="ctr"/>
                <a:r>
                  <a:rPr lang="ja-JP" altLang="en-US" sz="1400" b="1"/>
                  <a:t>添付ファイルの</a:t>
                </a:r>
              </a:p>
              <a:p>
                <a:pPr algn="ctr"/>
                <a:r>
                  <a:rPr lang="ja-JP" altLang="en-US" sz="1400" b="1"/>
                  <a:t>中身まで検索可能</a:t>
                </a:r>
                <a:endParaRPr kumimoji="1" lang="ja-JP" altLang="en-US" sz="1400" b="1"/>
              </a:p>
            </p:txBody>
          </p:sp>
          <p:sp>
            <p:nvSpPr>
              <p:cNvPr id="25" name="正方形/長方形 24">
                <a:extLst>
                  <a:ext uri="{FF2B5EF4-FFF2-40B4-BE49-F238E27FC236}">
                    <a16:creationId xmlns:a16="http://schemas.microsoft.com/office/drawing/2014/main" id="{46CB21B0-281A-E080-8FB7-7E9E9643D173}"/>
                  </a:ext>
                </a:extLst>
              </p:cNvPr>
              <p:cNvSpPr/>
              <p:nvPr/>
            </p:nvSpPr>
            <p:spPr>
              <a:xfrm rot="2700000">
                <a:off x="2116344" y="-4098"/>
                <a:ext cx="154313" cy="154313"/>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1867562B-AAEF-3229-BDD8-4F830DBE5A4F}"/>
                </a:ext>
              </a:extLst>
            </p:cNvPr>
            <p:cNvGrpSpPr/>
            <p:nvPr/>
          </p:nvGrpSpPr>
          <p:grpSpPr>
            <a:xfrm>
              <a:off x="8239060" y="2184228"/>
              <a:ext cx="2042932" cy="746496"/>
              <a:chOff x="5947020" y="1958324"/>
              <a:chExt cx="2042932" cy="746496"/>
            </a:xfrm>
          </p:grpSpPr>
          <p:sp>
            <p:nvSpPr>
              <p:cNvPr id="22" name="角丸四角形 21">
                <a:extLst>
                  <a:ext uri="{FF2B5EF4-FFF2-40B4-BE49-F238E27FC236}">
                    <a16:creationId xmlns:a16="http://schemas.microsoft.com/office/drawing/2014/main" id="{240D1E7B-24EF-5384-6E07-C95ABBD280C9}"/>
                  </a:ext>
                </a:extLst>
              </p:cNvPr>
              <p:cNvSpPr/>
              <p:nvPr/>
            </p:nvSpPr>
            <p:spPr>
              <a:xfrm>
                <a:off x="5947020" y="1958324"/>
                <a:ext cx="2042932" cy="659395"/>
              </a:xfrm>
              <a:prstGeom prst="roundRect">
                <a:avLst>
                  <a:gd name="adj" fmla="val 9700"/>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申請状況の見える化で</a:t>
                </a:r>
                <a:endParaRPr lang="en-US" altLang="ja-JP" sz="1400" b="1" dirty="0"/>
              </a:p>
              <a:p>
                <a:pPr algn="ctr"/>
                <a:r>
                  <a:rPr kumimoji="1" lang="ja-JP" altLang="en-US" sz="1400" b="1"/>
                  <a:t>対応漏れをゼロに！</a:t>
                </a:r>
              </a:p>
            </p:txBody>
          </p:sp>
          <p:sp>
            <p:nvSpPr>
              <p:cNvPr id="23" name="正方形/長方形 22">
                <a:extLst>
                  <a:ext uri="{FF2B5EF4-FFF2-40B4-BE49-F238E27FC236}">
                    <a16:creationId xmlns:a16="http://schemas.microsoft.com/office/drawing/2014/main" id="{634A13F8-8861-D18D-3688-55143D4D977E}"/>
                  </a:ext>
                </a:extLst>
              </p:cNvPr>
              <p:cNvSpPr/>
              <p:nvPr/>
            </p:nvSpPr>
            <p:spPr>
              <a:xfrm rot="2700000">
                <a:off x="6884507" y="2544456"/>
                <a:ext cx="160364" cy="160364"/>
              </a:xfrm>
              <a:prstGeom prst="rect">
                <a:avLst/>
              </a:prstGeom>
              <a:solidFill>
                <a:srgbClr val="008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A547A068-D3BE-4FC4-E84E-4C75C634DA11}"/>
                </a:ext>
              </a:extLst>
            </p:cNvPr>
            <p:cNvSpPr/>
            <p:nvPr/>
          </p:nvSpPr>
          <p:spPr>
            <a:xfrm>
              <a:off x="4120047" y="2843771"/>
              <a:ext cx="1727689" cy="2578608"/>
            </a:xfrm>
            <a:prstGeom prst="rect">
              <a:avLst/>
            </a:prstGeom>
            <a:noFill/>
            <a:ln w="38100">
              <a:solidFill>
                <a:srgbClr val="008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 name="図 25">
            <a:extLst>
              <a:ext uri="{FF2B5EF4-FFF2-40B4-BE49-F238E27FC236}">
                <a16:creationId xmlns:a16="http://schemas.microsoft.com/office/drawing/2014/main" id="{BE9EBE33-B333-E410-5C15-303C4626F3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371" y="3017776"/>
            <a:ext cx="4096247" cy="2804354"/>
          </a:xfrm>
          <a:prstGeom prst="rect">
            <a:avLst/>
          </a:prstGeom>
        </p:spPr>
      </p:pic>
      <p:sp>
        <p:nvSpPr>
          <p:cNvPr id="27" name="正方形/長方形 26">
            <a:extLst>
              <a:ext uri="{FF2B5EF4-FFF2-40B4-BE49-F238E27FC236}">
                <a16:creationId xmlns:a16="http://schemas.microsoft.com/office/drawing/2014/main" id="{DBD31208-567F-AB13-3784-491A92EA2315}"/>
              </a:ext>
            </a:extLst>
          </p:cNvPr>
          <p:cNvSpPr/>
          <p:nvPr/>
        </p:nvSpPr>
        <p:spPr>
          <a:xfrm>
            <a:off x="9018676" y="3017776"/>
            <a:ext cx="1381000" cy="2858194"/>
          </a:xfrm>
          <a:prstGeom prst="rect">
            <a:avLst/>
          </a:prstGeom>
          <a:noFill/>
          <a:ln w="38100">
            <a:solidFill>
              <a:srgbClr val="008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02370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C315CFE-5F79-6029-98EC-313397F89F4B}"/>
              </a:ext>
            </a:extLst>
          </p:cNvPr>
          <p:cNvSpPr txBox="1"/>
          <p:nvPr/>
        </p:nvSpPr>
        <p:spPr>
          <a:xfrm>
            <a:off x="604838" y="3682240"/>
            <a:ext cx="10982325" cy="1680845"/>
          </a:xfrm>
          <a:prstGeom prst="rect">
            <a:avLst/>
          </a:prstGeom>
          <a:noFill/>
        </p:spPr>
        <p:txBody>
          <a:bodyPr wrap="square" rtlCol="0">
            <a:spAutoFit/>
          </a:bodyPr>
          <a:lstStyle/>
          <a:p>
            <a:pPr algn="ctr">
              <a:lnSpc>
                <a:spcPct val="200000"/>
              </a:lnSpc>
            </a:pPr>
            <a:r>
              <a:rPr lang="ja-JP" altLang="en-US"/>
              <a:t>キントーンは、あなたの「その仕事」の「何かいい方法ないかな？」を叶える業務システムです。</a:t>
            </a:r>
            <a:br>
              <a:rPr lang="ja-JP" altLang="en-US" sz="2800"/>
            </a:br>
            <a:r>
              <a:rPr lang="ja-JP" altLang="en-US"/>
              <a:t>日々の業務課題を解決しながらも、快適なコミュニケーションを実現します。</a:t>
            </a:r>
            <a:br>
              <a:rPr lang="ja-JP" altLang="en-US" sz="2800"/>
            </a:br>
            <a:r>
              <a:rPr lang="ja-JP" altLang="en-US"/>
              <a:t>あなたのチームの仕事が集まる”場”になります。</a:t>
            </a:r>
            <a:endParaRPr lang="ja-JP" altLang="en-US" sz="2600"/>
          </a:p>
        </p:txBody>
      </p:sp>
      <p:pic>
        <p:nvPicPr>
          <p:cNvPr id="9" name="図 8">
            <a:extLst>
              <a:ext uri="{FF2B5EF4-FFF2-40B4-BE49-F238E27FC236}">
                <a16:creationId xmlns:a16="http://schemas.microsoft.com/office/drawing/2014/main" id="{452EDFED-CC6E-9406-465B-A5B17DCCD3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1188" y="1119380"/>
            <a:ext cx="2019823" cy="1394640"/>
          </a:xfrm>
          <a:prstGeom prst="rect">
            <a:avLst/>
          </a:prstGeom>
        </p:spPr>
      </p:pic>
      <p:sp>
        <p:nvSpPr>
          <p:cNvPr id="10" name="テキスト ボックス 9">
            <a:extLst>
              <a:ext uri="{FF2B5EF4-FFF2-40B4-BE49-F238E27FC236}">
                <a16:creationId xmlns:a16="http://schemas.microsoft.com/office/drawing/2014/main" id="{7EC0299B-9B38-4788-85A0-906424EDF86E}"/>
              </a:ext>
            </a:extLst>
          </p:cNvPr>
          <p:cNvSpPr txBox="1"/>
          <p:nvPr/>
        </p:nvSpPr>
        <p:spPr>
          <a:xfrm>
            <a:off x="2097213" y="3035471"/>
            <a:ext cx="7997575" cy="523220"/>
          </a:xfrm>
          <a:prstGeom prst="rect">
            <a:avLst/>
          </a:prstGeom>
          <a:noFill/>
        </p:spPr>
        <p:txBody>
          <a:bodyPr wrap="square" rtlCol="0">
            <a:spAutoFit/>
          </a:bodyPr>
          <a:lstStyle/>
          <a:p>
            <a:pPr algn="ctr"/>
            <a:r>
              <a:rPr lang="ja-JP" altLang="en-US" sz="2800" b="1">
                <a:latin typeface="Yu Gothic Medium" panose="020B0400000000000000" pitchFamily="34" charset="-128"/>
                <a:ea typeface="Yu Gothic Medium" panose="020B0400000000000000" pitchFamily="34" charset="-128"/>
              </a:rPr>
              <a:t>キントーンの仕組みを説明します</a:t>
            </a:r>
            <a:endParaRPr kumimoji="1" lang="ja-JP" altLang="en-US" sz="2800" b="1">
              <a:latin typeface="Yu Gothic Medium" panose="020B0400000000000000" pitchFamily="34" charset="-128"/>
              <a:ea typeface="Yu Gothic Medium" panose="020B0400000000000000" pitchFamily="34" charset="-128"/>
            </a:endParaRPr>
          </a:p>
        </p:txBody>
      </p:sp>
    </p:spTree>
    <p:extLst>
      <p:ext uri="{BB962C8B-B14F-4D97-AF65-F5344CB8AC3E}">
        <p14:creationId xmlns:p14="http://schemas.microsoft.com/office/powerpoint/2010/main" val="2078049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58FC1FB4-DAE7-C340-896B-4A462D582D00}"/>
              </a:ext>
            </a:extLst>
          </p:cNvPr>
          <p:cNvGrpSpPr/>
          <p:nvPr/>
        </p:nvGrpSpPr>
        <p:grpSpPr>
          <a:xfrm>
            <a:off x="540000" y="1245061"/>
            <a:ext cx="5997575" cy="3744546"/>
            <a:chOff x="540000" y="539750"/>
            <a:chExt cx="5997575" cy="3744546"/>
          </a:xfrm>
        </p:grpSpPr>
        <p:grpSp>
          <p:nvGrpSpPr>
            <p:cNvPr id="5" name="グループ化 4">
              <a:extLst>
                <a:ext uri="{FF2B5EF4-FFF2-40B4-BE49-F238E27FC236}">
                  <a16:creationId xmlns:a16="http://schemas.microsoft.com/office/drawing/2014/main" id="{62148511-E70B-9B4A-8C3A-4B488ECCA03A}"/>
                </a:ext>
              </a:extLst>
            </p:cNvPr>
            <p:cNvGrpSpPr/>
            <p:nvPr/>
          </p:nvGrpSpPr>
          <p:grpSpPr>
            <a:xfrm>
              <a:off x="540000" y="539750"/>
              <a:ext cx="5997575" cy="830997"/>
              <a:chOff x="552450" y="539750"/>
              <a:chExt cx="5997575" cy="830997"/>
            </a:xfrm>
          </p:grpSpPr>
          <p:pic>
            <p:nvPicPr>
              <p:cNvPr id="3" name="図 2">
                <a:extLst>
                  <a:ext uri="{FF2B5EF4-FFF2-40B4-BE49-F238E27FC236}">
                    <a16:creationId xmlns:a16="http://schemas.microsoft.com/office/drawing/2014/main" id="{9AAD7A2C-6B17-2842-A95B-2A8F404D2E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450" y="539750"/>
                <a:ext cx="768350" cy="768350"/>
              </a:xfrm>
              <a:prstGeom prst="rect">
                <a:avLst/>
              </a:prstGeom>
            </p:spPr>
          </p:pic>
          <p:sp>
            <p:nvSpPr>
              <p:cNvPr id="4" name="テキスト ボックス 3">
                <a:extLst>
                  <a:ext uri="{FF2B5EF4-FFF2-40B4-BE49-F238E27FC236}">
                    <a16:creationId xmlns:a16="http://schemas.microsoft.com/office/drawing/2014/main" id="{ECF97927-B225-1942-AAAC-DE6A3B4EF968}"/>
                  </a:ext>
                </a:extLst>
              </p:cNvPr>
              <p:cNvSpPr txBox="1"/>
              <p:nvPr/>
            </p:nvSpPr>
            <p:spPr>
              <a:xfrm>
                <a:off x="1425575" y="539750"/>
                <a:ext cx="5124450" cy="830997"/>
              </a:xfrm>
              <a:prstGeom prst="rect">
                <a:avLst/>
              </a:prstGeom>
              <a:noFill/>
            </p:spPr>
            <p:txBody>
              <a:bodyPr wrap="square" rtlCol="0">
                <a:spAutoFit/>
              </a:bodyPr>
              <a:lstStyle/>
              <a:p>
                <a:pPr algn="l"/>
                <a:r>
                  <a:rPr kumimoji="1" lang="ja-JP" altLang="en-US" sz="2400" b="1">
                    <a:solidFill>
                      <a:schemeClr val="tx1"/>
                    </a:solidFill>
                  </a:rPr>
                  <a:t>自分でつくれるから、思いついた</a:t>
                </a:r>
                <a:br>
                  <a:rPr kumimoji="1" lang="en-US" altLang="ja-JP" sz="2400" b="1" dirty="0">
                    <a:solidFill>
                      <a:schemeClr val="tx1"/>
                    </a:solidFill>
                  </a:rPr>
                </a:br>
                <a:r>
                  <a:rPr kumimoji="1" lang="ja-JP" altLang="en-US" sz="2400" b="1">
                    <a:solidFill>
                      <a:schemeClr val="tx1"/>
                    </a:solidFill>
                  </a:rPr>
                  <a:t>業務改善をすぐに形にできる。</a:t>
                </a:r>
                <a:endParaRPr kumimoji="1" lang="en-US" altLang="ja-JP" sz="2400" b="1" dirty="0">
                  <a:solidFill>
                    <a:schemeClr val="tx1"/>
                  </a:solidFill>
                </a:endParaRPr>
              </a:p>
            </p:txBody>
          </p:sp>
        </p:grpSp>
        <p:sp>
          <p:nvSpPr>
            <p:cNvPr id="6" name="テキスト ボックス 5">
              <a:extLst>
                <a:ext uri="{FF2B5EF4-FFF2-40B4-BE49-F238E27FC236}">
                  <a16:creationId xmlns:a16="http://schemas.microsoft.com/office/drawing/2014/main" id="{5EB95DB7-411F-C94A-B5BC-7E28D33DC64F}"/>
                </a:ext>
              </a:extLst>
            </p:cNvPr>
            <p:cNvSpPr txBox="1"/>
            <p:nvPr/>
          </p:nvSpPr>
          <p:spPr>
            <a:xfrm>
              <a:off x="540001" y="1445700"/>
              <a:ext cx="5556000" cy="1165832"/>
            </a:xfrm>
            <a:prstGeom prst="rect">
              <a:avLst/>
            </a:prstGeom>
            <a:noFill/>
          </p:spPr>
          <p:txBody>
            <a:bodyPr wrap="square" rtlCol="0">
              <a:spAutoFit/>
            </a:bodyPr>
            <a:lstStyle/>
            <a:p>
              <a:pPr>
                <a:lnSpc>
                  <a:spcPct val="150000"/>
                </a:lnSpc>
              </a:pPr>
              <a:r>
                <a:rPr lang="ja-JP" altLang="en-US" sz="1600"/>
                <a:t>キントーンは、顧客案件管理から交通費申請、日報やプロジェクト管理、受発注管理、そしてお弁当注文アプリまで、あらゆる用途にお使いいただけます。</a:t>
              </a:r>
              <a:endParaRPr kumimoji="1" lang="ja-JP" altLang="en-US" sz="1600"/>
            </a:p>
          </p:txBody>
        </p:sp>
        <p:sp>
          <p:nvSpPr>
            <p:cNvPr id="9" name="テキスト ボックス 8">
              <a:extLst>
                <a:ext uri="{FF2B5EF4-FFF2-40B4-BE49-F238E27FC236}">
                  <a16:creationId xmlns:a16="http://schemas.microsoft.com/office/drawing/2014/main" id="{880C730D-6C1D-5449-82E7-C799892F6FA1}"/>
                </a:ext>
              </a:extLst>
            </p:cNvPr>
            <p:cNvSpPr txBox="1"/>
            <p:nvPr/>
          </p:nvSpPr>
          <p:spPr>
            <a:xfrm>
              <a:off x="540000" y="2749132"/>
              <a:ext cx="5556000" cy="1535164"/>
            </a:xfrm>
            <a:prstGeom prst="rect">
              <a:avLst/>
            </a:prstGeom>
            <a:noFill/>
          </p:spPr>
          <p:txBody>
            <a:bodyPr wrap="square" rtlCol="0">
              <a:spAutoFit/>
            </a:bodyPr>
            <a:lstStyle/>
            <a:p>
              <a:pPr>
                <a:lnSpc>
                  <a:spcPct val="150000"/>
                </a:lnSpc>
              </a:pPr>
              <a:r>
                <a:rPr lang="ja-JP" altLang="en-US" sz="1600"/>
                <a:t>部署別・業種別で、すぐに使えるテンプレートは</a:t>
              </a:r>
              <a:r>
                <a:rPr lang="en-US" altLang="ja-JP" sz="1600" dirty="0"/>
                <a:t>100</a:t>
              </a:r>
              <a:r>
                <a:rPr lang="ja-JP" altLang="en-US" sz="1600"/>
                <a:t>種類以上。システムをいくつも用意する必要はありません。</a:t>
              </a:r>
              <a:endParaRPr lang="en-US" altLang="ja-JP" sz="1600" dirty="0"/>
            </a:p>
            <a:p>
              <a:pPr>
                <a:lnSpc>
                  <a:spcPct val="150000"/>
                </a:lnSpc>
              </a:pPr>
              <a:r>
                <a:rPr lang="ja-JP" altLang="en-US" sz="1600"/>
                <a:t>あらゆる業種の、あらゆる人の、あらゆる仕事の課題を解決します。</a:t>
              </a:r>
              <a:endParaRPr kumimoji="1" lang="ja-JP" altLang="en-US" sz="1600"/>
            </a:p>
          </p:txBody>
        </p:sp>
      </p:grpSp>
      <p:pic>
        <p:nvPicPr>
          <p:cNvPr id="7" name="図 6" descr="ダイアグラム&#10;&#10;自動的に生成された説明">
            <a:extLst>
              <a:ext uri="{FF2B5EF4-FFF2-40B4-BE49-F238E27FC236}">
                <a16:creationId xmlns:a16="http://schemas.microsoft.com/office/drawing/2014/main" id="{6FC61C82-1311-66D8-A2CE-C1189DB6A1E0}"/>
              </a:ext>
            </a:extLst>
          </p:cNvPr>
          <p:cNvPicPr>
            <a:picLocks noChangeAspect="1"/>
          </p:cNvPicPr>
          <p:nvPr/>
        </p:nvPicPr>
        <p:blipFill>
          <a:blip r:embed="rId3"/>
          <a:stretch>
            <a:fillRect/>
          </a:stretch>
        </p:blipFill>
        <p:spPr>
          <a:xfrm>
            <a:off x="6401013" y="1191687"/>
            <a:ext cx="5518747" cy="4168498"/>
          </a:xfrm>
          <a:prstGeom prst="rect">
            <a:avLst/>
          </a:prstGeom>
        </p:spPr>
      </p:pic>
    </p:spTree>
    <p:extLst>
      <p:ext uri="{BB962C8B-B14F-4D97-AF65-F5344CB8AC3E}">
        <p14:creationId xmlns:p14="http://schemas.microsoft.com/office/powerpoint/2010/main" val="1497995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19BC6018-990D-F54B-9F34-4EFC5626865D}"/>
              </a:ext>
            </a:extLst>
          </p:cNvPr>
          <p:cNvGrpSpPr/>
          <p:nvPr/>
        </p:nvGrpSpPr>
        <p:grpSpPr>
          <a:xfrm>
            <a:off x="540000" y="1563592"/>
            <a:ext cx="5556000" cy="3375217"/>
            <a:chOff x="6098175" y="539749"/>
            <a:chExt cx="5556000" cy="3375217"/>
          </a:xfrm>
        </p:grpSpPr>
        <p:pic>
          <p:nvPicPr>
            <p:cNvPr id="8" name="図 7">
              <a:extLst>
                <a:ext uri="{FF2B5EF4-FFF2-40B4-BE49-F238E27FC236}">
                  <a16:creationId xmlns:a16="http://schemas.microsoft.com/office/drawing/2014/main" id="{942306A6-90E7-AD43-B413-3D64D86ED2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39707" y="539749"/>
              <a:ext cx="685284" cy="768349"/>
            </a:xfrm>
            <a:prstGeom prst="rect">
              <a:avLst/>
            </a:prstGeom>
          </p:spPr>
        </p:pic>
        <p:sp>
          <p:nvSpPr>
            <p:cNvPr id="6" name="テキスト ボックス 5">
              <a:extLst>
                <a:ext uri="{FF2B5EF4-FFF2-40B4-BE49-F238E27FC236}">
                  <a16:creationId xmlns:a16="http://schemas.microsoft.com/office/drawing/2014/main" id="{8788636E-9DDF-6146-BC34-AD824A89A959}"/>
                </a:ext>
              </a:extLst>
            </p:cNvPr>
            <p:cNvSpPr txBox="1"/>
            <p:nvPr/>
          </p:nvSpPr>
          <p:spPr>
            <a:xfrm>
              <a:off x="6971299" y="539750"/>
              <a:ext cx="4682876" cy="830997"/>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データを共有し</a:t>
              </a:r>
            </a:p>
            <a:p>
              <a:r>
                <a:rPr lang="ja-JP" altLang="en-US" sz="2400" b="1">
                  <a:latin typeface="Yu Gothic Medium" panose="020B0400000000000000" pitchFamily="34" charset="-128"/>
                  <a:ea typeface="Yu Gothic Medium" panose="020B0400000000000000" pitchFamily="34" charset="-128"/>
                </a:rPr>
                <a:t>見える化できる</a:t>
              </a:r>
              <a:endParaRPr kumimoji="1" lang="ja-JP" altLang="en-US" sz="2400" b="1">
                <a:latin typeface="Yu Gothic Medium" panose="020B0400000000000000" pitchFamily="34" charset="-128"/>
                <a:ea typeface="Yu Gothic Medium" panose="020B0400000000000000" pitchFamily="34" charset="-128"/>
              </a:endParaRPr>
            </a:p>
          </p:txBody>
        </p:sp>
        <p:sp>
          <p:nvSpPr>
            <p:cNvPr id="7" name="テキスト ボックス 6">
              <a:extLst>
                <a:ext uri="{FF2B5EF4-FFF2-40B4-BE49-F238E27FC236}">
                  <a16:creationId xmlns:a16="http://schemas.microsoft.com/office/drawing/2014/main" id="{47529DD3-DBD3-E342-9FEE-70D4C13E985D}"/>
                </a:ext>
              </a:extLst>
            </p:cNvPr>
            <p:cNvSpPr txBox="1"/>
            <p:nvPr/>
          </p:nvSpPr>
          <p:spPr>
            <a:xfrm>
              <a:off x="6098175" y="1445700"/>
              <a:ext cx="5556000" cy="1535164"/>
            </a:xfrm>
            <a:prstGeom prst="rect">
              <a:avLst/>
            </a:prstGeom>
            <a:noFill/>
          </p:spPr>
          <p:txBody>
            <a:bodyPr wrap="square" rtlCol="0">
              <a:spAutoFit/>
            </a:bodyPr>
            <a:lstStyle/>
            <a:p>
              <a:pPr>
                <a:lnSpc>
                  <a:spcPct val="150000"/>
                </a:lnSpc>
              </a:pPr>
              <a:r>
                <a:rPr lang="ja-JP" altLang="en-US" sz="1600"/>
                <a:t>キントーンは、顧客情報や案件情報、売上情報、プロジェクトの進捗状況、ワークフローの申請状況など、チームや仕事に必要なあらゆる情報を管理、リアルタイムに共有できます。</a:t>
              </a:r>
              <a:endParaRPr kumimoji="1" lang="ja-JP" altLang="en-US" sz="1600"/>
            </a:p>
          </p:txBody>
        </p:sp>
        <p:sp>
          <p:nvSpPr>
            <p:cNvPr id="9" name="テキスト ボックス 8">
              <a:extLst>
                <a:ext uri="{FF2B5EF4-FFF2-40B4-BE49-F238E27FC236}">
                  <a16:creationId xmlns:a16="http://schemas.microsoft.com/office/drawing/2014/main" id="{6C13A002-6747-9842-B377-C6F2FA45E5AB}"/>
                </a:ext>
              </a:extLst>
            </p:cNvPr>
            <p:cNvSpPr txBox="1"/>
            <p:nvPr/>
          </p:nvSpPr>
          <p:spPr>
            <a:xfrm>
              <a:off x="6098175" y="3118466"/>
              <a:ext cx="5556000" cy="796500"/>
            </a:xfrm>
            <a:prstGeom prst="rect">
              <a:avLst/>
            </a:prstGeom>
            <a:noFill/>
          </p:spPr>
          <p:txBody>
            <a:bodyPr wrap="square" rtlCol="0">
              <a:spAutoFit/>
            </a:bodyPr>
            <a:lstStyle/>
            <a:p>
              <a:pPr>
                <a:lnSpc>
                  <a:spcPct val="150000"/>
                </a:lnSpc>
              </a:pPr>
              <a:r>
                <a:rPr lang="ja-JP" altLang="en-US" sz="1600"/>
                <a:t>また、あらゆる情報を一元管理することで、業務全体を見える化。仕事の質やスピードがアップします。</a:t>
              </a:r>
              <a:endParaRPr kumimoji="1" lang="ja-JP" altLang="en-US" sz="1600"/>
            </a:p>
          </p:txBody>
        </p:sp>
      </p:gr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C327333E-23BF-B526-6E12-582962E670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4496" y="1287402"/>
            <a:ext cx="5703337" cy="3851605"/>
          </a:xfrm>
          <a:prstGeom prst="rect">
            <a:avLst/>
          </a:prstGeom>
        </p:spPr>
      </p:pic>
    </p:spTree>
    <p:extLst>
      <p:ext uri="{BB962C8B-B14F-4D97-AF65-F5344CB8AC3E}">
        <p14:creationId xmlns:p14="http://schemas.microsoft.com/office/powerpoint/2010/main" val="1790392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A8A32AE4-5805-1C55-E19E-58DBC215B5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7620" y="3122814"/>
            <a:ext cx="6834361" cy="2834082"/>
          </a:xfrm>
          <a:prstGeom prst="rect">
            <a:avLst/>
          </a:prstGeom>
          <a:ln>
            <a:solidFill>
              <a:srgbClr val="D7D7D7"/>
            </a:solidFill>
          </a:ln>
        </p:spPr>
      </p:pic>
      <p:sp>
        <p:nvSpPr>
          <p:cNvPr id="7" name="テキスト ボックス 6">
            <a:extLst>
              <a:ext uri="{FF2B5EF4-FFF2-40B4-BE49-F238E27FC236}">
                <a16:creationId xmlns:a16="http://schemas.microsoft.com/office/drawing/2014/main" id="{DF438AD1-3CDF-D740-8976-D32B6F255CFD}"/>
              </a:ext>
            </a:extLst>
          </p:cNvPr>
          <p:cNvSpPr txBox="1"/>
          <p:nvPr/>
        </p:nvSpPr>
        <p:spPr>
          <a:xfrm>
            <a:off x="540000" y="1445700"/>
            <a:ext cx="10737599" cy="1535164"/>
          </a:xfrm>
          <a:prstGeom prst="rect">
            <a:avLst/>
          </a:prstGeom>
          <a:noFill/>
        </p:spPr>
        <p:txBody>
          <a:bodyPr wrap="square" rtlCol="0">
            <a:spAutoFit/>
          </a:bodyPr>
          <a:lstStyle/>
          <a:p>
            <a:pPr algn="ctr">
              <a:lnSpc>
                <a:spcPct val="150000"/>
              </a:lnSpc>
            </a:pPr>
            <a:r>
              <a:rPr lang="ja-JP" altLang="en-US" sz="1600"/>
              <a:t>キントーンなら、社内外問わずすべてのコミュニケーションをシンプルにできます。</a:t>
            </a:r>
          </a:p>
          <a:p>
            <a:pPr algn="ctr">
              <a:lnSpc>
                <a:spcPct val="150000"/>
              </a:lnSpc>
            </a:pPr>
            <a:r>
              <a:rPr lang="ja-JP" altLang="en-US" sz="1600"/>
              <a:t>業務内容によって関連するメンバーや情報の整理が可能です。統一したフォーマットによるデータ入力や、</a:t>
            </a:r>
          </a:p>
          <a:p>
            <a:pPr algn="ctr">
              <a:lnSpc>
                <a:spcPct val="150000"/>
              </a:lnSpc>
            </a:pPr>
            <a:r>
              <a:rPr lang="ja-JP" altLang="en-US" sz="1600"/>
              <a:t>データに紐付けたコミュニケーション、業務プロセスに合わせたステータス管理も</a:t>
            </a:r>
            <a:endParaRPr lang="en-US" altLang="ja-JP" sz="1600" dirty="0"/>
          </a:p>
          <a:p>
            <a:pPr algn="ctr">
              <a:lnSpc>
                <a:spcPct val="150000"/>
              </a:lnSpc>
            </a:pPr>
            <a:r>
              <a:rPr lang="ja-JP" altLang="en-US" sz="1600"/>
              <a:t>ボタン一つでシンプルに完結できます。</a:t>
            </a:r>
            <a:endParaRPr kumimoji="1" lang="ja-JP" altLang="en-US" sz="1600"/>
          </a:p>
        </p:txBody>
      </p:sp>
      <p:grpSp>
        <p:nvGrpSpPr>
          <p:cNvPr id="13" name="グループ化 12">
            <a:extLst>
              <a:ext uri="{FF2B5EF4-FFF2-40B4-BE49-F238E27FC236}">
                <a16:creationId xmlns:a16="http://schemas.microsoft.com/office/drawing/2014/main" id="{43BEE3E6-2BB1-2B47-92FC-B07AB9C89632}"/>
              </a:ext>
            </a:extLst>
          </p:cNvPr>
          <p:cNvGrpSpPr/>
          <p:nvPr/>
        </p:nvGrpSpPr>
        <p:grpSpPr>
          <a:xfrm>
            <a:off x="3844732" y="539750"/>
            <a:ext cx="4502536" cy="830997"/>
            <a:chOff x="475864" y="539750"/>
            <a:chExt cx="4502536" cy="830997"/>
          </a:xfrm>
        </p:grpSpPr>
        <p:sp>
          <p:nvSpPr>
            <p:cNvPr id="6" name="テキスト ボックス 5">
              <a:extLst>
                <a:ext uri="{FF2B5EF4-FFF2-40B4-BE49-F238E27FC236}">
                  <a16:creationId xmlns:a16="http://schemas.microsoft.com/office/drawing/2014/main" id="{DF8FBA9C-423B-AB40-9C87-2940F2347D06}"/>
                </a:ext>
              </a:extLst>
            </p:cNvPr>
            <p:cNvSpPr txBox="1"/>
            <p:nvPr/>
          </p:nvSpPr>
          <p:spPr>
            <a:xfrm>
              <a:off x="1413125" y="539750"/>
              <a:ext cx="3565275" cy="830997"/>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コミュニケーションを</a:t>
              </a:r>
            </a:p>
            <a:p>
              <a:r>
                <a:rPr lang="ja-JP" altLang="en-US" sz="2400" b="1">
                  <a:latin typeface="Yu Gothic Medium" panose="020B0400000000000000" pitchFamily="34" charset="-128"/>
                  <a:ea typeface="Yu Gothic Medium" panose="020B0400000000000000" pitchFamily="34" charset="-128"/>
                </a:rPr>
                <a:t>シンプルにできる</a:t>
              </a:r>
              <a:endParaRPr kumimoji="1" lang="ja-JP" altLang="en-US" sz="2400" b="1">
                <a:latin typeface="Yu Gothic Medium" panose="020B0400000000000000" pitchFamily="34" charset="-128"/>
                <a:ea typeface="Yu Gothic Medium" panose="020B0400000000000000" pitchFamily="34" charset="-128"/>
              </a:endParaRPr>
            </a:p>
          </p:txBody>
        </p:sp>
        <p:pic>
          <p:nvPicPr>
            <p:cNvPr id="8" name="図 7">
              <a:extLst>
                <a:ext uri="{FF2B5EF4-FFF2-40B4-BE49-F238E27FC236}">
                  <a16:creationId xmlns:a16="http://schemas.microsoft.com/office/drawing/2014/main" id="{2504D266-00B0-4B44-9F36-A88966558F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5864" y="668921"/>
              <a:ext cx="884873" cy="637932"/>
            </a:xfrm>
            <a:prstGeom prst="rect">
              <a:avLst/>
            </a:prstGeom>
          </p:spPr>
        </p:pic>
      </p:grpSp>
      <p:pic>
        <p:nvPicPr>
          <p:cNvPr id="4" name="図 3">
            <a:extLst>
              <a:ext uri="{FF2B5EF4-FFF2-40B4-BE49-F238E27FC236}">
                <a16:creationId xmlns:a16="http://schemas.microsoft.com/office/drawing/2014/main" id="{6D0776C4-C52C-18FF-04EF-90CB3FC8D5FB}"/>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119"/>
          <a:stretch/>
        </p:blipFill>
        <p:spPr>
          <a:xfrm>
            <a:off x="7695992" y="3119711"/>
            <a:ext cx="3908388" cy="2860079"/>
          </a:xfrm>
          <a:prstGeom prst="rect">
            <a:avLst/>
          </a:prstGeom>
          <a:ln>
            <a:solidFill>
              <a:srgbClr val="D7D7D7"/>
            </a:solidFill>
          </a:ln>
        </p:spPr>
      </p:pic>
    </p:spTree>
    <p:extLst>
      <p:ext uri="{BB962C8B-B14F-4D97-AF65-F5344CB8AC3E}">
        <p14:creationId xmlns:p14="http://schemas.microsoft.com/office/powerpoint/2010/main" val="4253448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AE323290-523C-C648-983D-CF9253B1BA6F}"/>
              </a:ext>
            </a:extLst>
          </p:cNvPr>
          <p:cNvGrpSpPr/>
          <p:nvPr/>
        </p:nvGrpSpPr>
        <p:grpSpPr>
          <a:xfrm>
            <a:off x="540000" y="1796398"/>
            <a:ext cx="5728657" cy="3011205"/>
            <a:chOff x="6098175" y="537089"/>
            <a:chExt cx="5728657" cy="3011205"/>
          </a:xfrm>
        </p:grpSpPr>
        <p:sp>
          <p:nvSpPr>
            <p:cNvPr id="9" name="テキスト ボックス 8">
              <a:extLst>
                <a:ext uri="{FF2B5EF4-FFF2-40B4-BE49-F238E27FC236}">
                  <a16:creationId xmlns:a16="http://schemas.microsoft.com/office/drawing/2014/main" id="{E3DC2FA0-3239-E244-A308-31CDD95EC224}"/>
                </a:ext>
              </a:extLst>
            </p:cNvPr>
            <p:cNvSpPr txBox="1"/>
            <p:nvPr/>
          </p:nvSpPr>
          <p:spPr>
            <a:xfrm>
              <a:off x="6971299" y="539750"/>
              <a:ext cx="4855533" cy="830997"/>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様々なデバイスから</a:t>
              </a:r>
            </a:p>
            <a:p>
              <a:r>
                <a:rPr lang="ja-JP" altLang="en-US" sz="2400" b="1">
                  <a:latin typeface="Yu Gothic Medium" panose="020B0400000000000000" pitchFamily="34" charset="-128"/>
                  <a:ea typeface="Yu Gothic Medium" panose="020B0400000000000000" pitchFamily="34" charset="-128"/>
                </a:rPr>
                <a:t>アクセスできる</a:t>
              </a:r>
              <a:endParaRPr kumimoji="1" lang="ja-JP" altLang="en-US" sz="2400" b="1">
                <a:latin typeface="Yu Gothic Medium" panose="020B0400000000000000" pitchFamily="34" charset="-128"/>
                <a:ea typeface="Yu Gothic Medium" panose="020B0400000000000000" pitchFamily="34" charset="-128"/>
              </a:endParaRPr>
            </a:p>
          </p:txBody>
        </p:sp>
        <p:sp>
          <p:nvSpPr>
            <p:cNvPr id="10" name="テキスト ボックス 9">
              <a:extLst>
                <a:ext uri="{FF2B5EF4-FFF2-40B4-BE49-F238E27FC236}">
                  <a16:creationId xmlns:a16="http://schemas.microsoft.com/office/drawing/2014/main" id="{488BF050-83A2-3E4B-82E2-3A6F3E90A906}"/>
                </a:ext>
              </a:extLst>
            </p:cNvPr>
            <p:cNvSpPr txBox="1"/>
            <p:nvPr/>
          </p:nvSpPr>
          <p:spPr>
            <a:xfrm>
              <a:off x="6098175" y="1445700"/>
              <a:ext cx="5556000" cy="1165832"/>
            </a:xfrm>
            <a:prstGeom prst="rect">
              <a:avLst/>
            </a:prstGeom>
            <a:noFill/>
          </p:spPr>
          <p:txBody>
            <a:bodyPr wrap="square" rtlCol="0">
              <a:spAutoFit/>
            </a:bodyPr>
            <a:lstStyle/>
            <a:p>
              <a:pPr>
                <a:lnSpc>
                  <a:spcPct val="150000"/>
                </a:lnSpc>
              </a:pPr>
              <a:r>
                <a:rPr lang="ja-JP" altLang="en-US" sz="1600"/>
                <a:t>キントーンは</a:t>
              </a:r>
              <a:r>
                <a:rPr lang="en-US" altLang="ja-JP" sz="1600" dirty="0"/>
                <a:t>Web</a:t>
              </a:r>
              <a:r>
                <a:rPr lang="ja-JP" altLang="en-US" sz="1600"/>
                <a:t>ブラウザで見ることができるクラウドサービスなので、インターネットにつながるデバイスさえあれば、いつでもどこでもアクセスできます。</a:t>
              </a:r>
            </a:p>
          </p:txBody>
        </p:sp>
        <p:pic>
          <p:nvPicPr>
            <p:cNvPr id="12" name="図 11">
              <a:extLst>
                <a:ext uri="{FF2B5EF4-FFF2-40B4-BE49-F238E27FC236}">
                  <a16:creationId xmlns:a16="http://schemas.microsoft.com/office/drawing/2014/main" id="{EDEB41EE-03DD-F34A-AD6F-7920890831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7374" y="537089"/>
              <a:ext cx="498388" cy="768349"/>
            </a:xfrm>
            <a:prstGeom prst="rect">
              <a:avLst/>
            </a:prstGeom>
          </p:spPr>
        </p:pic>
        <p:sp>
          <p:nvSpPr>
            <p:cNvPr id="13" name="テキスト ボックス 12">
              <a:extLst>
                <a:ext uri="{FF2B5EF4-FFF2-40B4-BE49-F238E27FC236}">
                  <a16:creationId xmlns:a16="http://schemas.microsoft.com/office/drawing/2014/main" id="{A46D3046-8954-F246-93D3-1799021DF532}"/>
                </a:ext>
              </a:extLst>
            </p:cNvPr>
            <p:cNvSpPr txBox="1"/>
            <p:nvPr/>
          </p:nvSpPr>
          <p:spPr>
            <a:xfrm>
              <a:off x="6098175" y="2751794"/>
              <a:ext cx="5556000" cy="796500"/>
            </a:xfrm>
            <a:prstGeom prst="rect">
              <a:avLst/>
            </a:prstGeom>
            <a:noFill/>
          </p:spPr>
          <p:txBody>
            <a:bodyPr wrap="square" rtlCol="0">
              <a:spAutoFit/>
            </a:bodyPr>
            <a:lstStyle/>
            <a:p>
              <a:pPr>
                <a:lnSpc>
                  <a:spcPct val="150000"/>
                </a:lnSpc>
              </a:pPr>
              <a:r>
                <a:rPr lang="ja-JP" altLang="en-US" sz="1600"/>
                <a:t>メンバーからの連絡をスマホアプリの通知で受け取ってリアルタイムに対応することも可能です。</a:t>
              </a:r>
              <a:endParaRPr kumimoji="1" lang="ja-JP" altLang="en-US" sz="1600"/>
            </a:p>
          </p:txBody>
        </p:sp>
      </p:gr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6273DCA8-D051-D441-94F2-AD97308DD44A}"/>
              </a:ext>
            </a:extLst>
          </p:cNvPr>
          <p:cNvPicPr>
            <a:picLocks noChangeAspect="1"/>
          </p:cNvPicPr>
          <p:nvPr/>
        </p:nvPicPr>
        <p:blipFill>
          <a:blip r:embed="rId3"/>
          <a:stretch>
            <a:fillRect/>
          </a:stretch>
        </p:blipFill>
        <p:spPr>
          <a:xfrm>
            <a:off x="5864063" y="681409"/>
            <a:ext cx="5692971" cy="4895144"/>
          </a:xfrm>
          <a:prstGeom prst="rect">
            <a:avLst/>
          </a:prstGeom>
        </p:spPr>
      </p:pic>
    </p:spTree>
    <p:extLst>
      <p:ext uri="{BB962C8B-B14F-4D97-AF65-F5344CB8AC3E}">
        <p14:creationId xmlns:p14="http://schemas.microsoft.com/office/powerpoint/2010/main" val="1415593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C33B579E-9FC4-6940-BE19-8466721329D3}"/>
              </a:ext>
            </a:extLst>
          </p:cNvPr>
          <p:cNvGrpSpPr/>
          <p:nvPr/>
        </p:nvGrpSpPr>
        <p:grpSpPr>
          <a:xfrm>
            <a:off x="485032" y="1417027"/>
            <a:ext cx="6052543" cy="3744546"/>
            <a:chOff x="485032" y="539750"/>
            <a:chExt cx="6052543" cy="3744546"/>
          </a:xfrm>
        </p:grpSpPr>
        <p:pic>
          <p:nvPicPr>
            <p:cNvPr id="8" name="図 7">
              <a:extLst>
                <a:ext uri="{FF2B5EF4-FFF2-40B4-BE49-F238E27FC236}">
                  <a16:creationId xmlns:a16="http://schemas.microsoft.com/office/drawing/2014/main" id="{33F6E10D-8AFE-C940-80A0-F6126151D7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032" y="539750"/>
              <a:ext cx="888405" cy="768350"/>
            </a:xfrm>
            <a:prstGeom prst="rect">
              <a:avLst/>
            </a:prstGeom>
          </p:spPr>
        </p:pic>
        <p:sp>
          <p:nvSpPr>
            <p:cNvPr id="6" name="テキスト ボックス 5">
              <a:extLst>
                <a:ext uri="{FF2B5EF4-FFF2-40B4-BE49-F238E27FC236}">
                  <a16:creationId xmlns:a16="http://schemas.microsoft.com/office/drawing/2014/main" id="{07BAE859-C7F5-1B45-9981-24CB6532D279}"/>
                </a:ext>
              </a:extLst>
            </p:cNvPr>
            <p:cNvSpPr txBox="1"/>
            <p:nvPr/>
          </p:nvSpPr>
          <p:spPr>
            <a:xfrm>
              <a:off x="1413125" y="539750"/>
              <a:ext cx="5124450" cy="830997"/>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外部サービスや</a:t>
              </a:r>
            </a:p>
            <a:p>
              <a:r>
                <a:rPr lang="ja-JP" altLang="en-US" sz="2400" b="1">
                  <a:latin typeface="Yu Gothic Medium" panose="020B0400000000000000" pitchFamily="34" charset="-128"/>
                  <a:ea typeface="Yu Gothic Medium" panose="020B0400000000000000" pitchFamily="34" charset="-128"/>
                </a:rPr>
                <a:t>基幹システムとの連携も</a:t>
              </a:r>
              <a:endParaRPr kumimoji="1" lang="ja-JP" altLang="en-US" sz="2400" b="1">
                <a:latin typeface="Yu Gothic Medium" panose="020B0400000000000000" pitchFamily="34" charset="-128"/>
                <a:ea typeface="Yu Gothic Medium" panose="020B0400000000000000" pitchFamily="34" charset="-128"/>
              </a:endParaRPr>
            </a:p>
          </p:txBody>
        </p:sp>
        <p:sp>
          <p:nvSpPr>
            <p:cNvPr id="7" name="テキスト ボックス 6">
              <a:extLst>
                <a:ext uri="{FF2B5EF4-FFF2-40B4-BE49-F238E27FC236}">
                  <a16:creationId xmlns:a16="http://schemas.microsoft.com/office/drawing/2014/main" id="{905B4AA3-1EED-154E-A3A7-814221E741CC}"/>
                </a:ext>
              </a:extLst>
            </p:cNvPr>
            <p:cNvSpPr txBox="1"/>
            <p:nvPr/>
          </p:nvSpPr>
          <p:spPr>
            <a:xfrm>
              <a:off x="540001" y="1445700"/>
              <a:ext cx="5556000" cy="796500"/>
            </a:xfrm>
            <a:prstGeom prst="rect">
              <a:avLst/>
            </a:prstGeom>
            <a:noFill/>
          </p:spPr>
          <p:txBody>
            <a:bodyPr wrap="square" rtlCol="0">
              <a:spAutoFit/>
            </a:bodyPr>
            <a:lstStyle/>
            <a:p>
              <a:pPr>
                <a:lnSpc>
                  <a:spcPct val="150000"/>
                </a:lnSpc>
              </a:pPr>
              <a:r>
                <a:rPr lang="ja-JP" altLang="en-US" sz="1600"/>
                <a:t>連携</a:t>
              </a:r>
              <a:r>
                <a:rPr lang="en" altLang="ja-JP" sz="1600" dirty="0"/>
                <a:t>API</a:t>
              </a:r>
              <a:r>
                <a:rPr lang="ja-JP" altLang="en-US" sz="1600"/>
                <a:t>を活用したり、外部サービスや基幹システムとデータ連携することで、キントーンの機能を拡張できます。</a:t>
              </a:r>
            </a:p>
          </p:txBody>
        </p:sp>
        <p:sp>
          <p:nvSpPr>
            <p:cNvPr id="9" name="テキスト ボックス 8">
              <a:extLst>
                <a:ext uri="{FF2B5EF4-FFF2-40B4-BE49-F238E27FC236}">
                  <a16:creationId xmlns:a16="http://schemas.microsoft.com/office/drawing/2014/main" id="{BE4D9DE0-1DB8-7147-A67C-42B2C61331D2}"/>
                </a:ext>
              </a:extLst>
            </p:cNvPr>
            <p:cNvSpPr txBox="1"/>
            <p:nvPr/>
          </p:nvSpPr>
          <p:spPr>
            <a:xfrm>
              <a:off x="540000" y="2379800"/>
              <a:ext cx="5997575" cy="1904496"/>
            </a:xfrm>
            <a:prstGeom prst="rect">
              <a:avLst/>
            </a:prstGeom>
            <a:noFill/>
          </p:spPr>
          <p:txBody>
            <a:bodyPr wrap="square" rtlCol="0">
              <a:spAutoFit/>
            </a:bodyPr>
            <a:lstStyle/>
            <a:p>
              <a:pPr>
                <a:lnSpc>
                  <a:spcPct val="150000"/>
                </a:lnSpc>
              </a:pPr>
              <a:r>
                <a:rPr lang="ja-JP" altLang="en-US" sz="1600"/>
                <a:t>「キントーンに溜めたデータを綺麗に帳票出力したい」</a:t>
              </a:r>
              <a:endParaRPr lang="en-US" altLang="ja-JP" sz="1600" dirty="0"/>
            </a:p>
            <a:p>
              <a:pPr>
                <a:lnSpc>
                  <a:spcPct val="150000"/>
                </a:lnSpc>
              </a:pPr>
              <a:r>
                <a:rPr lang="ja-JP" altLang="en-US" sz="1600"/>
                <a:t>「</a:t>
              </a:r>
              <a:r>
                <a:rPr lang="en" altLang="ja-JP" sz="1600" dirty="0"/>
                <a:t>Web</a:t>
              </a:r>
              <a:r>
                <a:rPr lang="ja-JP" altLang="en-US" sz="1600"/>
                <a:t>のフォームから直接キントーンにデータを入力したい」</a:t>
              </a:r>
              <a:endParaRPr lang="en-US" altLang="ja-JP" sz="1600" dirty="0"/>
            </a:p>
            <a:p>
              <a:pPr>
                <a:lnSpc>
                  <a:spcPct val="150000"/>
                </a:lnSpc>
              </a:pPr>
              <a:r>
                <a:rPr lang="ja-JP" altLang="en-US" sz="1600"/>
                <a:t>「会社の基幹システムのデータを活用したい」</a:t>
              </a:r>
              <a:endParaRPr lang="en-US" altLang="ja-JP" sz="1600" dirty="0"/>
            </a:p>
            <a:p>
              <a:pPr>
                <a:lnSpc>
                  <a:spcPct val="150000"/>
                </a:lnSpc>
              </a:pPr>
              <a:r>
                <a:rPr lang="ja-JP" altLang="en-US" sz="1600"/>
                <a:t>などの要望も解決できます。</a:t>
              </a:r>
              <a:endParaRPr lang="en-US" altLang="ja-JP" sz="1600" dirty="0"/>
            </a:p>
            <a:p>
              <a:pPr>
                <a:lnSpc>
                  <a:spcPct val="150000"/>
                </a:lnSpc>
              </a:pPr>
              <a:r>
                <a:rPr lang="en-US" altLang="ja-JP" sz="1600" dirty="0"/>
                <a:t>200</a:t>
              </a:r>
              <a:r>
                <a:rPr lang="ja-JP" altLang="en-US" sz="1600"/>
                <a:t>種類以上の連携サービスを公開しています。</a:t>
              </a:r>
            </a:p>
          </p:txBody>
        </p:sp>
      </p:grpSp>
      <p:pic>
        <p:nvPicPr>
          <p:cNvPr id="3" name="図 2" descr="ダイアグラム&#10;&#10;自動的に生成された説明">
            <a:extLst>
              <a:ext uri="{FF2B5EF4-FFF2-40B4-BE49-F238E27FC236}">
                <a16:creationId xmlns:a16="http://schemas.microsoft.com/office/drawing/2014/main" id="{81339267-ED78-C13A-38DE-62FF01CECC66}"/>
              </a:ext>
            </a:extLst>
          </p:cNvPr>
          <p:cNvPicPr>
            <a:picLocks noChangeAspect="1"/>
          </p:cNvPicPr>
          <p:nvPr/>
        </p:nvPicPr>
        <p:blipFill>
          <a:blip r:embed="rId3"/>
          <a:stretch>
            <a:fillRect/>
          </a:stretch>
        </p:blipFill>
        <p:spPr>
          <a:xfrm>
            <a:off x="6537575" y="1796709"/>
            <a:ext cx="5305467" cy="3111341"/>
          </a:xfrm>
          <a:prstGeom prst="rect">
            <a:avLst/>
          </a:prstGeom>
        </p:spPr>
      </p:pic>
    </p:spTree>
    <p:extLst>
      <p:ext uri="{BB962C8B-B14F-4D97-AF65-F5344CB8AC3E}">
        <p14:creationId xmlns:p14="http://schemas.microsoft.com/office/powerpoint/2010/main" val="2110309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BD2B6787-9326-3945-8642-A7C065B0DD50}"/>
              </a:ext>
            </a:extLst>
          </p:cNvPr>
          <p:cNvSpPr/>
          <p:nvPr/>
        </p:nvSpPr>
        <p:spPr>
          <a:xfrm>
            <a:off x="341603" y="3355498"/>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9A600CD3-5A68-1F43-B219-7B0C8C0139F6}"/>
              </a:ext>
            </a:extLst>
          </p:cNvPr>
          <p:cNvSpPr txBox="1"/>
          <p:nvPr/>
        </p:nvSpPr>
        <p:spPr>
          <a:xfrm>
            <a:off x="341603" y="3660727"/>
            <a:ext cx="3622093" cy="646331"/>
          </a:xfrm>
          <a:prstGeom prst="rect">
            <a:avLst/>
          </a:prstGeom>
          <a:noFill/>
        </p:spPr>
        <p:txBody>
          <a:bodyPr wrap="square" rtlCol="0">
            <a:spAutoFit/>
          </a:bodyPr>
          <a:lstStyle/>
          <a:p>
            <a:pPr algn="ctr"/>
            <a:r>
              <a:rPr lang="ja-JP" altLang="en-US" b="1" spc="300">
                <a:latin typeface="Yu Gothic Medium" panose="020B0400000000000000" pitchFamily="34" charset="-128"/>
                <a:ea typeface="Yu Gothic Medium" panose="020B0400000000000000" pitchFamily="34" charset="-128"/>
              </a:rPr>
              <a:t>データを共有し</a:t>
            </a:r>
          </a:p>
          <a:p>
            <a:pPr algn="ctr"/>
            <a:r>
              <a:rPr lang="ja-JP" altLang="en-US" b="1" spc="300">
                <a:latin typeface="Yu Gothic Medium" panose="020B0400000000000000" pitchFamily="34" charset="-128"/>
                <a:ea typeface="Yu Gothic Medium" panose="020B0400000000000000" pitchFamily="34" charset="-128"/>
              </a:rPr>
              <a:t>見える化できる</a:t>
            </a:r>
            <a:endParaRPr kumimoji="1" lang="ja-JP" altLang="en-US" b="1" spc="300">
              <a:latin typeface="Yu Gothic Medium" panose="020B0400000000000000" pitchFamily="34" charset="-128"/>
              <a:ea typeface="Yu Gothic Medium" panose="020B0400000000000000" pitchFamily="34" charset="-128"/>
            </a:endParaRPr>
          </a:p>
        </p:txBody>
      </p:sp>
      <p:sp>
        <p:nvSpPr>
          <p:cNvPr id="9" name="正方形/長方形 8">
            <a:extLst>
              <a:ext uri="{FF2B5EF4-FFF2-40B4-BE49-F238E27FC236}">
                <a16:creationId xmlns:a16="http://schemas.microsoft.com/office/drawing/2014/main" id="{062FEF97-8D69-ED42-AA83-55C0A438A534}"/>
              </a:ext>
            </a:extLst>
          </p:cNvPr>
          <p:cNvSpPr/>
          <p:nvPr/>
        </p:nvSpPr>
        <p:spPr>
          <a:xfrm>
            <a:off x="341603" y="388502"/>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F48F960-5212-044B-9EFD-4923B438AE76}"/>
              </a:ext>
            </a:extLst>
          </p:cNvPr>
          <p:cNvSpPr txBox="1"/>
          <p:nvPr/>
        </p:nvSpPr>
        <p:spPr>
          <a:xfrm>
            <a:off x="341603" y="462839"/>
            <a:ext cx="3622094" cy="923330"/>
          </a:xfrm>
          <a:prstGeom prst="rect">
            <a:avLst/>
          </a:prstGeom>
          <a:noFill/>
        </p:spPr>
        <p:txBody>
          <a:bodyPr wrap="square" rtlCol="0">
            <a:spAutoFit/>
          </a:bodyPr>
          <a:lstStyle/>
          <a:p>
            <a:pPr algn="ctr"/>
            <a:r>
              <a:rPr lang="ja-JP" altLang="en-US" b="1" spc="300">
                <a:latin typeface="Yu Gothic Medium" panose="020B0400000000000000" pitchFamily="34" charset="-128"/>
                <a:ea typeface="Yu Gothic Medium" panose="020B0400000000000000" pitchFamily="34" charset="-128"/>
              </a:rPr>
              <a:t>自分でつくれるから、</a:t>
            </a:r>
            <a:endParaRPr lang="en-US" altLang="ja-JP" b="1" spc="300" dirty="0">
              <a:latin typeface="Yu Gothic Medium" panose="020B0400000000000000" pitchFamily="34" charset="-128"/>
              <a:ea typeface="Yu Gothic Medium" panose="020B0400000000000000" pitchFamily="34" charset="-128"/>
            </a:endParaRPr>
          </a:p>
          <a:p>
            <a:pPr algn="ctr"/>
            <a:r>
              <a:rPr lang="ja-JP" altLang="en-US" b="1" spc="300">
                <a:latin typeface="Yu Gothic Medium" panose="020B0400000000000000" pitchFamily="34" charset="-128"/>
                <a:ea typeface="Yu Gothic Medium" panose="020B0400000000000000" pitchFamily="34" charset="-128"/>
              </a:rPr>
              <a:t>思いついた業務改善を</a:t>
            </a:r>
            <a:endParaRPr lang="en-US" altLang="ja-JP" b="1" spc="300" dirty="0">
              <a:latin typeface="Yu Gothic Medium" panose="020B0400000000000000" pitchFamily="34" charset="-128"/>
              <a:ea typeface="Yu Gothic Medium" panose="020B0400000000000000" pitchFamily="34" charset="-128"/>
            </a:endParaRPr>
          </a:p>
          <a:p>
            <a:pPr algn="ctr"/>
            <a:r>
              <a:rPr lang="ja-JP" altLang="en-US" b="1" spc="300">
                <a:latin typeface="Yu Gothic Medium" panose="020B0400000000000000" pitchFamily="34" charset="-128"/>
                <a:ea typeface="Yu Gothic Medium" panose="020B0400000000000000" pitchFamily="34" charset="-128"/>
              </a:rPr>
              <a:t>すぐに形にできる</a:t>
            </a:r>
            <a:endParaRPr kumimoji="1" lang="ja-JP" altLang="en-US" b="1" spc="300">
              <a:latin typeface="Yu Gothic Medium" panose="020B0400000000000000" pitchFamily="34" charset="-128"/>
              <a:ea typeface="Yu Gothic Medium" panose="020B0400000000000000" pitchFamily="34" charset="-128"/>
            </a:endParaRPr>
          </a:p>
        </p:txBody>
      </p:sp>
      <p:sp>
        <p:nvSpPr>
          <p:cNvPr id="20" name="正方形/長方形 19">
            <a:extLst>
              <a:ext uri="{FF2B5EF4-FFF2-40B4-BE49-F238E27FC236}">
                <a16:creationId xmlns:a16="http://schemas.microsoft.com/office/drawing/2014/main" id="{5F761F21-5C9C-AA55-6F62-DF54E7FEE4BB}"/>
              </a:ext>
            </a:extLst>
          </p:cNvPr>
          <p:cNvSpPr/>
          <p:nvPr/>
        </p:nvSpPr>
        <p:spPr>
          <a:xfrm>
            <a:off x="4290149" y="3355498"/>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1DD2976-10FC-6210-E90F-D1B84E95EA48}"/>
              </a:ext>
            </a:extLst>
          </p:cNvPr>
          <p:cNvSpPr txBox="1"/>
          <p:nvPr/>
        </p:nvSpPr>
        <p:spPr>
          <a:xfrm>
            <a:off x="4290149" y="3660727"/>
            <a:ext cx="3622093" cy="646331"/>
          </a:xfrm>
          <a:prstGeom prst="rect">
            <a:avLst/>
          </a:prstGeom>
          <a:noFill/>
        </p:spPr>
        <p:txBody>
          <a:bodyPr wrap="square" rtlCol="0">
            <a:spAutoFit/>
          </a:bodyPr>
          <a:lstStyle/>
          <a:p>
            <a:pPr algn="ctr"/>
            <a:r>
              <a:rPr lang="ja-JP" altLang="en-US" b="1" spc="300">
                <a:latin typeface="Yu Gothic Medium" panose="020B0400000000000000" pitchFamily="34" charset="-128"/>
                <a:ea typeface="Yu Gothic Medium" panose="020B0400000000000000" pitchFamily="34" charset="-128"/>
              </a:rPr>
              <a:t>様々なデバイスから</a:t>
            </a:r>
          </a:p>
          <a:p>
            <a:pPr algn="ctr"/>
            <a:r>
              <a:rPr lang="ja-JP" altLang="en-US" b="1" spc="300">
                <a:latin typeface="Yu Gothic Medium" panose="020B0400000000000000" pitchFamily="34" charset="-128"/>
                <a:ea typeface="Yu Gothic Medium" panose="020B0400000000000000" pitchFamily="34" charset="-128"/>
              </a:rPr>
              <a:t>アクセスできる</a:t>
            </a:r>
            <a:endParaRPr kumimoji="1" lang="ja-JP" altLang="en-US" b="1" spc="300">
              <a:latin typeface="Yu Gothic Medium" panose="020B0400000000000000" pitchFamily="34" charset="-128"/>
              <a:ea typeface="Yu Gothic Medium" panose="020B0400000000000000" pitchFamily="34" charset="-128"/>
            </a:endParaRPr>
          </a:p>
        </p:txBody>
      </p:sp>
      <p:sp>
        <p:nvSpPr>
          <p:cNvPr id="22" name="正方形/長方形 21">
            <a:extLst>
              <a:ext uri="{FF2B5EF4-FFF2-40B4-BE49-F238E27FC236}">
                <a16:creationId xmlns:a16="http://schemas.microsoft.com/office/drawing/2014/main" id="{92EABFFA-E2D3-D5C8-7798-A3262E1F1F3B}"/>
              </a:ext>
            </a:extLst>
          </p:cNvPr>
          <p:cNvSpPr/>
          <p:nvPr/>
        </p:nvSpPr>
        <p:spPr>
          <a:xfrm>
            <a:off x="4290149" y="388502"/>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56E7F0D-2736-E922-0412-52E165B3AAB3}"/>
              </a:ext>
            </a:extLst>
          </p:cNvPr>
          <p:cNvSpPr txBox="1"/>
          <p:nvPr/>
        </p:nvSpPr>
        <p:spPr>
          <a:xfrm>
            <a:off x="4290149" y="693731"/>
            <a:ext cx="3622094" cy="646331"/>
          </a:xfrm>
          <a:prstGeom prst="rect">
            <a:avLst/>
          </a:prstGeom>
          <a:noFill/>
        </p:spPr>
        <p:txBody>
          <a:bodyPr wrap="square" rtlCol="0">
            <a:spAutoFit/>
          </a:bodyPr>
          <a:lstStyle/>
          <a:p>
            <a:pPr algn="ctr"/>
            <a:r>
              <a:rPr lang="ja-JP" altLang="en-US" b="1" spc="300">
                <a:latin typeface="Yu Gothic Medium" panose="020B0400000000000000" pitchFamily="34" charset="-128"/>
                <a:ea typeface="Yu Gothic Medium" panose="020B0400000000000000" pitchFamily="34" charset="-128"/>
              </a:rPr>
              <a:t>コミュニケーションを</a:t>
            </a:r>
          </a:p>
          <a:p>
            <a:pPr algn="ctr"/>
            <a:r>
              <a:rPr lang="ja-JP" altLang="en-US" b="1" spc="300">
                <a:latin typeface="Yu Gothic Medium" panose="020B0400000000000000" pitchFamily="34" charset="-128"/>
                <a:ea typeface="Yu Gothic Medium" panose="020B0400000000000000" pitchFamily="34" charset="-128"/>
              </a:rPr>
              <a:t>シンプルにできる</a:t>
            </a:r>
            <a:endParaRPr kumimoji="1" lang="ja-JP" altLang="en-US" b="1" spc="300">
              <a:latin typeface="Yu Gothic Medium" panose="020B0400000000000000" pitchFamily="34" charset="-128"/>
              <a:ea typeface="Yu Gothic Medium" panose="020B0400000000000000" pitchFamily="34" charset="-128"/>
            </a:endParaRPr>
          </a:p>
        </p:txBody>
      </p:sp>
      <p:sp>
        <p:nvSpPr>
          <p:cNvPr id="24" name="正方形/長方形 23">
            <a:extLst>
              <a:ext uri="{FF2B5EF4-FFF2-40B4-BE49-F238E27FC236}">
                <a16:creationId xmlns:a16="http://schemas.microsoft.com/office/drawing/2014/main" id="{EF535822-8F9B-28E8-05A7-E4D197C733D8}"/>
              </a:ext>
            </a:extLst>
          </p:cNvPr>
          <p:cNvSpPr/>
          <p:nvPr/>
        </p:nvSpPr>
        <p:spPr>
          <a:xfrm>
            <a:off x="8228303" y="3355498"/>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188AA7E-FA79-DAEE-652B-E55963DE323A}"/>
              </a:ext>
            </a:extLst>
          </p:cNvPr>
          <p:cNvSpPr txBox="1"/>
          <p:nvPr/>
        </p:nvSpPr>
        <p:spPr>
          <a:xfrm>
            <a:off x="8228303" y="3660727"/>
            <a:ext cx="3622093" cy="646331"/>
          </a:xfrm>
          <a:prstGeom prst="rect">
            <a:avLst/>
          </a:prstGeom>
          <a:noFill/>
        </p:spPr>
        <p:txBody>
          <a:bodyPr wrap="square" rtlCol="0">
            <a:spAutoFit/>
          </a:bodyPr>
          <a:lstStyle/>
          <a:p>
            <a:pPr algn="ctr"/>
            <a:r>
              <a:rPr lang="ja-JP" altLang="en-US" b="1" spc="300">
                <a:latin typeface="Yu Gothic Medium" panose="020B0400000000000000" pitchFamily="34" charset="-128"/>
                <a:ea typeface="Yu Gothic Medium" panose="020B0400000000000000" pitchFamily="34" charset="-128"/>
              </a:rPr>
              <a:t>キントーンさえ見れば</a:t>
            </a:r>
          </a:p>
          <a:p>
            <a:pPr algn="ctr"/>
            <a:r>
              <a:rPr lang="ja-JP" altLang="en-US" b="1" spc="300">
                <a:latin typeface="Yu Gothic Medium" panose="020B0400000000000000" pitchFamily="34" charset="-128"/>
                <a:ea typeface="Yu Gothic Medium" panose="020B0400000000000000" pitchFamily="34" charset="-128"/>
              </a:rPr>
              <a:t>仕事が進められる</a:t>
            </a:r>
            <a:endParaRPr kumimoji="1" lang="ja-JP" altLang="en-US" b="1" spc="300">
              <a:latin typeface="Yu Gothic Medium" panose="020B0400000000000000" pitchFamily="34" charset="-128"/>
              <a:ea typeface="Yu Gothic Medium" panose="020B0400000000000000" pitchFamily="34" charset="-128"/>
            </a:endParaRPr>
          </a:p>
        </p:txBody>
      </p:sp>
      <p:sp>
        <p:nvSpPr>
          <p:cNvPr id="26" name="正方形/長方形 25">
            <a:extLst>
              <a:ext uri="{FF2B5EF4-FFF2-40B4-BE49-F238E27FC236}">
                <a16:creationId xmlns:a16="http://schemas.microsoft.com/office/drawing/2014/main" id="{B833F958-018A-52FF-BA7E-8685380A1806}"/>
              </a:ext>
            </a:extLst>
          </p:cNvPr>
          <p:cNvSpPr/>
          <p:nvPr/>
        </p:nvSpPr>
        <p:spPr>
          <a:xfrm>
            <a:off x="8228303" y="388502"/>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3B6E339-A9F0-C983-96D6-C9EAC94DEA8E}"/>
              </a:ext>
            </a:extLst>
          </p:cNvPr>
          <p:cNvSpPr txBox="1"/>
          <p:nvPr/>
        </p:nvSpPr>
        <p:spPr>
          <a:xfrm>
            <a:off x="8228303" y="693731"/>
            <a:ext cx="3622094" cy="646331"/>
          </a:xfrm>
          <a:prstGeom prst="rect">
            <a:avLst/>
          </a:prstGeom>
          <a:noFill/>
        </p:spPr>
        <p:txBody>
          <a:bodyPr wrap="square" rtlCol="0">
            <a:spAutoFit/>
          </a:bodyPr>
          <a:lstStyle/>
          <a:p>
            <a:pPr algn="ctr"/>
            <a:r>
              <a:rPr lang="ja-JP" altLang="en-US" b="1" spc="300">
                <a:latin typeface="Yu Gothic Medium" panose="020B0400000000000000" pitchFamily="34" charset="-128"/>
                <a:ea typeface="Yu Gothic Medium" panose="020B0400000000000000" pitchFamily="34" charset="-128"/>
              </a:rPr>
              <a:t>外部サービスや</a:t>
            </a:r>
          </a:p>
          <a:p>
            <a:pPr algn="ctr"/>
            <a:r>
              <a:rPr lang="ja-JP" altLang="en-US" b="1" spc="300">
                <a:latin typeface="Yu Gothic Medium" panose="020B0400000000000000" pitchFamily="34" charset="-128"/>
                <a:ea typeface="Yu Gothic Medium" panose="020B0400000000000000" pitchFamily="34" charset="-128"/>
              </a:rPr>
              <a:t>基幹システムとの連携も</a:t>
            </a:r>
            <a:endParaRPr kumimoji="1" lang="ja-JP" altLang="en-US" b="1" spc="300">
              <a:latin typeface="Yu Gothic Medium" panose="020B0400000000000000" pitchFamily="34" charset="-128"/>
              <a:ea typeface="Yu Gothic Medium" panose="020B0400000000000000" pitchFamily="34" charset="-128"/>
            </a:endParaRP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E1C1AFE3-0F46-1F3C-DF97-ACB842086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85354" y="4346654"/>
            <a:ext cx="1707990" cy="1665643"/>
          </a:xfrm>
          <a:prstGeom prst="rect">
            <a:avLst/>
          </a:prstGeom>
        </p:spPr>
      </p:pic>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7739EC98-DD58-0601-B0EA-37AE544815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1511" y="1470893"/>
            <a:ext cx="3228978" cy="1346760"/>
          </a:xfrm>
          <a:prstGeom prst="rect">
            <a:avLst/>
          </a:prstGeom>
          <a:ln>
            <a:solidFill>
              <a:srgbClr val="D7D7D7"/>
            </a:solidFill>
          </a:ln>
        </p:spPr>
      </p:pic>
      <p:pic>
        <p:nvPicPr>
          <p:cNvPr id="30" name="図 29" descr="グラフィカル ユーザー インターフェイス, アプリケーション&#10;&#10;自動的に生成された説明">
            <a:extLst>
              <a:ext uri="{FF2B5EF4-FFF2-40B4-BE49-F238E27FC236}">
                <a16:creationId xmlns:a16="http://schemas.microsoft.com/office/drawing/2014/main" id="{541686F1-6922-9AFE-4147-FBCCEDF250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708" y="4347724"/>
            <a:ext cx="2689883" cy="1816545"/>
          </a:xfrm>
          <a:prstGeom prst="rect">
            <a:avLst/>
          </a:prstGeom>
        </p:spPr>
      </p:pic>
      <p:pic>
        <p:nvPicPr>
          <p:cNvPr id="8" name="図 7" descr="グラフィカル ユーザー インターフェイス, アプリケーション, Web サイト&#10;&#10;自動的に生成された説明">
            <a:extLst>
              <a:ext uri="{FF2B5EF4-FFF2-40B4-BE49-F238E27FC236}">
                <a16:creationId xmlns:a16="http://schemas.microsoft.com/office/drawing/2014/main" id="{58BC0107-379A-3F50-5D33-39EAC703BB0F}"/>
              </a:ext>
            </a:extLst>
          </p:cNvPr>
          <p:cNvPicPr>
            <a:picLocks noChangeAspect="1"/>
          </p:cNvPicPr>
          <p:nvPr/>
        </p:nvPicPr>
        <p:blipFill>
          <a:blip r:embed="rId5"/>
          <a:stretch>
            <a:fillRect/>
          </a:stretch>
        </p:blipFill>
        <p:spPr>
          <a:xfrm>
            <a:off x="5079188" y="4481450"/>
            <a:ext cx="2033624" cy="1409215"/>
          </a:xfrm>
          <a:prstGeom prst="rect">
            <a:avLst/>
          </a:prstGeom>
        </p:spPr>
      </p:pic>
      <p:pic>
        <p:nvPicPr>
          <p:cNvPr id="4" name="図 3" descr="ダイアグラム&#10;&#10;自動的に生成された説明">
            <a:extLst>
              <a:ext uri="{FF2B5EF4-FFF2-40B4-BE49-F238E27FC236}">
                <a16:creationId xmlns:a16="http://schemas.microsoft.com/office/drawing/2014/main" id="{653D174B-018A-A515-B1A2-EC1CC4317068}"/>
              </a:ext>
            </a:extLst>
          </p:cNvPr>
          <p:cNvPicPr>
            <a:picLocks noChangeAspect="1"/>
          </p:cNvPicPr>
          <p:nvPr/>
        </p:nvPicPr>
        <p:blipFill>
          <a:blip r:embed="rId6"/>
          <a:stretch>
            <a:fillRect/>
          </a:stretch>
        </p:blipFill>
        <p:spPr>
          <a:xfrm>
            <a:off x="1141765" y="1432181"/>
            <a:ext cx="2013336" cy="1520741"/>
          </a:xfrm>
          <a:prstGeom prst="rect">
            <a:avLst/>
          </a:prstGeom>
        </p:spPr>
      </p:pic>
      <p:pic>
        <p:nvPicPr>
          <p:cNvPr id="7" name="図 6" descr="ダイアグラム&#10;&#10;自動的に生成された説明">
            <a:extLst>
              <a:ext uri="{FF2B5EF4-FFF2-40B4-BE49-F238E27FC236}">
                <a16:creationId xmlns:a16="http://schemas.microsoft.com/office/drawing/2014/main" id="{E52BC56B-99BE-4AC4-9EDA-C3AF81B5F6CD}"/>
              </a:ext>
            </a:extLst>
          </p:cNvPr>
          <p:cNvPicPr>
            <a:picLocks noChangeAspect="1"/>
          </p:cNvPicPr>
          <p:nvPr/>
        </p:nvPicPr>
        <p:blipFill>
          <a:blip r:embed="rId7"/>
          <a:stretch>
            <a:fillRect/>
          </a:stretch>
        </p:blipFill>
        <p:spPr>
          <a:xfrm>
            <a:off x="8888672" y="1468046"/>
            <a:ext cx="2301353" cy="1349607"/>
          </a:xfrm>
          <a:prstGeom prst="rect">
            <a:avLst/>
          </a:prstGeom>
        </p:spPr>
      </p:pic>
    </p:spTree>
    <p:extLst>
      <p:ext uri="{BB962C8B-B14F-4D97-AF65-F5344CB8AC3E}">
        <p14:creationId xmlns:p14="http://schemas.microsoft.com/office/powerpoint/2010/main" val="203849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EBC580C1-EC07-3442-AC3A-CD3F61F14C50}"/>
              </a:ext>
            </a:extLst>
          </p:cNvPr>
          <p:cNvGrpSpPr/>
          <p:nvPr/>
        </p:nvGrpSpPr>
        <p:grpSpPr>
          <a:xfrm>
            <a:off x="540000" y="1321776"/>
            <a:ext cx="5586278" cy="3858848"/>
            <a:chOff x="6067897" y="1263650"/>
            <a:chExt cx="5586278" cy="3858848"/>
          </a:xfrm>
        </p:grpSpPr>
        <p:sp>
          <p:nvSpPr>
            <p:cNvPr id="9" name="テキスト ボックス 8">
              <a:extLst>
                <a:ext uri="{FF2B5EF4-FFF2-40B4-BE49-F238E27FC236}">
                  <a16:creationId xmlns:a16="http://schemas.microsoft.com/office/drawing/2014/main" id="{0B9F496C-EDF8-A84B-9BC0-094AC8B406CB}"/>
                </a:ext>
              </a:extLst>
            </p:cNvPr>
            <p:cNvSpPr txBox="1"/>
            <p:nvPr/>
          </p:nvSpPr>
          <p:spPr>
            <a:xfrm>
              <a:off x="6971299" y="1263650"/>
              <a:ext cx="4682876" cy="830997"/>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キントーンさえ見れば、</a:t>
              </a:r>
            </a:p>
            <a:p>
              <a:r>
                <a:rPr lang="ja-JP" altLang="en-US" sz="2400" b="1">
                  <a:latin typeface="Yu Gothic Medium" panose="020B0400000000000000" pitchFamily="34" charset="-128"/>
                  <a:ea typeface="Yu Gothic Medium" panose="020B0400000000000000" pitchFamily="34" charset="-128"/>
                </a:rPr>
                <a:t>仕事が進められる</a:t>
              </a:r>
              <a:endParaRPr kumimoji="1" lang="ja-JP" altLang="en-US" sz="2400" b="1">
                <a:latin typeface="Yu Gothic Medium" panose="020B0400000000000000" pitchFamily="34" charset="-128"/>
                <a:ea typeface="Yu Gothic Medium" panose="020B0400000000000000" pitchFamily="34" charset="-128"/>
              </a:endParaRPr>
            </a:p>
          </p:txBody>
        </p:sp>
        <p:sp>
          <p:nvSpPr>
            <p:cNvPr id="10" name="テキスト ボックス 9">
              <a:extLst>
                <a:ext uri="{FF2B5EF4-FFF2-40B4-BE49-F238E27FC236}">
                  <a16:creationId xmlns:a16="http://schemas.microsoft.com/office/drawing/2014/main" id="{00FC0D44-D684-0744-92C5-C2558B626FC6}"/>
                </a:ext>
              </a:extLst>
            </p:cNvPr>
            <p:cNvSpPr txBox="1"/>
            <p:nvPr/>
          </p:nvSpPr>
          <p:spPr>
            <a:xfrm>
              <a:off x="6098175" y="2169600"/>
              <a:ext cx="5556000" cy="1535164"/>
            </a:xfrm>
            <a:prstGeom prst="rect">
              <a:avLst/>
            </a:prstGeom>
            <a:noFill/>
          </p:spPr>
          <p:txBody>
            <a:bodyPr wrap="square" rtlCol="0">
              <a:spAutoFit/>
            </a:bodyPr>
            <a:lstStyle/>
            <a:p>
              <a:pPr>
                <a:lnSpc>
                  <a:spcPct val="150000"/>
                </a:lnSpc>
              </a:pPr>
              <a:r>
                <a:rPr lang="ja-JP" altLang="en-US" sz="1600"/>
                <a:t>キントーンを使うことで、社内の様々な場所に散らばったデータをチームの共有の場所にまとめることができます。メンバーの日々のやり取りもキントーンに残っていくので、キントーンさえ見れば仕事が進められる環境が整います。</a:t>
              </a:r>
              <a:endParaRPr kumimoji="1" lang="ja-JP" altLang="en-US" sz="1600"/>
            </a:p>
          </p:txBody>
        </p:sp>
        <p:pic>
          <p:nvPicPr>
            <p:cNvPr id="12" name="図 11">
              <a:extLst>
                <a:ext uri="{FF2B5EF4-FFF2-40B4-BE49-F238E27FC236}">
                  <a16:creationId xmlns:a16="http://schemas.microsoft.com/office/drawing/2014/main" id="{DFB4BF33-C0BF-3442-A996-3D233B17A4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7897" y="1377947"/>
              <a:ext cx="828903" cy="539751"/>
            </a:xfrm>
            <a:prstGeom prst="rect">
              <a:avLst/>
            </a:prstGeom>
          </p:spPr>
        </p:pic>
        <p:sp>
          <p:nvSpPr>
            <p:cNvPr id="13" name="テキスト ボックス 12">
              <a:extLst>
                <a:ext uri="{FF2B5EF4-FFF2-40B4-BE49-F238E27FC236}">
                  <a16:creationId xmlns:a16="http://schemas.microsoft.com/office/drawing/2014/main" id="{C7982B72-DAC5-334D-A7BD-A2A23F802C4F}"/>
                </a:ext>
              </a:extLst>
            </p:cNvPr>
            <p:cNvSpPr txBox="1"/>
            <p:nvPr/>
          </p:nvSpPr>
          <p:spPr>
            <a:xfrm>
              <a:off x="6098175" y="3956666"/>
              <a:ext cx="5556000" cy="1165832"/>
            </a:xfrm>
            <a:prstGeom prst="rect">
              <a:avLst/>
            </a:prstGeom>
            <a:noFill/>
          </p:spPr>
          <p:txBody>
            <a:bodyPr wrap="square" rtlCol="0">
              <a:spAutoFit/>
            </a:bodyPr>
            <a:lstStyle/>
            <a:p>
              <a:pPr>
                <a:lnSpc>
                  <a:spcPct val="150000"/>
                </a:lnSpc>
              </a:pPr>
              <a:r>
                <a:rPr lang="ja-JP" altLang="en-US" sz="1600"/>
                <a:t>あらゆる業種の、あらゆる人の、あらゆる仕事の課題を解決できるキントーンを使って、あなたの仕事もアップデートさせてみませんか？</a:t>
              </a:r>
              <a:endParaRPr kumimoji="1" lang="ja-JP" altLang="en-US" sz="1600"/>
            </a:p>
          </p:txBody>
        </p:sp>
      </p:grpSp>
      <p:pic>
        <p:nvPicPr>
          <p:cNvPr id="4" name="図 3" descr="グラフィカル ユーザー インターフェイス&#10;&#10;中程度の精度で自動的に生成された説明">
            <a:extLst>
              <a:ext uri="{FF2B5EF4-FFF2-40B4-BE49-F238E27FC236}">
                <a16:creationId xmlns:a16="http://schemas.microsoft.com/office/drawing/2014/main" id="{71BFF9C4-8751-BF34-F3D8-226EA8B36C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9214" y="390516"/>
            <a:ext cx="3742880" cy="5781684"/>
          </a:xfrm>
          <a:prstGeom prst="rect">
            <a:avLst/>
          </a:prstGeom>
        </p:spPr>
      </p:pic>
    </p:spTree>
    <p:extLst>
      <p:ext uri="{BB962C8B-B14F-4D97-AF65-F5344CB8AC3E}">
        <p14:creationId xmlns:p14="http://schemas.microsoft.com/office/powerpoint/2010/main" val="1125530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71AABB9C-201A-9E4B-9A07-BE2ED5C1B8E5}"/>
              </a:ext>
            </a:extLst>
          </p:cNvPr>
          <p:cNvGrpSpPr/>
          <p:nvPr/>
        </p:nvGrpSpPr>
        <p:grpSpPr>
          <a:xfrm>
            <a:off x="2380346" y="2701836"/>
            <a:ext cx="7431309" cy="1200329"/>
            <a:chOff x="2380346" y="902035"/>
            <a:chExt cx="7431309" cy="1200329"/>
          </a:xfrm>
        </p:grpSpPr>
        <p:sp>
          <p:nvSpPr>
            <p:cNvPr id="3" name="テキスト ボックス 2">
              <a:extLst>
                <a:ext uri="{FF2B5EF4-FFF2-40B4-BE49-F238E27FC236}">
                  <a16:creationId xmlns:a16="http://schemas.microsoft.com/office/drawing/2014/main" id="{95ED9A40-42DF-5341-895E-76D18FB0614A}"/>
                </a:ext>
              </a:extLst>
            </p:cNvPr>
            <p:cNvSpPr txBox="1"/>
            <p:nvPr/>
          </p:nvSpPr>
          <p:spPr>
            <a:xfrm>
              <a:off x="3182676" y="1363700"/>
              <a:ext cx="5826649"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「アプリ」</a:t>
              </a:r>
            </a:p>
          </p:txBody>
        </p:sp>
        <p:sp>
          <p:nvSpPr>
            <p:cNvPr id="4" name="テキスト ボックス 3">
              <a:extLst>
                <a:ext uri="{FF2B5EF4-FFF2-40B4-BE49-F238E27FC236}">
                  <a16:creationId xmlns:a16="http://schemas.microsoft.com/office/drawing/2014/main" id="{D0334530-200A-6147-977F-B27E34EB7D06}"/>
                </a:ext>
              </a:extLst>
            </p:cNvPr>
            <p:cNvSpPr txBox="1"/>
            <p:nvPr/>
          </p:nvSpPr>
          <p:spPr>
            <a:xfrm>
              <a:off x="2380346" y="902035"/>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あらゆる仕事に使える</a:t>
              </a:r>
            </a:p>
          </p:txBody>
        </p:sp>
      </p:grpSp>
    </p:spTree>
    <p:extLst>
      <p:ext uri="{BB962C8B-B14F-4D97-AF65-F5344CB8AC3E}">
        <p14:creationId xmlns:p14="http://schemas.microsoft.com/office/powerpoint/2010/main" val="3716051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10;&#10;自動的に生成された説明">
            <a:extLst>
              <a:ext uri="{FF2B5EF4-FFF2-40B4-BE49-F238E27FC236}">
                <a16:creationId xmlns:a16="http://schemas.microsoft.com/office/drawing/2014/main" id="{39920798-3BE8-2EAD-C157-7EE250CC78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57460" y="2109482"/>
            <a:ext cx="2846453" cy="2177020"/>
          </a:xfrm>
          <a:prstGeom prst="rect">
            <a:avLst/>
          </a:prstGeom>
        </p:spPr>
      </p:pic>
      <p:sp>
        <p:nvSpPr>
          <p:cNvPr id="3" name="テキスト ボックス 2">
            <a:extLst>
              <a:ext uri="{FF2B5EF4-FFF2-40B4-BE49-F238E27FC236}">
                <a16:creationId xmlns:a16="http://schemas.microsoft.com/office/drawing/2014/main" id="{0D7745B3-27F0-F249-859A-5BD3EB3DBCC1}"/>
              </a:ext>
            </a:extLst>
          </p:cNvPr>
          <p:cNvSpPr txBox="1"/>
          <p:nvPr/>
        </p:nvSpPr>
        <p:spPr>
          <a:xfrm>
            <a:off x="4378188" y="2145730"/>
            <a:ext cx="4682876" cy="461665"/>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アプリとは</a:t>
            </a:r>
            <a:endParaRPr kumimoji="1" lang="ja-JP" altLang="en-US" sz="2400" b="1">
              <a:latin typeface="Yu Gothic Medium" panose="020B0400000000000000" pitchFamily="34" charset="-128"/>
              <a:ea typeface="Yu Gothic Medium" panose="020B0400000000000000" pitchFamily="34" charset="-128"/>
            </a:endParaRPr>
          </a:p>
        </p:txBody>
      </p:sp>
      <p:sp>
        <p:nvSpPr>
          <p:cNvPr id="4" name="テキスト ボックス 3">
            <a:extLst>
              <a:ext uri="{FF2B5EF4-FFF2-40B4-BE49-F238E27FC236}">
                <a16:creationId xmlns:a16="http://schemas.microsoft.com/office/drawing/2014/main" id="{855535D8-6310-6E47-A1D7-80682DC16543}"/>
              </a:ext>
            </a:extLst>
          </p:cNvPr>
          <p:cNvSpPr txBox="1"/>
          <p:nvPr/>
        </p:nvSpPr>
        <p:spPr>
          <a:xfrm>
            <a:off x="4378188" y="2687304"/>
            <a:ext cx="6880362" cy="1535164"/>
          </a:xfrm>
          <a:prstGeom prst="rect">
            <a:avLst/>
          </a:prstGeom>
          <a:noFill/>
        </p:spPr>
        <p:txBody>
          <a:bodyPr wrap="square" rtlCol="0">
            <a:spAutoFit/>
          </a:bodyPr>
          <a:lstStyle/>
          <a:p>
            <a:pPr>
              <a:lnSpc>
                <a:spcPct val="150000"/>
              </a:lnSpc>
            </a:pPr>
            <a:r>
              <a:rPr lang="ja-JP" altLang="en-US" sz="1600"/>
              <a:t>「アプリ」とは、</a:t>
            </a:r>
            <a:r>
              <a:rPr lang="en-US" altLang="ja-JP" sz="1600" dirty="0"/>
              <a:t>"</a:t>
            </a:r>
            <a:r>
              <a:rPr lang="en-US" altLang="ja-JP" sz="1600" dirty="0" err="1"/>
              <a:t>kintone</a:t>
            </a:r>
            <a:r>
              <a:rPr lang="ja-JP" altLang="en-US" sz="1600"/>
              <a:t>という箱</a:t>
            </a:r>
            <a:r>
              <a:rPr lang="en-US" altLang="ja-JP" sz="1600" dirty="0"/>
              <a:t>"</a:t>
            </a:r>
            <a:r>
              <a:rPr lang="ja-JP" altLang="en-US" sz="1600"/>
              <a:t>の中に</a:t>
            </a:r>
          </a:p>
          <a:p>
            <a:pPr>
              <a:lnSpc>
                <a:spcPct val="150000"/>
              </a:lnSpc>
            </a:pPr>
            <a:r>
              <a:rPr lang="ja-JP" altLang="en-US" sz="1600"/>
              <a:t>あなたの仕事の数だけ追加することができる業務システムです。</a:t>
            </a:r>
          </a:p>
          <a:p>
            <a:pPr>
              <a:lnSpc>
                <a:spcPct val="150000"/>
              </a:lnSpc>
            </a:pPr>
            <a:r>
              <a:rPr lang="ja-JP" altLang="en-US" sz="1600"/>
              <a:t>「アプリ」には、データを蓄積・一覧・検索できる</a:t>
            </a:r>
            <a:r>
              <a:rPr lang="ja-JP" altLang="en-US" sz="1600" b="1">
                <a:solidFill>
                  <a:srgbClr val="F39800"/>
                </a:solidFill>
              </a:rPr>
              <a:t>データベース機能</a:t>
            </a:r>
            <a:r>
              <a:rPr lang="ja-JP" altLang="en-US" sz="1600"/>
              <a:t>と、</a:t>
            </a:r>
          </a:p>
          <a:p>
            <a:pPr>
              <a:lnSpc>
                <a:spcPct val="150000"/>
              </a:lnSpc>
            </a:pPr>
            <a:r>
              <a:rPr lang="ja-JP" altLang="en-US" sz="1600"/>
              <a:t>業務を円滑に進めるための</a:t>
            </a:r>
            <a:r>
              <a:rPr lang="ja-JP" altLang="en-US" sz="1600" b="1">
                <a:solidFill>
                  <a:srgbClr val="F39800"/>
                </a:solidFill>
              </a:rPr>
              <a:t>コミュニケーション機能</a:t>
            </a:r>
            <a:r>
              <a:rPr lang="ja-JP" altLang="en-US" sz="1600"/>
              <a:t>が備わっています。</a:t>
            </a:r>
            <a:endParaRPr kumimoji="1" lang="ja-JP" altLang="en-US" sz="1600"/>
          </a:p>
        </p:txBody>
      </p:sp>
      <p:cxnSp>
        <p:nvCxnSpPr>
          <p:cNvPr id="6" name="直線コネクタ 5">
            <a:extLst>
              <a:ext uri="{FF2B5EF4-FFF2-40B4-BE49-F238E27FC236}">
                <a16:creationId xmlns:a16="http://schemas.microsoft.com/office/drawing/2014/main" id="{ABE40A78-7F76-E441-8560-5C069475CAA4}"/>
              </a:ext>
            </a:extLst>
          </p:cNvPr>
          <p:cNvCxnSpPr>
            <a:cxnSpLocks/>
          </p:cNvCxnSpPr>
          <p:nvPr/>
        </p:nvCxnSpPr>
        <p:spPr>
          <a:xfrm>
            <a:off x="933450" y="1664499"/>
            <a:ext cx="10325100" cy="0"/>
          </a:xfrm>
          <a:prstGeom prst="line">
            <a:avLst/>
          </a:prstGeom>
          <a:ln w="38100">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3AF1941A-055B-FA49-9171-EBEF5D37BB25}"/>
              </a:ext>
            </a:extLst>
          </p:cNvPr>
          <p:cNvCxnSpPr>
            <a:cxnSpLocks/>
          </p:cNvCxnSpPr>
          <p:nvPr/>
        </p:nvCxnSpPr>
        <p:spPr>
          <a:xfrm>
            <a:off x="933450" y="4775999"/>
            <a:ext cx="10325100" cy="0"/>
          </a:xfrm>
          <a:prstGeom prst="line">
            <a:avLst/>
          </a:prstGeom>
          <a:ln w="38100">
            <a:solidFill>
              <a:srgbClr val="FDD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05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 Web サイト&#10;&#10;自動的に生成された説明">
            <a:extLst>
              <a:ext uri="{FF2B5EF4-FFF2-40B4-BE49-F238E27FC236}">
                <a16:creationId xmlns:a16="http://schemas.microsoft.com/office/drawing/2014/main" id="{D81FDC0B-BA03-DF0E-AB2B-1D8C498513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599" y="1419808"/>
            <a:ext cx="2939143" cy="1504842"/>
          </a:xfrm>
          <a:prstGeom prst="rect">
            <a:avLst/>
          </a:prstGeom>
        </p:spPr>
      </p:pic>
      <p:sp>
        <p:nvSpPr>
          <p:cNvPr id="3" name="正方形/長方形 2">
            <a:extLst>
              <a:ext uri="{FF2B5EF4-FFF2-40B4-BE49-F238E27FC236}">
                <a16:creationId xmlns:a16="http://schemas.microsoft.com/office/drawing/2014/main" id="{BBBEA669-142D-384D-BFB9-5E23288DA43B}"/>
              </a:ext>
            </a:extLst>
          </p:cNvPr>
          <p:cNvSpPr/>
          <p:nvPr/>
        </p:nvSpPr>
        <p:spPr>
          <a:xfrm>
            <a:off x="397000" y="397001"/>
            <a:ext cx="5505000" cy="6444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16248B2-E517-9840-A406-2D338B55AEB0}"/>
              </a:ext>
            </a:extLst>
          </p:cNvPr>
          <p:cNvSpPr txBox="1"/>
          <p:nvPr/>
        </p:nvSpPr>
        <p:spPr>
          <a:xfrm>
            <a:off x="1719421" y="549614"/>
            <a:ext cx="2860158" cy="400110"/>
          </a:xfrm>
          <a:prstGeom prst="rect">
            <a:avLst/>
          </a:prstGeom>
          <a:noFill/>
        </p:spPr>
        <p:txBody>
          <a:bodyPr wrap="square" rtlCol="0">
            <a:spAutoFit/>
          </a:bodyPr>
          <a:lstStyle/>
          <a:p>
            <a:pPr algn="ctr"/>
            <a:r>
              <a:rPr lang="ja-JP" altLang="en-US">
                <a:latin typeface="Yu Gothic Medium" panose="020B0400000000000000" pitchFamily="34" charset="-128"/>
                <a:ea typeface="Yu Gothic Medium" panose="020B0400000000000000" pitchFamily="34" charset="-128"/>
              </a:rPr>
              <a:t>データを</a:t>
            </a:r>
            <a:r>
              <a:rPr lang="ja-JP" altLang="en-US" sz="2000" b="1">
                <a:solidFill>
                  <a:srgbClr val="F39800"/>
                </a:solidFill>
                <a:latin typeface="Yu Gothic Medium" panose="020B0400000000000000" pitchFamily="34" charset="-128"/>
                <a:ea typeface="Yu Gothic Medium" panose="020B0400000000000000" pitchFamily="34" charset="-128"/>
              </a:rPr>
              <a:t>蓄積</a:t>
            </a:r>
            <a:r>
              <a:rPr lang="ja-JP" altLang="en-US">
                <a:latin typeface="Yu Gothic Medium" panose="020B0400000000000000" pitchFamily="34" charset="-128"/>
                <a:ea typeface="Yu Gothic Medium" panose="020B0400000000000000" pitchFamily="34" charset="-128"/>
              </a:rPr>
              <a:t>できる</a:t>
            </a:r>
            <a:endParaRPr kumimoji="1" lang="ja-JP" altLang="en-US">
              <a:latin typeface="Yu Gothic Medium" panose="020B0400000000000000" pitchFamily="34" charset="-128"/>
              <a:ea typeface="Yu Gothic Medium" panose="020B0400000000000000" pitchFamily="34" charset="-128"/>
            </a:endParaRPr>
          </a:p>
        </p:txBody>
      </p:sp>
      <p:sp>
        <p:nvSpPr>
          <p:cNvPr id="6" name="テキスト ボックス 5">
            <a:extLst>
              <a:ext uri="{FF2B5EF4-FFF2-40B4-BE49-F238E27FC236}">
                <a16:creationId xmlns:a16="http://schemas.microsoft.com/office/drawing/2014/main" id="{AD555D5C-DE48-9247-83BE-E9024DD07FFE}"/>
              </a:ext>
            </a:extLst>
          </p:cNvPr>
          <p:cNvSpPr txBox="1"/>
          <p:nvPr/>
        </p:nvSpPr>
        <p:spPr>
          <a:xfrm>
            <a:off x="3733800" y="1359114"/>
            <a:ext cx="2168200" cy="1600438"/>
          </a:xfrm>
          <a:prstGeom prst="rect">
            <a:avLst/>
          </a:prstGeom>
          <a:noFill/>
        </p:spPr>
        <p:txBody>
          <a:bodyPr wrap="square" rtlCol="0">
            <a:spAutoFit/>
          </a:bodyPr>
          <a:lstStyle/>
          <a:p>
            <a:r>
              <a:rPr lang="ja-JP" altLang="en-US" sz="1400">
                <a:latin typeface="Yu Gothic Medium" panose="020B0400000000000000" pitchFamily="34" charset="-128"/>
                <a:ea typeface="Yu Gothic Medium" panose="020B0400000000000000" pitchFamily="34" charset="-128"/>
              </a:rPr>
              <a:t>「アプリ」には、データを蓄積していくことができます。</a:t>
            </a:r>
          </a:p>
          <a:p>
            <a:r>
              <a:rPr lang="ja-JP" altLang="en-US" sz="1400">
                <a:latin typeface="Yu Gothic Medium" panose="020B0400000000000000" pitchFamily="34" charset="-128"/>
                <a:ea typeface="Yu Gothic Medium" panose="020B0400000000000000" pitchFamily="34" charset="-128"/>
              </a:rPr>
              <a:t>文字情報から、ファイルの添付まで、統一したフォーマットでデータを管理できます。</a:t>
            </a:r>
            <a:endParaRPr kumimoji="1" lang="ja-JP" altLang="en-US" sz="1400">
              <a:latin typeface="Yu Gothic Medium" panose="020B0400000000000000" pitchFamily="34" charset="-128"/>
              <a:ea typeface="Yu Gothic Medium" panose="020B0400000000000000" pitchFamily="34" charset="-128"/>
            </a:endParaRPr>
          </a:p>
        </p:txBody>
      </p:sp>
      <p:sp>
        <p:nvSpPr>
          <p:cNvPr id="7" name="正方形/長方形 6">
            <a:extLst>
              <a:ext uri="{FF2B5EF4-FFF2-40B4-BE49-F238E27FC236}">
                <a16:creationId xmlns:a16="http://schemas.microsoft.com/office/drawing/2014/main" id="{8692C195-811E-AB46-AC6E-9C00183116A6}"/>
              </a:ext>
            </a:extLst>
          </p:cNvPr>
          <p:cNvSpPr/>
          <p:nvPr/>
        </p:nvSpPr>
        <p:spPr>
          <a:xfrm>
            <a:off x="397000" y="3305301"/>
            <a:ext cx="5505000" cy="6444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1040781-A731-6241-BA4B-87EFEAA6E013}"/>
              </a:ext>
            </a:extLst>
          </p:cNvPr>
          <p:cNvSpPr txBox="1"/>
          <p:nvPr/>
        </p:nvSpPr>
        <p:spPr>
          <a:xfrm>
            <a:off x="1719421" y="3457914"/>
            <a:ext cx="2860158" cy="400110"/>
          </a:xfrm>
          <a:prstGeom prst="rect">
            <a:avLst/>
          </a:prstGeom>
          <a:noFill/>
        </p:spPr>
        <p:txBody>
          <a:bodyPr wrap="square" rtlCol="0">
            <a:spAutoFit/>
          </a:bodyPr>
          <a:lstStyle/>
          <a:p>
            <a:pPr algn="ctr"/>
            <a:r>
              <a:rPr lang="ja-JP" altLang="en-US">
                <a:latin typeface="Yu Gothic Medium" panose="020B0400000000000000" pitchFamily="34" charset="-128"/>
                <a:ea typeface="Yu Gothic Medium" panose="020B0400000000000000" pitchFamily="34" charset="-128"/>
              </a:rPr>
              <a:t>データを</a:t>
            </a:r>
            <a:r>
              <a:rPr lang="ja-JP" altLang="en-US" sz="2000" b="1">
                <a:solidFill>
                  <a:srgbClr val="F39800"/>
                </a:solidFill>
                <a:latin typeface="Yu Gothic Medium" panose="020B0400000000000000" pitchFamily="34" charset="-128"/>
                <a:ea typeface="Yu Gothic Medium" panose="020B0400000000000000" pitchFamily="34" charset="-128"/>
              </a:rPr>
              <a:t>検索</a:t>
            </a:r>
            <a:r>
              <a:rPr lang="ja-JP" altLang="en-US">
                <a:latin typeface="Yu Gothic Medium" panose="020B0400000000000000" pitchFamily="34" charset="-128"/>
                <a:ea typeface="Yu Gothic Medium" panose="020B0400000000000000" pitchFamily="34" charset="-128"/>
              </a:rPr>
              <a:t>できる</a:t>
            </a:r>
            <a:endParaRPr kumimoji="1" lang="ja-JP" altLang="en-US">
              <a:latin typeface="Yu Gothic Medium" panose="020B0400000000000000" pitchFamily="34" charset="-128"/>
              <a:ea typeface="Yu Gothic Medium" panose="020B0400000000000000" pitchFamily="34" charset="-128"/>
            </a:endParaRPr>
          </a:p>
        </p:txBody>
      </p:sp>
      <p:sp>
        <p:nvSpPr>
          <p:cNvPr id="9" name="テキスト ボックス 8">
            <a:extLst>
              <a:ext uri="{FF2B5EF4-FFF2-40B4-BE49-F238E27FC236}">
                <a16:creationId xmlns:a16="http://schemas.microsoft.com/office/drawing/2014/main" id="{EBDF3CD1-650A-1842-82E2-58FA27DABC0E}"/>
              </a:ext>
            </a:extLst>
          </p:cNvPr>
          <p:cNvSpPr txBox="1"/>
          <p:nvPr/>
        </p:nvSpPr>
        <p:spPr>
          <a:xfrm>
            <a:off x="3733800" y="4267414"/>
            <a:ext cx="2168200" cy="1384995"/>
          </a:xfrm>
          <a:prstGeom prst="rect">
            <a:avLst/>
          </a:prstGeom>
          <a:noFill/>
        </p:spPr>
        <p:txBody>
          <a:bodyPr wrap="square" rtlCol="0">
            <a:spAutoFit/>
          </a:bodyPr>
          <a:lstStyle/>
          <a:p>
            <a:r>
              <a:rPr lang="ja-JP" altLang="en-US" sz="1400">
                <a:latin typeface="Yu Gothic Medium" panose="020B0400000000000000" pitchFamily="34" charset="-128"/>
                <a:ea typeface="Yu Gothic Medium" panose="020B0400000000000000" pitchFamily="34" charset="-128"/>
              </a:rPr>
              <a:t>「アプリ」に溜めたデータは、検索して探し出すことができます。</a:t>
            </a:r>
          </a:p>
          <a:p>
            <a:r>
              <a:rPr lang="ja-JP" altLang="en-US" sz="1400">
                <a:latin typeface="Yu Gothic Medium" panose="020B0400000000000000" pitchFamily="34" charset="-128"/>
                <a:ea typeface="Yu Gothic Medium" panose="020B0400000000000000" pitchFamily="34" charset="-128"/>
              </a:rPr>
              <a:t>文字情報だけでなく、添付したファイルの中身まで検索できます。</a:t>
            </a:r>
            <a:endParaRPr kumimoji="1" lang="ja-JP" altLang="en-US" sz="1400">
              <a:latin typeface="Yu Gothic Medium" panose="020B0400000000000000" pitchFamily="34" charset="-128"/>
              <a:ea typeface="Yu Gothic Medium" panose="020B0400000000000000" pitchFamily="34" charset="-128"/>
            </a:endParaRPr>
          </a:p>
        </p:txBody>
      </p:sp>
      <p:sp>
        <p:nvSpPr>
          <p:cNvPr id="16" name="正方形/長方形 15">
            <a:extLst>
              <a:ext uri="{FF2B5EF4-FFF2-40B4-BE49-F238E27FC236}">
                <a16:creationId xmlns:a16="http://schemas.microsoft.com/office/drawing/2014/main" id="{B58773F1-52EC-D649-BB8B-571CEDEC07EC}"/>
              </a:ext>
            </a:extLst>
          </p:cNvPr>
          <p:cNvSpPr/>
          <p:nvPr/>
        </p:nvSpPr>
        <p:spPr>
          <a:xfrm>
            <a:off x="6302500" y="397001"/>
            <a:ext cx="5505000" cy="6444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A33387F-AB89-D148-93A6-E1D6E4FEBBB8}"/>
              </a:ext>
            </a:extLst>
          </p:cNvPr>
          <p:cNvSpPr txBox="1"/>
          <p:nvPr/>
        </p:nvSpPr>
        <p:spPr>
          <a:xfrm>
            <a:off x="7624921" y="549614"/>
            <a:ext cx="2860158" cy="400110"/>
          </a:xfrm>
          <a:prstGeom prst="rect">
            <a:avLst/>
          </a:prstGeom>
          <a:noFill/>
        </p:spPr>
        <p:txBody>
          <a:bodyPr wrap="square" rtlCol="0">
            <a:spAutoFit/>
          </a:bodyPr>
          <a:lstStyle/>
          <a:p>
            <a:pPr algn="ctr"/>
            <a:r>
              <a:rPr lang="ja-JP" altLang="en-US">
                <a:latin typeface="Yu Gothic Medium" panose="020B0400000000000000" pitchFamily="34" charset="-128"/>
                <a:ea typeface="Yu Gothic Medium" panose="020B0400000000000000" pitchFamily="34" charset="-128"/>
              </a:rPr>
              <a:t>データを</a:t>
            </a:r>
            <a:r>
              <a:rPr lang="ja-JP" altLang="en-US" sz="2000" b="1">
                <a:solidFill>
                  <a:srgbClr val="F39800"/>
                </a:solidFill>
                <a:latin typeface="Yu Gothic Medium" panose="020B0400000000000000" pitchFamily="34" charset="-128"/>
                <a:ea typeface="Yu Gothic Medium" panose="020B0400000000000000" pitchFamily="34" charset="-128"/>
              </a:rPr>
              <a:t>一覧</a:t>
            </a:r>
            <a:r>
              <a:rPr lang="ja-JP" altLang="en-US">
                <a:latin typeface="Yu Gothic Medium" panose="020B0400000000000000" pitchFamily="34" charset="-128"/>
                <a:ea typeface="Yu Gothic Medium" panose="020B0400000000000000" pitchFamily="34" charset="-128"/>
              </a:rPr>
              <a:t>できる</a:t>
            </a:r>
            <a:endParaRPr kumimoji="1" lang="ja-JP" altLang="en-US">
              <a:latin typeface="Yu Gothic Medium" panose="020B0400000000000000" pitchFamily="34" charset="-128"/>
              <a:ea typeface="Yu Gothic Medium" panose="020B0400000000000000" pitchFamily="34" charset="-128"/>
            </a:endParaRPr>
          </a:p>
        </p:txBody>
      </p:sp>
      <p:sp>
        <p:nvSpPr>
          <p:cNvPr id="18" name="テキスト ボックス 17">
            <a:extLst>
              <a:ext uri="{FF2B5EF4-FFF2-40B4-BE49-F238E27FC236}">
                <a16:creationId xmlns:a16="http://schemas.microsoft.com/office/drawing/2014/main" id="{AEAB84EE-A775-804A-99BD-B9C256A4703D}"/>
              </a:ext>
            </a:extLst>
          </p:cNvPr>
          <p:cNvSpPr txBox="1"/>
          <p:nvPr/>
        </p:nvSpPr>
        <p:spPr>
          <a:xfrm>
            <a:off x="9639300" y="1359114"/>
            <a:ext cx="2168200" cy="1600438"/>
          </a:xfrm>
          <a:prstGeom prst="rect">
            <a:avLst/>
          </a:prstGeom>
          <a:noFill/>
        </p:spPr>
        <p:txBody>
          <a:bodyPr wrap="square" rtlCol="0">
            <a:spAutoFit/>
          </a:bodyPr>
          <a:lstStyle/>
          <a:p>
            <a:r>
              <a:rPr lang="ja-JP" altLang="en-US" sz="1400">
                <a:latin typeface="Yu Gothic Medium" panose="020B0400000000000000" pitchFamily="34" charset="-128"/>
                <a:ea typeface="Yu Gothic Medium" panose="020B0400000000000000" pitchFamily="34" charset="-128"/>
              </a:rPr>
              <a:t>「アプリ」に溜めたデータは、一覧で見ることができます。</a:t>
            </a:r>
          </a:p>
          <a:p>
            <a:r>
              <a:rPr lang="ja-JP" altLang="en-US" sz="1400">
                <a:latin typeface="Yu Gothic Medium" panose="020B0400000000000000" pitchFamily="34" charset="-128"/>
                <a:ea typeface="Yu Gothic Medium" panose="020B0400000000000000" pitchFamily="34" charset="-128"/>
              </a:rPr>
              <a:t>条件を絞り込んで一覧で表示する情報を変えたり、集計してグラフ化することも可能です。</a:t>
            </a:r>
            <a:endParaRPr kumimoji="1" lang="ja-JP" altLang="en-US" sz="1400">
              <a:latin typeface="Yu Gothic Medium" panose="020B0400000000000000" pitchFamily="34" charset="-128"/>
              <a:ea typeface="Yu Gothic Medium" panose="020B0400000000000000" pitchFamily="34" charset="-128"/>
            </a:endParaRPr>
          </a:p>
        </p:txBody>
      </p:sp>
      <p:sp>
        <p:nvSpPr>
          <p:cNvPr id="19" name="正方形/長方形 18">
            <a:extLst>
              <a:ext uri="{FF2B5EF4-FFF2-40B4-BE49-F238E27FC236}">
                <a16:creationId xmlns:a16="http://schemas.microsoft.com/office/drawing/2014/main" id="{8A268839-5D36-A74A-96F6-5E74FE8E65AB}"/>
              </a:ext>
            </a:extLst>
          </p:cNvPr>
          <p:cNvSpPr/>
          <p:nvPr/>
        </p:nvSpPr>
        <p:spPr>
          <a:xfrm>
            <a:off x="6302500" y="3305301"/>
            <a:ext cx="5505000" cy="6444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016D9AD-C696-8E46-957B-BB8A53067216}"/>
              </a:ext>
            </a:extLst>
          </p:cNvPr>
          <p:cNvSpPr txBox="1"/>
          <p:nvPr/>
        </p:nvSpPr>
        <p:spPr>
          <a:xfrm>
            <a:off x="7088961" y="3457914"/>
            <a:ext cx="3932079" cy="400110"/>
          </a:xfrm>
          <a:prstGeom prst="rect">
            <a:avLst/>
          </a:prstGeom>
          <a:noFill/>
        </p:spPr>
        <p:txBody>
          <a:bodyPr wrap="square" rtlCol="0">
            <a:spAutoFit/>
          </a:bodyPr>
          <a:lstStyle/>
          <a:p>
            <a:pPr algn="ctr"/>
            <a:r>
              <a:rPr lang="ja-JP" altLang="en-US" sz="2000" b="1">
                <a:solidFill>
                  <a:srgbClr val="F39800"/>
                </a:solidFill>
                <a:latin typeface="Yu Gothic Medium" panose="020B0400000000000000" pitchFamily="34" charset="-128"/>
                <a:ea typeface="Yu Gothic Medium" panose="020B0400000000000000" pitchFamily="34" charset="-128"/>
              </a:rPr>
              <a:t>コミュニケーション</a:t>
            </a:r>
            <a:r>
              <a:rPr lang="ja-JP" altLang="en-US">
                <a:latin typeface="Yu Gothic Medium" panose="020B0400000000000000" pitchFamily="34" charset="-128"/>
                <a:ea typeface="Yu Gothic Medium" panose="020B0400000000000000" pitchFamily="34" charset="-128"/>
              </a:rPr>
              <a:t>ができる</a:t>
            </a:r>
            <a:endParaRPr kumimoji="1" lang="ja-JP" altLang="en-US">
              <a:latin typeface="Yu Gothic Medium" panose="020B0400000000000000" pitchFamily="34" charset="-128"/>
              <a:ea typeface="Yu Gothic Medium" panose="020B0400000000000000" pitchFamily="34" charset="-128"/>
            </a:endParaRPr>
          </a:p>
        </p:txBody>
      </p:sp>
      <p:sp>
        <p:nvSpPr>
          <p:cNvPr id="21" name="テキスト ボックス 20">
            <a:extLst>
              <a:ext uri="{FF2B5EF4-FFF2-40B4-BE49-F238E27FC236}">
                <a16:creationId xmlns:a16="http://schemas.microsoft.com/office/drawing/2014/main" id="{FB733A1B-0121-8148-95AC-DBF7FB346BBA}"/>
              </a:ext>
            </a:extLst>
          </p:cNvPr>
          <p:cNvSpPr txBox="1"/>
          <p:nvPr/>
        </p:nvSpPr>
        <p:spPr>
          <a:xfrm>
            <a:off x="9639300" y="4267414"/>
            <a:ext cx="2168200" cy="1600438"/>
          </a:xfrm>
          <a:prstGeom prst="rect">
            <a:avLst/>
          </a:prstGeom>
          <a:noFill/>
        </p:spPr>
        <p:txBody>
          <a:bodyPr wrap="square" rtlCol="0">
            <a:spAutoFit/>
          </a:bodyPr>
          <a:lstStyle/>
          <a:p>
            <a:r>
              <a:rPr lang="ja-JP" altLang="en-US" sz="1400">
                <a:latin typeface="Yu Gothic Medium" panose="020B0400000000000000" pitchFamily="34" charset="-128"/>
                <a:ea typeface="Yu Gothic Medium" panose="020B0400000000000000" pitchFamily="34" charset="-128"/>
              </a:rPr>
              <a:t>「アプリ」に溜めた一つ一つのデータに対して、指示やアドバイス、コメントを書き込むことができます。</a:t>
            </a:r>
          </a:p>
          <a:p>
            <a:r>
              <a:rPr lang="ja-JP" altLang="en-US" sz="1400">
                <a:latin typeface="Yu Gothic Medium" panose="020B0400000000000000" pitchFamily="34" charset="-128"/>
                <a:ea typeface="Yu Gothic Medium" panose="020B0400000000000000" pitchFamily="34" charset="-128"/>
              </a:rPr>
              <a:t>関連する情報が分散せず、一箇所に集約できます。</a:t>
            </a:r>
            <a:endParaRPr kumimoji="1" lang="ja-JP" altLang="en-US" sz="1400">
              <a:latin typeface="Yu Gothic Medium" panose="020B0400000000000000" pitchFamily="34" charset="-128"/>
              <a:ea typeface="Yu Gothic Medium" panose="020B0400000000000000" pitchFamily="34" charset="-128"/>
            </a:endParaRPr>
          </a:p>
        </p:txBody>
      </p:sp>
      <p:pic>
        <p:nvPicPr>
          <p:cNvPr id="23" name="図 22">
            <a:extLst>
              <a:ext uri="{FF2B5EF4-FFF2-40B4-BE49-F238E27FC236}">
                <a16:creationId xmlns:a16="http://schemas.microsoft.com/office/drawing/2014/main" id="{883B1842-6DD0-9E65-90E3-FE8D6034FC84}"/>
              </a:ext>
            </a:extLst>
          </p:cNvPr>
          <p:cNvPicPr>
            <a:picLocks noChangeAspect="1"/>
          </p:cNvPicPr>
          <p:nvPr/>
        </p:nvPicPr>
        <p:blipFill>
          <a:blip r:embed="rId3"/>
          <a:stretch>
            <a:fillRect/>
          </a:stretch>
        </p:blipFill>
        <p:spPr>
          <a:xfrm>
            <a:off x="6302500" y="1194014"/>
            <a:ext cx="3336800" cy="1837445"/>
          </a:xfrm>
          <a:prstGeom prst="rect">
            <a:avLst/>
          </a:prstGeom>
        </p:spPr>
      </p:pic>
      <p:pic>
        <p:nvPicPr>
          <p:cNvPr id="24" name="図 23">
            <a:extLst>
              <a:ext uri="{FF2B5EF4-FFF2-40B4-BE49-F238E27FC236}">
                <a16:creationId xmlns:a16="http://schemas.microsoft.com/office/drawing/2014/main" id="{DBA32EF7-74F5-AC9E-C573-1C171C3BAF30}"/>
              </a:ext>
            </a:extLst>
          </p:cNvPr>
          <p:cNvPicPr>
            <a:picLocks noChangeAspect="1"/>
          </p:cNvPicPr>
          <p:nvPr/>
        </p:nvPicPr>
        <p:blipFill>
          <a:blip r:embed="rId4"/>
          <a:stretch>
            <a:fillRect/>
          </a:stretch>
        </p:blipFill>
        <p:spPr>
          <a:xfrm>
            <a:off x="401600" y="4063549"/>
            <a:ext cx="3332200" cy="1967026"/>
          </a:xfrm>
          <a:prstGeom prst="rect">
            <a:avLst/>
          </a:prstGeom>
        </p:spPr>
      </p:pic>
      <p:pic>
        <p:nvPicPr>
          <p:cNvPr id="25" name="図 24">
            <a:extLst>
              <a:ext uri="{FF2B5EF4-FFF2-40B4-BE49-F238E27FC236}">
                <a16:creationId xmlns:a16="http://schemas.microsoft.com/office/drawing/2014/main" id="{18401E97-5001-7296-2F9B-C99491AACE94}"/>
              </a:ext>
            </a:extLst>
          </p:cNvPr>
          <p:cNvPicPr>
            <a:picLocks noChangeAspect="1"/>
          </p:cNvPicPr>
          <p:nvPr/>
        </p:nvPicPr>
        <p:blipFill>
          <a:blip r:embed="rId5"/>
          <a:stretch>
            <a:fillRect/>
          </a:stretch>
        </p:blipFill>
        <p:spPr>
          <a:xfrm>
            <a:off x="6307098" y="4102314"/>
            <a:ext cx="3332201" cy="1967026"/>
          </a:xfrm>
          <a:prstGeom prst="rect">
            <a:avLst/>
          </a:prstGeom>
        </p:spPr>
      </p:pic>
    </p:spTree>
    <p:extLst>
      <p:ext uri="{BB962C8B-B14F-4D97-AF65-F5344CB8AC3E}">
        <p14:creationId xmlns:p14="http://schemas.microsoft.com/office/powerpoint/2010/main" val="1802189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34071D12-FCED-86E9-9885-B5031A6B980D}"/>
              </a:ext>
            </a:extLst>
          </p:cNvPr>
          <p:cNvPicPr>
            <a:picLocks noChangeAspect="1"/>
          </p:cNvPicPr>
          <p:nvPr/>
        </p:nvPicPr>
        <p:blipFill>
          <a:blip r:embed="rId2"/>
          <a:stretch>
            <a:fillRect/>
          </a:stretch>
        </p:blipFill>
        <p:spPr>
          <a:xfrm>
            <a:off x="4544985" y="1639099"/>
            <a:ext cx="6909765" cy="4519666"/>
          </a:xfrm>
          <a:prstGeom prst="rect">
            <a:avLst/>
          </a:prstGeom>
          <a:ln>
            <a:solidFill>
              <a:srgbClr val="D7D7D7"/>
            </a:solidFill>
          </a:ln>
        </p:spPr>
      </p:pic>
      <p:grpSp>
        <p:nvGrpSpPr>
          <p:cNvPr id="7" name="グループ化 6">
            <a:extLst>
              <a:ext uri="{FF2B5EF4-FFF2-40B4-BE49-F238E27FC236}">
                <a16:creationId xmlns:a16="http://schemas.microsoft.com/office/drawing/2014/main" id="{DBE45473-FFA5-D442-83AA-99BDF0DF7DB5}"/>
              </a:ext>
            </a:extLst>
          </p:cNvPr>
          <p:cNvGrpSpPr/>
          <p:nvPr/>
        </p:nvGrpSpPr>
        <p:grpSpPr>
          <a:xfrm>
            <a:off x="2142000" y="540000"/>
            <a:ext cx="7908925" cy="673100"/>
            <a:chOff x="2141537" y="673100"/>
            <a:chExt cx="7908925" cy="673100"/>
          </a:xfrm>
        </p:grpSpPr>
        <p:pic>
          <p:nvPicPr>
            <p:cNvPr id="3" name="図 2">
              <a:extLst>
                <a:ext uri="{FF2B5EF4-FFF2-40B4-BE49-F238E27FC236}">
                  <a16:creationId xmlns:a16="http://schemas.microsoft.com/office/drawing/2014/main" id="{72CE0DAA-61E5-6840-AAC5-F1B52E106F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6" name="テキスト ボックス 5">
              <a:extLst>
                <a:ext uri="{FF2B5EF4-FFF2-40B4-BE49-F238E27FC236}">
                  <a16:creationId xmlns:a16="http://schemas.microsoft.com/office/drawing/2014/main" id="{39461E7C-284A-C243-A50B-F93BEA79D840}"/>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「アプリ」の作り方</a:t>
              </a:r>
            </a:p>
          </p:txBody>
        </p:sp>
      </p:grpSp>
      <p:sp>
        <p:nvSpPr>
          <p:cNvPr id="8" name="テキスト ボックス 7">
            <a:extLst>
              <a:ext uri="{FF2B5EF4-FFF2-40B4-BE49-F238E27FC236}">
                <a16:creationId xmlns:a16="http://schemas.microsoft.com/office/drawing/2014/main" id="{0A60FF48-3890-BF42-AE5E-8D3DF26E7A38}"/>
              </a:ext>
            </a:extLst>
          </p:cNvPr>
          <p:cNvSpPr txBox="1"/>
          <p:nvPr/>
        </p:nvSpPr>
        <p:spPr>
          <a:xfrm>
            <a:off x="737250" y="1840634"/>
            <a:ext cx="3092450" cy="646331"/>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ドラッグ＆ドロップで</a:t>
            </a:r>
            <a:endParaRPr lang="en-US" altLang="ja-JP" b="1" dirty="0">
              <a:latin typeface="Yu Gothic Medium" panose="020B0400000000000000" pitchFamily="34" charset="-128"/>
              <a:ea typeface="Yu Gothic Medium" panose="020B0400000000000000" pitchFamily="34" charset="-128"/>
            </a:endParaRPr>
          </a:p>
          <a:p>
            <a:pPr algn="ctr"/>
            <a:r>
              <a:rPr lang="ja-JP" altLang="en-US" b="1">
                <a:latin typeface="Yu Gothic Medium" panose="020B0400000000000000" pitchFamily="34" charset="-128"/>
                <a:ea typeface="Yu Gothic Medium" panose="020B0400000000000000" pitchFamily="34" charset="-128"/>
              </a:rPr>
              <a:t>項目を並べるだけ</a:t>
            </a:r>
            <a:endParaRPr kumimoji="1" lang="ja-JP" altLang="en-US" b="1">
              <a:latin typeface="Yu Gothic Medium" panose="020B0400000000000000" pitchFamily="34" charset="-128"/>
              <a:ea typeface="Yu Gothic Medium" panose="020B0400000000000000" pitchFamily="34" charset="-128"/>
            </a:endParaRPr>
          </a:p>
        </p:txBody>
      </p:sp>
      <p:cxnSp>
        <p:nvCxnSpPr>
          <p:cNvPr id="10" name="直線コネクタ 9">
            <a:extLst>
              <a:ext uri="{FF2B5EF4-FFF2-40B4-BE49-F238E27FC236}">
                <a16:creationId xmlns:a16="http://schemas.microsoft.com/office/drawing/2014/main" id="{0269C882-7342-634A-A453-BF3C7E536C49}"/>
              </a:ext>
            </a:extLst>
          </p:cNvPr>
          <p:cNvCxnSpPr>
            <a:cxnSpLocks/>
          </p:cNvCxnSpPr>
          <p:nvPr/>
        </p:nvCxnSpPr>
        <p:spPr>
          <a:xfrm>
            <a:off x="737250" y="2642399"/>
            <a:ext cx="30924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2A900A2D-B615-8147-8C6B-363D7157D62C}"/>
              </a:ext>
            </a:extLst>
          </p:cNvPr>
          <p:cNvSpPr txBox="1"/>
          <p:nvPr/>
        </p:nvSpPr>
        <p:spPr>
          <a:xfrm>
            <a:off x="737250" y="2824668"/>
            <a:ext cx="3092450" cy="1904496"/>
          </a:xfrm>
          <a:prstGeom prst="rect">
            <a:avLst/>
          </a:prstGeom>
          <a:noFill/>
        </p:spPr>
        <p:txBody>
          <a:bodyPr wrap="square" rtlCol="0">
            <a:spAutoFit/>
          </a:bodyPr>
          <a:lstStyle/>
          <a:p>
            <a:pPr>
              <a:lnSpc>
                <a:spcPct val="150000"/>
              </a:lnSpc>
            </a:pPr>
            <a:r>
              <a:rPr lang="ja-JP" altLang="en-US" sz="1600"/>
              <a:t>ドラッグ＆ドロップで必要な項目を選んで並べれば、イメージ通りのアプリを作成できます。アプリを使いながら改善していくことも可能です。</a:t>
            </a:r>
            <a:endParaRPr kumimoji="1" lang="ja-JP" altLang="en-US" sz="1600"/>
          </a:p>
        </p:txBody>
      </p:sp>
      <p:cxnSp>
        <p:nvCxnSpPr>
          <p:cNvPr id="18" name="直線コネクタ 17">
            <a:extLst>
              <a:ext uri="{FF2B5EF4-FFF2-40B4-BE49-F238E27FC236}">
                <a16:creationId xmlns:a16="http://schemas.microsoft.com/office/drawing/2014/main" id="{C3FF6DB8-81B4-DB49-A0AD-3FC8F024D758}"/>
              </a:ext>
            </a:extLst>
          </p:cNvPr>
          <p:cNvCxnSpPr>
            <a:cxnSpLocks/>
          </p:cNvCxnSpPr>
          <p:nvPr/>
        </p:nvCxnSpPr>
        <p:spPr>
          <a:xfrm>
            <a:off x="737250" y="1639099"/>
            <a:ext cx="30924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FA0D7E0E-9528-9548-BD5C-712367305A30}"/>
              </a:ext>
            </a:extLst>
          </p:cNvPr>
          <p:cNvSpPr/>
          <p:nvPr/>
        </p:nvSpPr>
        <p:spPr>
          <a:xfrm>
            <a:off x="4657264" y="2940050"/>
            <a:ext cx="1958571" cy="3090360"/>
          </a:xfrm>
          <a:prstGeom prst="rect">
            <a:avLst/>
          </a:prstGeom>
          <a:noFill/>
          <a:ln w="38100">
            <a:solidFill>
              <a:srgbClr val="ED6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F3EB555-2AA7-8A4E-808A-5E896110D571}"/>
              </a:ext>
            </a:extLst>
          </p:cNvPr>
          <p:cNvSpPr/>
          <p:nvPr/>
        </p:nvSpPr>
        <p:spPr>
          <a:xfrm>
            <a:off x="7506565" y="5474826"/>
            <a:ext cx="942953" cy="277792"/>
          </a:xfrm>
          <a:prstGeom prst="rect">
            <a:avLst/>
          </a:prstGeom>
          <a:noFill/>
          <a:ln w="38100">
            <a:solidFill>
              <a:srgbClr val="ED6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F1F22DA2-2A6E-D04D-BD1F-CBB20988361D}"/>
              </a:ext>
            </a:extLst>
          </p:cNvPr>
          <p:cNvGrpSpPr/>
          <p:nvPr/>
        </p:nvGrpSpPr>
        <p:grpSpPr>
          <a:xfrm>
            <a:off x="8608908" y="5218901"/>
            <a:ext cx="1922305" cy="824700"/>
            <a:chOff x="4583628" y="4727897"/>
            <a:chExt cx="1922305" cy="824700"/>
          </a:xfrm>
        </p:grpSpPr>
        <p:sp>
          <p:nvSpPr>
            <p:cNvPr id="26" name="角丸四角形 25">
              <a:extLst>
                <a:ext uri="{FF2B5EF4-FFF2-40B4-BE49-F238E27FC236}">
                  <a16:creationId xmlns:a16="http://schemas.microsoft.com/office/drawing/2014/main" id="{3ADA1DF9-9A37-134E-8170-ED06AB589B5F}"/>
                </a:ext>
              </a:extLst>
            </p:cNvPr>
            <p:cNvSpPr/>
            <p:nvPr/>
          </p:nvSpPr>
          <p:spPr>
            <a:xfrm>
              <a:off x="4663811" y="4727897"/>
              <a:ext cx="1842122" cy="824700"/>
            </a:xfrm>
            <a:prstGeom prst="roundRect">
              <a:avLst>
                <a:gd name="adj" fmla="val 9700"/>
              </a:avLst>
            </a:prstGeom>
            <a:solidFill>
              <a:srgbClr val="ED6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組み合わせると、</a:t>
              </a:r>
            </a:p>
            <a:p>
              <a:pPr algn="ctr"/>
              <a:r>
                <a:rPr lang="ja-JP" altLang="en-US" sz="1400" b="1"/>
                <a:t>どんな仕事にも</a:t>
              </a:r>
            </a:p>
            <a:p>
              <a:pPr algn="ctr"/>
              <a:r>
                <a:rPr lang="ja-JP" altLang="en-US" sz="1400" b="1"/>
                <a:t>ピッタリはまる</a:t>
              </a:r>
              <a:endParaRPr kumimoji="1" lang="ja-JP" altLang="en-US" sz="1400" b="1"/>
            </a:p>
          </p:txBody>
        </p:sp>
        <p:sp>
          <p:nvSpPr>
            <p:cNvPr id="29" name="正方形/長方形 28">
              <a:extLst>
                <a:ext uri="{FF2B5EF4-FFF2-40B4-BE49-F238E27FC236}">
                  <a16:creationId xmlns:a16="http://schemas.microsoft.com/office/drawing/2014/main" id="{0B99C7F4-A21C-3845-A7C6-CA71C62C57D6}"/>
                </a:ext>
              </a:extLst>
            </p:cNvPr>
            <p:cNvSpPr/>
            <p:nvPr/>
          </p:nvSpPr>
          <p:spPr>
            <a:xfrm rot="2700000">
              <a:off x="4583628" y="5062051"/>
              <a:ext cx="160364" cy="160364"/>
            </a:xfrm>
            <a:prstGeom prst="rect">
              <a:avLst/>
            </a:prstGeom>
            <a:solidFill>
              <a:srgbClr val="ED6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a:extLst>
              <a:ext uri="{FF2B5EF4-FFF2-40B4-BE49-F238E27FC236}">
                <a16:creationId xmlns:a16="http://schemas.microsoft.com/office/drawing/2014/main" id="{852CB7FB-62E7-8341-9042-47610A43CC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4307729"/>
            <a:ext cx="1409538" cy="1438903"/>
          </a:xfrm>
          <a:prstGeom prst="rect">
            <a:avLst/>
          </a:prstGeom>
        </p:spPr>
      </p:pic>
      <p:sp>
        <p:nvSpPr>
          <p:cNvPr id="30" name="正方形/長方形 29">
            <a:extLst>
              <a:ext uri="{FF2B5EF4-FFF2-40B4-BE49-F238E27FC236}">
                <a16:creationId xmlns:a16="http://schemas.microsoft.com/office/drawing/2014/main" id="{B3A62D4A-C299-C749-BE4B-94C539BD0E16}"/>
              </a:ext>
            </a:extLst>
          </p:cNvPr>
          <p:cNvSpPr/>
          <p:nvPr/>
        </p:nvSpPr>
        <p:spPr>
          <a:xfrm>
            <a:off x="5620407" y="4040478"/>
            <a:ext cx="942953" cy="277792"/>
          </a:xfrm>
          <a:prstGeom prst="rect">
            <a:avLst/>
          </a:prstGeom>
          <a:noFill/>
          <a:ln w="38100">
            <a:solidFill>
              <a:srgbClr val="ED6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51CC4ED1-90E9-1248-9CB6-30B5E7F20D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00666" y="5835276"/>
            <a:ext cx="331727" cy="390267"/>
          </a:xfrm>
          <a:prstGeom prst="rect">
            <a:avLst/>
          </a:prstGeom>
        </p:spPr>
      </p:pic>
      <p:sp>
        <p:nvSpPr>
          <p:cNvPr id="21" name="角丸四角形 20">
            <a:extLst>
              <a:ext uri="{FF2B5EF4-FFF2-40B4-BE49-F238E27FC236}">
                <a16:creationId xmlns:a16="http://schemas.microsoft.com/office/drawing/2014/main" id="{2DC440F8-AC0C-BADC-A2BE-CD2240689582}"/>
              </a:ext>
            </a:extLst>
          </p:cNvPr>
          <p:cNvSpPr/>
          <p:nvPr/>
        </p:nvSpPr>
        <p:spPr>
          <a:xfrm>
            <a:off x="5125727" y="5844063"/>
            <a:ext cx="1021644" cy="372692"/>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項目一覧</a:t>
            </a:r>
            <a:endParaRPr kumimoji="1" lang="ja-JP" altLang="en-US" sz="1400" b="1"/>
          </a:p>
        </p:txBody>
      </p:sp>
    </p:spTree>
    <p:extLst>
      <p:ext uri="{BB962C8B-B14F-4D97-AF65-F5344CB8AC3E}">
        <p14:creationId xmlns:p14="http://schemas.microsoft.com/office/powerpoint/2010/main" val="3264138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グラフィカル ユーザー インターフェイス, テキスト, アプリケーション, Web サイト&#10;&#10;自動的に生成された説明">
            <a:extLst>
              <a:ext uri="{FF2B5EF4-FFF2-40B4-BE49-F238E27FC236}">
                <a16:creationId xmlns:a16="http://schemas.microsoft.com/office/drawing/2014/main" id="{00CD23EB-1C5D-1C53-5172-252B7C154B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27462" y="3648422"/>
            <a:ext cx="3759977" cy="2380065"/>
          </a:xfrm>
          <a:prstGeom prst="rect">
            <a:avLst/>
          </a:prstGeom>
          <a:ln>
            <a:solidFill>
              <a:srgbClr val="D7D7D7"/>
            </a:solidFill>
          </a:ln>
        </p:spPr>
      </p:pic>
      <p:grpSp>
        <p:nvGrpSpPr>
          <p:cNvPr id="3" name="グループ化 2">
            <a:extLst>
              <a:ext uri="{FF2B5EF4-FFF2-40B4-BE49-F238E27FC236}">
                <a16:creationId xmlns:a16="http://schemas.microsoft.com/office/drawing/2014/main" id="{814931F0-663E-F648-9CAC-BE3A0F2E5437}"/>
              </a:ext>
            </a:extLst>
          </p:cNvPr>
          <p:cNvGrpSpPr/>
          <p:nvPr/>
        </p:nvGrpSpPr>
        <p:grpSpPr>
          <a:xfrm>
            <a:off x="2142000" y="540000"/>
            <a:ext cx="7908925" cy="673100"/>
            <a:chOff x="2141537" y="673100"/>
            <a:chExt cx="7908925" cy="673100"/>
          </a:xfrm>
        </p:grpSpPr>
        <p:pic>
          <p:nvPicPr>
            <p:cNvPr id="4" name="図 3">
              <a:extLst>
                <a:ext uri="{FF2B5EF4-FFF2-40B4-BE49-F238E27FC236}">
                  <a16:creationId xmlns:a16="http://schemas.microsoft.com/office/drawing/2014/main" id="{060F5010-8040-4B45-B3D6-84C6F5380B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5" name="テキスト ボックス 4">
              <a:extLst>
                <a:ext uri="{FF2B5EF4-FFF2-40B4-BE49-F238E27FC236}">
                  <a16:creationId xmlns:a16="http://schemas.microsoft.com/office/drawing/2014/main" id="{3D3411D3-607F-4E4A-9F2B-023FCA958727}"/>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「アプリ」の作り方</a:t>
              </a:r>
            </a:p>
          </p:txBody>
        </p:sp>
      </p:grpSp>
      <p:sp>
        <p:nvSpPr>
          <p:cNvPr id="7" name="テキスト ボックス 6">
            <a:extLst>
              <a:ext uri="{FF2B5EF4-FFF2-40B4-BE49-F238E27FC236}">
                <a16:creationId xmlns:a16="http://schemas.microsoft.com/office/drawing/2014/main" id="{683E3FD0-DCD1-C849-949F-7ED711BD1DB0}"/>
              </a:ext>
            </a:extLst>
          </p:cNvPr>
          <p:cNvSpPr txBox="1"/>
          <p:nvPr/>
        </p:nvSpPr>
        <p:spPr>
          <a:xfrm>
            <a:off x="933775" y="1789834"/>
            <a:ext cx="4901550" cy="646331"/>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エクセルファイルは</a:t>
            </a:r>
          </a:p>
          <a:p>
            <a:pPr algn="ctr"/>
            <a:r>
              <a:rPr lang="ja-JP" altLang="en-US" sz="1600" b="1">
                <a:latin typeface="Yu Gothic Medium" panose="020B0400000000000000" pitchFamily="34" charset="-128"/>
                <a:ea typeface="Yu Gothic Medium" panose="020B0400000000000000" pitchFamily="34" charset="-128"/>
              </a:rPr>
              <a:t>読み込みだけでアプリ化</a:t>
            </a:r>
            <a:endParaRPr kumimoji="1" lang="ja-JP" altLang="en-US" sz="1600" b="1">
              <a:latin typeface="Yu Gothic Medium" panose="020B0400000000000000" pitchFamily="34" charset="-128"/>
              <a:ea typeface="Yu Gothic Medium" panose="020B0400000000000000" pitchFamily="34" charset="-128"/>
            </a:endParaRPr>
          </a:p>
        </p:txBody>
      </p:sp>
      <p:sp>
        <p:nvSpPr>
          <p:cNvPr id="9" name="テキスト ボックス 8">
            <a:extLst>
              <a:ext uri="{FF2B5EF4-FFF2-40B4-BE49-F238E27FC236}">
                <a16:creationId xmlns:a16="http://schemas.microsoft.com/office/drawing/2014/main" id="{5B6D79F9-8DF1-9744-9908-086C7A66AF28}"/>
              </a:ext>
            </a:extLst>
          </p:cNvPr>
          <p:cNvSpPr txBox="1"/>
          <p:nvPr/>
        </p:nvSpPr>
        <p:spPr>
          <a:xfrm>
            <a:off x="933775" y="2706881"/>
            <a:ext cx="4901550" cy="796500"/>
          </a:xfrm>
          <a:prstGeom prst="rect">
            <a:avLst/>
          </a:prstGeom>
          <a:noFill/>
        </p:spPr>
        <p:txBody>
          <a:bodyPr wrap="square" rtlCol="0">
            <a:spAutoFit/>
          </a:bodyPr>
          <a:lstStyle/>
          <a:p>
            <a:pPr>
              <a:lnSpc>
                <a:spcPct val="150000"/>
              </a:lnSpc>
            </a:pPr>
            <a:r>
              <a:rPr lang="ja-JP" altLang="en-US" sz="1600"/>
              <a:t>お手持ちのエクセルや</a:t>
            </a:r>
            <a:r>
              <a:rPr lang="en-US" altLang="ja-JP" sz="1600" dirty="0"/>
              <a:t>CSV</a:t>
            </a:r>
            <a:r>
              <a:rPr lang="ja-JP" altLang="en-US" sz="1600"/>
              <a:t>ファイルを読み込むだけで、あっという間にアプリ化することができます。</a:t>
            </a:r>
            <a:endParaRPr kumimoji="1" lang="ja-JP" altLang="en-US" sz="1600"/>
          </a:p>
        </p:txBody>
      </p:sp>
      <p:cxnSp>
        <p:nvCxnSpPr>
          <p:cNvPr id="11" name="直線コネクタ 10">
            <a:extLst>
              <a:ext uri="{FF2B5EF4-FFF2-40B4-BE49-F238E27FC236}">
                <a16:creationId xmlns:a16="http://schemas.microsoft.com/office/drawing/2014/main" id="{76B047AB-FB18-094A-93AB-CED1465AD5E7}"/>
              </a:ext>
            </a:extLst>
          </p:cNvPr>
          <p:cNvCxnSpPr>
            <a:cxnSpLocks/>
          </p:cNvCxnSpPr>
          <p:nvPr/>
        </p:nvCxnSpPr>
        <p:spPr>
          <a:xfrm>
            <a:off x="933775" y="163909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0B3A258-51F0-9849-8763-A95B2CED0669}"/>
              </a:ext>
            </a:extLst>
          </p:cNvPr>
          <p:cNvCxnSpPr>
            <a:cxnSpLocks/>
          </p:cNvCxnSpPr>
          <p:nvPr/>
        </p:nvCxnSpPr>
        <p:spPr>
          <a:xfrm>
            <a:off x="933775" y="254079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FE1361D-28E7-0846-BC19-ABFCA644FAC8}"/>
              </a:ext>
            </a:extLst>
          </p:cNvPr>
          <p:cNvSpPr txBox="1"/>
          <p:nvPr/>
        </p:nvSpPr>
        <p:spPr>
          <a:xfrm>
            <a:off x="6356675" y="1789834"/>
            <a:ext cx="4901550" cy="646331"/>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サンプルアプリから</a:t>
            </a:r>
          </a:p>
          <a:p>
            <a:pPr algn="ctr"/>
            <a:r>
              <a:rPr lang="ja-JP" altLang="en-US" sz="1600" b="1">
                <a:latin typeface="Yu Gothic Medium" panose="020B0400000000000000" pitchFamily="34" charset="-128"/>
                <a:ea typeface="Yu Gothic Medium" panose="020B0400000000000000" pitchFamily="34" charset="-128"/>
              </a:rPr>
              <a:t>選んですぐに使える</a:t>
            </a:r>
            <a:endParaRPr kumimoji="1" lang="ja-JP" altLang="en-US" sz="1600" b="1">
              <a:latin typeface="Yu Gothic Medium" panose="020B0400000000000000" pitchFamily="34" charset="-128"/>
              <a:ea typeface="Yu Gothic Medium" panose="020B0400000000000000" pitchFamily="34" charset="-128"/>
            </a:endParaRPr>
          </a:p>
        </p:txBody>
      </p:sp>
      <p:sp>
        <p:nvSpPr>
          <p:cNvPr id="17" name="テキスト ボックス 16">
            <a:extLst>
              <a:ext uri="{FF2B5EF4-FFF2-40B4-BE49-F238E27FC236}">
                <a16:creationId xmlns:a16="http://schemas.microsoft.com/office/drawing/2014/main" id="{2A212214-1AD9-1346-8913-2045CB04537A}"/>
              </a:ext>
            </a:extLst>
          </p:cNvPr>
          <p:cNvSpPr txBox="1"/>
          <p:nvPr/>
        </p:nvSpPr>
        <p:spPr>
          <a:xfrm>
            <a:off x="6356675" y="2706881"/>
            <a:ext cx="4901550" cy="796500"/>
          </a:xfrm>
          <a:prstGeom prst="rect">
            <a:avLst/>
          </a:prstGeom>
          <a:noFill/>
        </p:spPr>
        <p:txBody>
          <a:bodyPr wrap="square" rtlCol="0">
            <a:spAutoFit/>
          </a:bodyPr>
          <a:lstStyle/>
          <a:p>
            <a:pPr>
              <a:lnSpc>
                <a:spcPct val="150000"/>
              </a:lnSpc>
            </a:pPr>
            <a:r>
              <a:rPr lang="ja-JP" altLang="en-US" sz="1600" spc="-150"/>
              <a:t>はじめての方は、まずはサンプルアプリ。使いたいアプリを選ぶだけで、すぐに使い始めることができます。</a:t>
            </a:r>
            <a:endParaRPr kumimoji="1" lang="ja-JP" altLang="en-US" sz="1600" spc="-150"/>
          </a:p>
        </p:txBody>
      </p:sp>
      <p:cxnSp>
        <p:nvCxnSpPr>
          <p:cNvPr id="18" name="直線コネクタ 17">
            <a:extLst>
              <a:ext uri="{FF2B5EF4-FFF2-40B4-BE49-F238E27FC236}">
                <a16:creationId xmlns:a16="http://schemas.microsoft.com/office/drawing/2014/main" id="{B4E7599B-A457-1748-8BC9-14032B0D5E0C}"/>
              </a:ext>
            </a:extLst>
          </p:cNvPr>
          <p:cNvCxnSpPr>
            <a:cxnSpLocks/>
          </p:cNvCxnSpPr>
          <p:nvPr/>
        </p:nvCxnSpPr>
        <p:spPr>
          <a:xfrm>
            <a:off x="6356675" y="163909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9AACCF8-CC9D-9A41-BD68-473087173675}"/>
              </a:ext>
            </a:extLst>
          </p:cNvPr>
          <p:cNvCxnSpPr>
            <a:cxnSpLocks/>
          </p:cNvCxnSpPr>
          <p:nvPr/>
        </p:nvCxnSpPr>
        <p:spPr>
          <a:xfrm>
            <a:off x="6356675" y="254079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grpSp>
        <p:nvGrpSpPr>
          <p:cNvPr id="35" name="グループ化 34">
            <a:extLst>
              <a:ext uri="{FF2B5EF4-FFF2-40B4-BE49-F238E27FC236}">
                <a16:creationId xmlns:a16="http://schemas.microsoft.com/office/drawing/2014/main" id="{91E2AEC1-D92E-1041-AAA4-BF519E3D6640}"/>
              </a:ext>
            </a:extLst>
          </p:cNvPr>
          <p:cNvGrpSpPr/>
          <p:nvPr/>
        </p:nvGrpSpPr>
        <p:grpSpPr>
          <a:xfrm>
            <a:off x="10050925" y="5218901"/>
            <a:ext cx="1668286" cy="646329"/>
            <a:chOff x="8539353" y="5309015"/>
            <a:chExt cx="1668286" cy="646329"/>
          </a:xfrm>
        </p:grpSpPr>
        <p:sp>
          <p:nvSpPr>
            <p:cNvPr id="36" name="角丸四角形 35">
              <a:extLst>
                <a:ext uri="{FF2B5EF4-FFF2-40B4-BE49-F238E27FC236}">
                  <a16:creationId xmlns:a16="http://schemas.microsoft.com/office/drawing/2014/main" id="{28AC5495-B571-3F43-A20D-D96AD19372F8}"/>
                </a:ext>
              </a:extLst>
            </p:cNvPr>
            <p:cNvSpPr/>
            <p:nvPr/>
          </p:nvSpPr>
          <p:spPr>
            <a:xfrm>
              <a:off x="8619536" y="5309015"/>
              <a:ext cx="1588103" cy="646329"/>
            </a:xfrm>
            <a:prstGeom prst="roundRect">
              <a:avLst>
                <a:gd name="adj" fmla="val 9700"/>
              </a:avLst>
            </a:prstGeom>
            <a:solidFill>
              <a:srgbClr val="ED6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部署・業種別に</a:t>
              </a:r>
            </a:p>
            <a:p>
              <a:pPr algn="ctr"/>
              <a:r>
                <a:rPr lang="en-US" altLang="ja-JP" sz="1400" b="1" dirty="0"/>
                <a:t>100</a:t>
              </a:r>
              <a:r>
                <a:rPr lang="ja-JP" altLang="en-US" sz="1400" b="1"/>
                <a:t>種類以上</a:t>
              </a:r>
              <a:endParaRPr kumimoji="1" lang="ja-JP" altLang="en-US" sz="1400" b="1"/>
            </a:p>
          </p:txBody>
        </p:sp>
        <p:sp>
          <p:nvSpPr>
            <p:cNvPr id="37" name="正方形/長方形 36">
              <a:extLst>
                <a:ext uri="{FF2B5EF4-FFF2-40B4-BE49-F238E27FC236}">
                  <a16:creationId xmlns:a16="http://schemas.microsoft.com/office/drawing/2014/main" id="{BA41473A-6B52-9D4D-8891-9E655C0464E7}"/>
                </a:ext>
              </a:extLst>
            </p:cNvPr>
            <p:cNvSpPr/>
            <p:nvPr/>
          </p:nvSpPr>
          <p:spPr>
            <a:xfrm rot="2700000">
              <a:off x="8539353" y="5551996"/>
              <a:ext cx="160364" cy="160364"/>
            </a:xfrm>
            <a:prstGeom prst="rect">
              <a:avLst/>
            </a:prstGeom>
            <a:solidFill>
              <a:srgbClr val="ED6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B8D30B6C-A7BC-8A1C-F9F1-3B11D6DF43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3251" y="3522726"/>
            <a:ext cx="4582598" cy="2630412"/>
          </a:xfrm>
          <a:prstGeom prst="rect">
            <a:avLst/>
          </a:prstGeom>
        </p:spPr>
      </p:pic>
    </p:spTree>
    <p:extLst>
      <p:ext uri="{BB962C8B-B14F-4D97-AF65-F5344CB8AC3E}">
        <p14:creationId xmlns:p14="http://schemas.microsoft.com/office/powerpoint/2010/main" val="1123983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677A93E-2E12-7E4D-8E48-A2DDE3D9A1AE}"/>
              </a:ext>
            </a:extLst>
          </p:cNvPr>
          <p:cNvGrpSpPr/>
          <p:nvPr/>
        </p:nvGrpSpPr>
        <p:grpSpPr>
          <a:xfrm>
            <a:off x="2341894" y="2701836"/>
            <a:ext cx="7508212" cy="1200329"/>
            <a:chOff x="2341894" y="902035"/>
            <a:chExt cx="7508212" cy="1200329"/>
          </a:xfrm>
        </p:grpSpPr>
        <p:sp>
          <p:nvSpPr>
            <p:cNvPr id="4" name="テキスト ボックス 3">
              <a:extLst>
                <a:ext uri="{FF2B5EF4-FFF2-40B4-BE49-F238E27FC236}">
                  <a16:creationId xmlns:a16="http://schemas.microsoft.com/office/drawing/2014/main" id="{BECF5712-CB0F-9643-9CF7-0EBCC41CB2BD}"/>
                </a:ext>
              </a:extLst>
            </p:cNvPr>
            <p:cNvSpPr txBox="1"/>
            <p:nvPr/>
          </p:nvSpPr>
          <p:spPr>
            <a:xfrm>
              <a:off x="2341894" y="1363700"/>
              <a:ext cx="7508212"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「コミュニケーション」の場</a:t>
              </a:r>
            </a:p>
          </p:txBody>
        </p:sp>
        <p:sp>
          <p:nvSpPr>
            <p:cNvPr id="5" name="テキスト ボックス 4">
              <a:extLst>
                <a:ext uri="{FF2B5EF4-FFF2-40B4-BE49-F238E27FC236}">
                  <a16:creationId xmlns:a16="http://schemas.microsoft.com/office/drawing/2014/main" id="{7F568046-5908-414A-8B10-C0EC2D0591C5}"/>
                </a:ext>
              </a:extLst>
            </p:cNvPr>
            <p:cNvSpPr txBox="1"/>
            <p:nvPr/>
          </p:nvSpPr>
          <p:spPr>
            <a:xfrm>
              <a:off x="2380346" y="902035"/>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業務が円滑にすすむ</a:t>
              </a:r>
            </a:p>
          </p:txBody>
        </p:sp>
      </p:grpSp>
    </p:spTree>
    <p:extLst>
      <p:ext uri="{BB962C8B-B14F-4D97-AF65-F5344CB8AC3E}">
        <p14:creationId xmlns:p14="http://schemas.microsoft.com/office/powerpoint/2010/main" val="399675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F37E02DA-2447-9782-5F93-3DEE8FD0E11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03371" y="1695610"/>
            <a:ext cx="6379029" cy="3744490"/>
          </a:xfrm>
          <a:prstGeom prst="rect">
            <a:avLst/>
          </a:prstGeom>
          <a:ln>
            <a:solidFill>
              <a:srgbClr val="D7D7D7"/>
            </a:solidFill>
          </a:ln>
        </p:spPr>
      </p:pic>
      <p:sp>
        <p:nvSpPr>
          <p:cNvPr id="20" name="テキスト ボックス 19">
            <a:extLst>
              <a:ext uri="{FF2B5EF4-FFF2-40B4-BE49-F238E27FC236}">
                <a16:creationId xmlns:a16="http://schemas.microsoft.com/office/drawing/2014/main" id="{FEDF35B0-2906-854E-997F-5BEECC0A9CC1}"/>
              </a:ext>
            </a:extLst>
          </p:cNvPr>
          <p:cNvSpPr txBox="1"/>
          <p:nvPr/>
        </p:nvSpPr>
        <p:spPr>
          <a:xfrm>
            <a:off x="933775" y="1564922"/>
            <a:ext cx="4044625"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データに紐付いたコミュニケーション</a:t>
            </a:r>
            <a:endParaRPr kumimoji="1" lang="ja-JP" altLang="en-US" sz="1600" b="1">
              <a:latin typeface="Yu Gothic Medium" panose="020B0400000000000000" pitchFamily="34" charset="-128"/>
              <a:ea typeface="Yu Gothic Medium" panose="020B0400000000000000" pitchFamily="34" charset="-128"/>
            </a:endParaRPr>
          </a:p>
        </p:txBody>
      </p:sp>
      <p:cxnSp>
        <p:nvCxnSpPr>
          <p:cNvPr id="21" name="直線コネクタ 20">
            <a:extLst>
              <a:ext uri="{FF2B5EF4-FFF2-40B4-BE49-F238E27FC236}">
                <a16:creationId xmlns:a16="http://schemas.microsoft.com/office/drawing/2014/main" id="{DE71EE4C-2AC3-0742-8BB8-A1E6B1E5C2FD}"/>
              </a:ext>
            </a:extLst>
          </p:cNvPr>
          <p:cNvCxnSpPr>
            <a:cxnSpLocks/>
          </p:cNvCxnSpPr>
          <p:nvPr/>
        </p:nvCxnSpPr>
        <p:spPr>
          <a:xfrm>
            <a:off x="933775" y="1426887"/>
            <a:ext cx="40446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03FEAA7-91F0-F943-86E9-65B0C22C21E1}"/>
              </a:ext>
            </a:extLst>
          </p:cNvPr>
          <p:cNvSpPr txBox="1"/>
          <p:nvPr/>
        </p:nvSpPr>
        <p:spPr>
          <a:xfrm>
            <a:off x="933775" y="1857022"/>
            <a:ext cx="4044625"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アプリのコメント欄</a:t>
            </a:r>
            <a:endParaRPr kumimoji="1" lang="ja-JP" altLang="en-US" sz="2200" b="1">
              <a:latin typeface="Yu Gothic Medium" panose="020B0400000000000000" pitchFamily="34" charset="-128"/>
              <a:ea typeface="Yu Gothic Medium" panose="020B0400000000000000" pitchFamily="34" charset="-128"/>
            </a:endParaRPr>
          </a:p>
        </p:txBody>
      </p:sp>
      <p:sp>
        <p:nvSpPr>
          <p:cNvPr id="24" name="テキスト ボックス 23">
            <a:extLst>
              <a:ext uri="{FF2B5EF4-FFF2-40B4-BE49-F238E27FC236}">
                <a16:creationId xmlns:a16="http://schemas.microsoft.com/office/drawing/2014/main" id="{BE3E6E6D-B43C-FF45-B5EA-15140D22FF9C}"/>
              </a:ext>
            </a:extLst>
          </p:cNvPr>
          <p:cNvSpPr txBox="1"/>
          <p:nvPr/>
        </p:nvSpPr>
        <p:spPr>
          <a:xfrm>
            <a:off x="933776" y="2513557"/>
            <a:ext cx="4044624" cy="1904496"/>
          </a:xfrm>
          <a:prstGeom prst="rect">
            <a:avLst/>
          </a:prstGeom>
          <a:noFill/>
        </p:spPr>
        <p:txBody>
          <a:bodyPr wrap="square" rtlCol="0">
            <a:spAutoFit/>
          </a:bodyPr>
          <a:lstStyle/>
          <a:p>
            <a:pPr>
              <a:lnSpc>
                <a:spcPct val="150000"/>
              </a:lnSpc>
            </a:pPr>
            <a:r>
              <a:rPr lang="ja-JP" altLang="en-US" sz="1600"/>
              <a:t>「アプリ」に溜めた一つ一つのデータに対して、指示やアドバイス、コメントを書き込むことができます。</a:t>
            </a:r>
          </a:p>
          <a:p>
            <a:pPr>
              <a:lnSpc>
                <a:spcPct val="150000"/>
              </a:lnSpc>
            </a:pPr>
            <a:r>
              <a:rPr lang="ja-JP" altLang="en-US" sz="1600"/>
              <a:t>関連する情報が分散せず、一箇所に集約できます。</a:t>
            </a:r>
            <a:endParaRPr kumimoji="1" lang="ja-JP" altLang="en-US" sz="1600"/>
          </a:p>
        </p:txBody>
      </p:sp>
      <p:grpSp>
        <p:nvGrpSpPr>
          <p:cNvPr id="31" name="グループ化 30">
            <a:extLst>
              <a:ext uri="{FF2B5EF4-FFF2-40B4-BE49-F238E27FC236}">
                <a16:creationId xmlns:a16="http://schemas.microsoft.com/office/drawing/2014/main" id="{A2ED64BF-BA74-C749-9521-D2DF062EFB52}"/>
              </a:ext>
            </a:extLst>
          </p:cNvPr>
          <p:cNvGrpSpPr/>
          <p:nvPr/>
        </p:nvGrpSpPr>
        <p:grpSpPr>
          <a:xfrm>
            <a:off x="360000" y="360000"/>
            <a:ext cx="4258525" cy="687814"/>
            <a:chOff x="450849" y="455179"/>
            <a:chExt cx="4258525" cy="687814"/>
          </a:xfrm>
        </p:grpSpPr>
        <p:pic>
          <p:nvPicPr>
            <p:cNvPr id="27" name="図 26">
              <a:extLst>
                <a:ext uri="{FF2B5EF4-FFF2-40B4-BE49-F238E27FC236}">
                  <a16:creationId xmlns:a16="http://schemas.microsoft.com/office/drawing/2014/main" id="{EEB50537-746E-124A-99E3-1024832FA4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 y="455179"/>
              <a:ext cx="4258525" cy="687814"/>
            </a:xfrm>
            <a:prstGeom prst="rect">
              <a:avLst/>
            </a:prstGeom>
          </p:spPr>
        </p:pic>
        <p:sp>
          <p:nvSpPr>
            <p:cNvPr id="28" name="テキスト ボックス 27">
              <a:extLst>
                <a:ext uri="{FF2B5EF4-FFF2-40B4-BE49-F238E27FC236}">
                  <a16:creationId xmlns:a16="http://schemas.microsoft.com/office/drawing/2014/main" id="{9B4221D8-7C27-1540-9250-5C6AC7966A9E}"/>
                </a:ext>
              </a:extLst>
            </p:cNvPr>
            <p:cNvSpPr txBox="1"/>
            <p:nvPr/>
          </p:nvSpPr>
          <p:spPr>
            <a:xfrm>
              <a:off x="711200" y="735472"/>
              <a:ext cx="3676661"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「コミュニケーション」の場</a:t>
              </a:r>
            </a:p>
          </p:txBody>
        </p:sp>
        <p:sp>
          <p:nvSpPr>
            <p:cNvPr id="30" name="テキスト ボックス 29">
              <a:extLst>
                <a:ext uri="{FF2B5EF4-FFF2-40B4-BE49-F238E27FC236}">
                  <a16:creationId xmlns:a16="http://schemas.microsoft.com/office/drawing/2014/main" id="{A3C7972D-74A1-D54E-91E2-21C3CB6F01E0}"/>
                </a:ext>
              </a:extLst>
            </p:cNvPr>
            <p:cNvSpPr txBox="1"/>
            <p:nvPr/>
          </p:nvSpPr>
          <p:spPr>
            <a:xfrm>
              <a:off x="711200" y="546638"/>
              <a:ext cx="3676661" cy="276999"/>
            </a:xfrm>
            <a:prstGeom prst="rect">
              <a:avLst/>
            </a:prstGeom>
            <a:noFill/>
          </p:spPr>
          <p:txBody>
            <a:bodyPr wrap="square" rtlCol="0">
              <a:spAutoFit/>
            </a:bodyPr>
            <a:lstStyle/>
            <a:p>
              <a:pPr algn="ctr"/>
              <a:r>
                <a:rPr lang="ja-JP" altLang="en-US" sz="1200" b="1">
                  <a:latin typeface="Yu Gothic Medium" panose="020B0400000000000000" pitchFamily="34" charset="-128"/>
                  <a:ea typeface="Yu Gothic Medium" panose="020B0400000000000000" pitchFamily="34" charset="-128"/>
                </a:rPr>
                <a:t>業務が円滑にすすむ</a:t>
              </a:r>
            </a:p>
          </p:txBody>
        </p:sp>
      </p:grpSp>
      <p:cxnSp>
        <p:nvCxnSpPr>
          <p:cNvPr id="49" name="直線コネクタ 48">
            <a:extLst>
              <a:ext uri="{FF2B5EF4-FFF2-40B4-BE49-F238E27FC236}">
                <a16:creationId xmlns:a16="http://schemas.microsoft.com/office/drawing/2014/main" id="{31E177DB-375B-754A-AD3C-4BA99E05AAFB}"/>
              </a:ext>
            </a:extLst>
          </p:cNvPr>
          <p:cNvCxnSpPr>
            <a:cxnSpLocks/>
          </p:cNvCxnSpPr>
          <p:nvPr/>
        </p:nvCxnSpPr>
        <p:spPr>
          <a:xfrm>
            <a:off x="933775" y="2404787"/>
            <a:ext cx="40446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pic>
        <p:nvPicPr>
          <p:cNvPr id="8" name="図 7" descr="文字が書かれている&#10;&#10;中程度の精度で自動的に生成された説明">
            <a:extLst>
              <a:ext uri="{FF2B5EF4-FFF2-40B4-BE49-F238E27FC236}">
                <a16:creationId xmlns:a16="http://schemas.microsoft.com/office/drawing/2014/main" id="{7F3CE4BD-D56F-10EF-731E-113C5660AA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7857" y="640293"/>
            <a:ext cx="2881734" cy="2881734"/>
          </a:xfrm>
          <a:prstGeom prst="rect">
            <a:avLst/>
          </a:prstGeom>
        </p:spPr>
      </p:pic>
    </p:spTree>
    <p:extLst>
      <p:ext uri="{BB962C8B-B14F-4D97-AF65-F5344CB8AC3E}">
        <p14:creationId xmlns:p14="http://schemas.microsoft.com/office/powerpoint/2010/main" val="4248381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eb サイト&#10;&#10;自動的に生成された説明">
            <a:extLst>
              <a:ext uri="{FF2B5EF4-FFF2-40B4-BE49-F238E27FC236}">
                <a16:creationId xmlns:a16="http://schemas.microsoft.com/office/drawing/2014/main" id="{2DCB1FF3-C67B-5647-DB13-036174AA33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07672" y="1129392"/>
            <a:ext cx="4628887" cy="3582759"/>
          </a:xfrm>
          <a:prstGeom prst="rect">
            <a:avLst/>
          </a:prstGeom>
          <a:ln>
            <a:solidFill>
              <a:srgbClr val="D7D7D7"/>
            </a:solidFill>
          </a:ln>
        </p:spPr>
      </p:pic>
      <p:pic>
        <p:nvPicPr>
          <p:cNvPr id="7" name="図 6" descr="グラフィカル ユーザー インターフェイス&#10;&#10;自動的に生成された説明">
            <a:extLst>
              <a:ext uri="{FF2B5EF4-FFF2-40B4-BE49-F238E27FC236}">
                <a16:creationId xmlns:a16="http://schemas.microsoft.com/office/drawing/2014/main" id="{D33A5261-B2FD-1C17-8895-CF28454F76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9101" y="3555446"/>
            <a:ext cx="3617848" cy="2337129"/>
          </a:xfrm>
          <a:prstGeom prst="rect">
            <a:avLst/>
          </a:prstGeom>
          <a:ln>
            <a:solidFill>
              <a:srgbClr val="D7D7D7"/>
            </a:solidFill>
          </a:ln>
        </p:spPr>
      </p:pic>
      <p:sp>
        <p:nvSpPr>
          <p:cNvPr id="13" name="テキスト ボックス 12">
            <a:extLst>
              <a:ext uri="{FF2B5EF4-FFF2-40B4-BE49-F238E27FC236}">
                <a16:creationId xmlns:a16="http://schemas.microsoft.com/office/drawing/2014/main" id="{5FC0C7A4-73EF-CD4E-8549-DADFDFDFEEAB}"/>
              </a:ext>
            </a:extLst>
          </p:cNvPr>
          <p:cNvSpPr txBox="1"/>
          <p:nvPr/>
        </p:nvSpPr>
        <p:spPr>
          <a:xfrm>
            <a:off x="933775" y="1564922"/>
            <a:ext cx="4044625"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チームのための情報があつまる場所</a:t>
            </a:r>
            <a:endParaRPr kumimoji="1" lang="ja-JP" altLang="en-US" sz="1600" b="1">
              <a:latin typeface="Yu Gothic Medium" panose="020B0400000000000000" pitchFamily="34" charset="-128"/>
              <a:ea typeface="Yu Gothic Medium" panose="020B0400000000000000" pitchFamily="34" charset="-128"/>
            </a:endParaRPr>
          </a:p>
        </p:txBody>
      </p:sp>
      <p:cxnSp>
        <p:nvCxnSpPr>
          <p:cNvPr id="14" name="直線コネクタ 13">
            <a:extLst>
              <a:ext uri="{FF2B5EF4-FFF2-40B4-BE49-F238E27FC236}">
                <a16:creationId xmlns:a16="http://schemas.microsoft.com/office/drawing/2014/main" id="{383C2184-FE0A-2840-A22F-DFAB48AD97BC}"/>
              </a:ext>
            </a:extLst>
          </p:cNvPr>
          <p:cNvCxnSpPr>
            <a:cxnSpLocks/>
          </p:cNvCxnSpPr>
          <p:nvPr/>
        </p:nvCxnSpPr>
        <p:spPr>
          <a:xfrm>
            <a:off x="933775" y="1426887"/>
            <a:ext cx="40446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B03CF53-8331-EF40-9CBC-54478C440544}"/>
              </a:ext>
            </a:extLst>
          </p:cNvPr>
          <p:cNvSpPr txBox="1"/>
          <p:nvPr/>
        </p:nvSpPr>
        <p:spPr>
          <a:xfrm>
            <a:off x="933775" y="1857022"/>
            <a:ext cx="4044625"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スペース</a:t>
            </a:r>
            <a:endParaRPr kumimoji="1" lang="ja-JP" altLang="en-US" sz="2200" b="1">
              <a:latin typeface="Yu Gothic Medium" panose="020B0400000000000000" pitchFamily="34" charset="-128"/>
              <a:ea typeface="Yu Gothic Medium" panose="020B0400000000000000" pitchFamily="34" charset="-128"/>
            </a:endParaRPr>
          </a:p>
        </p:txBody>
      </p:sp>
      <p:sp>
        <p:nvSpPr>
          <p:cNvPr id="16" name="テキスト ボックス 15">
            <a:extLst>
              <a:ext uri="{FF2B5EF4-FFF2-40B4-BE49-F238E27FC236}">
                <a16:creationId xmlns:a16="http://schemas.microsoft.com/office/drawing/2014/main" id="{AB2B726A-5777-1843-86B2-5719CEF27E49}"/>
              </a:ext>
            </a:extLst>
          </p:cNvPr>
          <p:cNvSpPr txBox="1"/>
          <p:nvPr/>
        </p:nvSpPr>
        <p:spPr>
          <a:xfrm>
            <a:off x="933776" y="2513557"/>
            <a:ext cx="4044624" cy="3012491"/>
          </a:xfrm>
          <a:prstGeom prst="rect">
            <a:avLst/>
          </a:prstGeom>
          <a:noFill/>
        </p:spPr>
        <p:txBody>
          <a:bodyPr wrap="square" rtlCol="0">
            <a:spAutoFit/>
          </a:bodyPr>
          <a:lstStyle/>
          <a:p>
            <a:pPr>
              <a:lnSpc>
                <a:spcPct val="150000"/>
              </a:lnSpc>
            </a:pPr>
            <a:r>
              <a:rPr lang="ja-JP" altLang="en-US" sz="1600"/>
              <a:t>「スペース」とは、プロジェクトやタスクを進行する際に必要なやり取りを集約することができる「場」です。</a:t>
            </a:r>
          </a:p>
          <a:p>
            <a:pPr>
              <a:lnSpc>
                <a:spcPct val="150000"/>
              </a:lnSpc>
            </a:pPr>
            <a:r>
              <a:rPr lang="ja-JP" altLang="en-US" sz="1600"/>
              <a:t>テーマごとにディスカッション（掲示板機能）を作成でき、情報を蓄積することができます。</a:t>
            </a:r>
          </a:p>
          <a:p>
            <a:pPr>
              <a:lnSpc>
                <a:spcPct val="150000"/>
              </a:lnSpc>
            </a:pPr>
            <a:r>
              <a:rPr lang="ja-JP" altLang="en-US" sz="1600"/>
              <a:t>また、スペースではメンバーや公開範囲を</a:t>
            </a:r>
          </a:p>
          <a:p>
            <a:pPr>
              <a:lnSpc>
                <a:spcPct val="150000"/>
              </a:lnSpc>
            </a:pPr>
            <a:r>
              <a:rPr lang="ja-JP" altLang="en-US" sz="1600"/>
              <a:t>柔軟に設定することも可能です。</a:t>
            </a:r>
            <a:endParaRPr kumimoji="1" lang="ja-JP" altLang="en-US" sz="1600"/>
          </a:p>
        </p:txBody>
      </p:sp>
      <p:grpSp>
        <p:nvGrpSpPr>
          <p:cNvPr id="19" name="グループ化 18">
            <a:extLst>
              <a:ext uri="{FF2B5EF4-FFF2-40B4-BE49-F238E27FC236}">
                <a16:creationId xmlns:a16="http://schemas.microsoft.com/office/drawing/2014/main" id="{06F65695-B776-0A47-9AC9-37D78AB8E709}"/>
              </a:ext>
            </a:extLst>
          </p:cNvPr>
          <p:cNvGrpSpPr/>
          <p:nvPr/>
        </p:nvGrpSpPr>
        <p:grpSpPr>
          <a:xfrm>
            <a:off x="360000" y="360000"/>
            <a:ext cx="4258525" cy="687814"/>
            <a:chOff x="450849" y="455179"/>
            <a:chExt cx="4258525" cy="687814"/>
          </a:xfrm>
        </p:grpSpPr>
        <p:pic>
          <p:nvPicPr>
            <p:cNvPr id="20" name="図 19">
              <a:extLst>
                <a:ext uri="{FF2B5EF4-FFF2-40B4-BE49-F238E27FC236}">
                  <a16:creationId xmlns:a16="http://schemas.microsoft.com/office/drawing/2014/main" id="{498DF3BC-3064-E14D-9FA3-8A666DB3DF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849" y="455179"/>
              <a:ext cx="4258525" cy="687814"/>
            </a:xfrm>
            <a:prstGeom prst="rect">
              <a:avLst/>
            </a:prstGeom>
          </p:spPr>
        </p:pic>
        <p:sp>
          <p:nvSpPr>
            <p:cNvPr id="21" name="テキスト ボックス 20">
              <a:extLst>
                <a:ext uri="{FF2B5EF4-FFF2-40B4-BE49-F238E27FC236}">
                  <a16:creationId xmlns:a16="http://schemas.microsoft.com/office/drawing/2014/main" id="{06B18901-0CE7-0048-9E23-149FEAAD5E67}"/>
                </a:ext>
              </a:extLst>
            </p:cNvPr>
            <p:cNvSpPr txBox="1"/>
            <p:nvPr/>
          </p:nvSpPr>
          <p:spPr>
            <a:xfrm>
              <a:off x="711200" y="735472"/>
              <a:ext cx="3676661"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「コミュニケーション」の場</a:t>
              </a:r>
            </a:p>
          </p:txBody>
        </p:sp>
        <p:sp>
          <p:nvSpPr>
            <p:cNvPr id="22" name="テキスト ボックス 21">
              <a:extLst>
                <a:ext uri="{FF2B5EF4-FFF2-40B4-BE49-F238E27FC236}">
                  <a16:creationId xmlns:a16="http://schemas.microsoft.com/office/drawing/2014/main" id="{65EBA465-3A8F-7A40-A608-E0820B7E80B1}"/>
                </a:ext>
              </a:extLst>
            </p:cNvPr>
            <p:cNvSpPr txBox="1"/>
            <p:nvPr/>
          </p:nvSpPr>
          <p:spPr>
            <a:xfrm>
              <a:off x="711200" y="546638"/>
              <a:ext cx="3676661" cy="276999"/>
            </a:xfrm>
            <a:prstGeom prst="rect">
              <a:avLst/>
            </a:prstGeom>
            <a:noFill/>
          </p:spPr>
          <p:txBody>
            <a:bodyPr wrap="square" rtlCol="0">
              <a:spAutoFit/>
            </a:bodyPr>
            <a:lstStyle/>
            <a:p>
              <a:pPr algn="ctr"/>
              <a:r>
                <a:rPr lang="ja-JP" altLang="en-US" sz="1200" b="1">
                  <a:latin typeface="Yu Gothic Medium" panose="020B0400000000000000" pitchFamily="34" charset="-128"/>
                  <a:ea typeface="Yu Gothic Medium" panose="020B0400000000000000" pitchFamily="34" charset="-128"/>
                </a:rPr>
                <a:t>業務が円滑にすすむ</a:t>
              </a:r>
            </a:p>
          </p:txBody>
        </p:sp>
      </p:grpSp>
      <p:cxnSp>
        <p:nvCxnSpPr>
          <p:cNvPr id="23" name="直線コネクタ 22">
            <a:extLst>
              <a:ext uri="{FF2B5EF4-FFF2-40B4-BE49-F238E27FC236}">
                <a16:creationId xmlns:a16="http://schemas.microsoft.com/office/drawing/2014/main" id="{4EB226E4-EF53-604C-A0D1-088DAFDD6A96}"/>
              </a:ext>
            </a:extLst>
          </p:cNvPr>
          <p:cNvCxnSpPr>
            <a:cxnSpLocks/>
          </p:cNvCxnSpPr>
          <p:nvPr/>
        </p:nvCxnSpPr>
        <p:spPr>
          <a:xfrm>
            <a:off x="933775" y="2404787"/>
            <a:ext cx="40446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2AE2287F-AE6D-6723-DAF7-C1929CE5153A}"/>
              </a:ext>
            </a:extLst>
          </p:cNvPr>
          <p:cNvGrpSpPr/>
          <p:nvPr/>
        </p:nvGrpSpPr>
        <p:grpSpPr>
          <a:xfrm>
            <a:off x="9469842" y="2702485"/>
            <a:ext cx="2187107" cy="726515"/>
            <a:chOff x="4491318" y="4962530"/>
            <a:chExt cx="2187107" cy="726515"/>
          </a:xfrm>
        </p:grpSpPr>
        <p:sp>
          <p:nvSpPr>
            <p:cNvPr id="24" name="角丸四角形 23">
              <a:extLst>
                <a:ext uri="{FF2B5EF4-FFF2-40B4-BE49-F238E27FC236}">
                  <a16:creationId xmlns:a16="http://schemas.microsoft.com/office/drawing/2014/main" id="{A16D20DB-DD94-A741-BEF0-0B09CBCA625B}"/>
                </a:ext>
              </a:extLst>
            </p:cNvPr>
            <p:cNvSpPr/>
            <p:nvPr/>
          </p:nvSpPr>
          <p:spPr>
            <a:xfrm>
              <a:off x="4491318" y="4962530"/>
              <a:ext cx="2187107" cy="646331"/>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プロジェクトごとに</a:t>
              </a:r>
            </a:p>
            <a:p>
              <a:pPr algn="ctr"/>
              <a:r>
                <a:rPr lang="ja-JP" altLang="en-US" sz="1400" b="1"/>
                <a:t>情報がまとまる</a:t>
              </a:r>
              <a:endParaRPr kumimoji="1" lang="ja-JP" altLang="en-US" sz="1400" b="1"/>
            </a:p>
          </p:txBody>
        </p:sp>
        <p:sp>
          <p:nvSpPr>
            <p:cNvPr id="25" name="正方形/長方形 24">
              <a:extLst>
                <a:ext uri="{FF2B5EF4-FFF2-40B4-BE49-F238E27FC236}">
                  <a16:creationId xmlns:a16="http://schemas.microsoft.com/office/drawing/2014/main" id="{9D09F4C6-3676-E7B3-3EAD-9995058CE405}"/>
                </a:ext>
              </a:extLst>
            </p:cNvPr>
            <p:cNvSpPr/>
            <p:nvPr/>
          </p:nvSpPr>
          <p:spPr>
            <a:xfrm rot="2700000">
              <a:off x="5504690" y="5528681"/>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94179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 Web サイト&#10;&#10;自動的に生成された説明">
            <a:extLst>
              <a:ext uri="{FF2B5EF4-FFF2-40B4-BE49-F238E27FC236}">
                <a16:creationId xmlns:a16="http://schemas.microsoft.com/office/drawing/2014/main" id="{D62DBED5-EB9F-C539-B5F4-257D8DCB8A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90637" y="650342"/>
            <a:ext cx="5667585" cy="5214178"/>
          </a:xfrm>
          <a:prstGeom prst="rect">
            <a:avLst/>
          </a:prstGeom>
          <a:ln>
            <a:solidFill>
              <a:srgbClr val="D7D7D7"/>
            </a:solidFill>
          </a:ln>
        </p:spPr>
      </p:pic>
      <p:sp>
        <p:nvSpPr>
          <p:cNvPr id="5" name="テキスト ボックス 4">
            <a:extLst>
              <a:ext uri="{FF2B5EF4-FFF2-40B4-BE49-F238E27FC236}">
                <a16:creationId xmlns:a16="http://schemas.microsoft.com/office/drawing/2014/main" id="{1DBDC094-EC7D-D842-9AB0-770A753DE50A}"/>
              </a:ext>
            </a:extLst>
          </p:cNvPr>
          <p:cNvSpPr txBox="1"/>
          <p:nvPr/>
        </p:nvSpPr>
        <p:spPr>
          <a:xfrm>
            <a:off x="810403" y="1555972"/>
            <a:ext cx="4291368"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議題ごとにコミュニケーションの場を整理</a:t>
            </a:r>
            <a:endParaRPr kumimoji="1" lang="ja-JP" altLang="en-US" sz="1600" b="1">
              <a:latin typeface="Yu Gothic Medium" panose="020B0400000000000000" pitchFamily="34" charset="-128"/>
              <a:ea typeface="Yu Gothic Medium" panose="020B0400000000000000" pitchFamily="34" charset="-128"/>
            </a:endParaRPr>
          </a:p>
        </p:txBody>
      </p:sp>
      <p:cxnSp>
        <p:nvCxnSpPr>
          <p:cNvPr id="6" name="直線コネクタ 5">
            <a:extLst>
              <a:ext uri="{FF2B5EF4-FFF2-40B4-BE49-F238E27FC236}">
                <a16:creationId xmlns:a16="http://schemas.microsoft.com/office/drawing/2014/main" id="{4D87F17B-D426-0F45-87BF-C8732AD8CEBA}"/>
              </a:ext>
            </a:extLst>
          </p:cNvPr>
          <p:cNvCxnSpPr>
            <a:cxnSpLocks/>
          </p:cNvCxnSpPr>
          <p:nvPr/>
        </p:nvCxnSpPr>
        <p:spPr>
          <a:xfrm>
            <a:off x="933775" y="1426887"/>
            <a:ext cx="40446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A4C08D9-D473-A943-9E85-552AC7946FCC}"/>
              </a:ext>
            </a:extLst>
          </p:cNvPr>
          <p:cNvSpPr txBox="1"/>
          <p:nvPr/>
        </p:nvSpPr>
        <p:spPr>
          <a:xfrm>
            <a:off x="933775" y="1857022"/>
            <a:ext cx="4044625"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スレッド</a:t>
            </a:r>
            <a:endParaRPr kumimoji="1" lang="ja-JP" altLang="en-US" sz="2200" b="1">
              <a:latin typeface="Yu Gothic Medium" panose="020B0400000000000000" pitchFamily="34" charset="-128"/>
              <a:ea typeface="Yu Gothic Medium" panose="020B0400000000000000" pitchFamily="34" charset="-128"/>
            </a:endParaRPr>
          </a:p>
        </p:txBody>
      </p:sp>
      <p:sp>
        <p:nvSpPr>
          <p:cNvPr id="8" name="テキスト ボックス 7">
            <a:extLst>
              <a:ext uri="{FF2B5EF4-FFF2-40B4-BE49-F238E27FC236}">
                <a16:creationId xmlns:a16="http://schemas.microsoft.com/office/drawing/2014/main" id="{8EBA57A4-A4AA-FD45-A832-C630F193FA05}"/>
              </a:ext>
            </a:extLst>
          </p:cNvPr>
          <p:cNvSpPr txBox="1"/>
          <p:nvPr/>
        </p:nvSpPr>
        <p:spPr>
          <a:xfrm>
            <a:off x="933776" y="2513557"/>
            <a:ext cx="4044624" cy="1165832"/>
          </a:xfrm>
          <a:prstGeom prst="rect">
            <a:avLst/>
          </a:prstGeom>
          <a:noFill/>
        </p:spPr>
        <p:txBody>
          <a:bodyPr wrap="square" rtlCol="0">
            <a:spAutoFit/>
          </a:bodyPr>
          <a:lstStyle/>
          <a:p>
            <a:pPr>
              <a:lnSpc>
                <a:spcPct val="150000"/>
              </a:lnSpc>
            </a:pPr>
            <a:r>
              <a:rPr lang="ja-JP" altLang="en-US" sz="1600"/>
              <a:t>「スレッド」で、議題ごとにコミュニケーションの場を分けることができるので、自然と情報が整理されます。</a:t>
            </a:r>
            <a:endParaRPr kumimoji="1" lang="ja-JP" altLang="en-US" sz="1600"/>
          </a:p>
        </p:txBody>
      </p:sp>
      <p:grpSp>
        <p:nvGrpSpPr>
          <p:cNvPr id="11" name="グループ化 10">
            <a:extLst>
              <a:ext uri="{FF2B5EF4-FFF2-40B4-BE49-F238E27FC236}">
                <a16:creationId xmlns:a16="http://schemas.microsoft.com/office/drawing/2014/main" id="{56491725-3316-3240-B30E-E00731181DEE}"/>
              </a:ext>
            </a:extLst>
          </p:cNvPr>
          <p:cNvGrpSpPr/>
          <p:nvPr/>
        </p:nvGrpSpPr>
        <p:grpSpPr>
          <a:xfrm>
            <a:off x="360000" y="360000"/>
            <a:ext cx="4258525" cy="687814"/>
            <a:chOff x="450849" y="455179"/>
            <a:chExt cx="4258525" cy="687814"/>
          </a:xfrm>
        </p:grpSpPr>
        <p:pic>
          <p:nvPicPr>
            <p:cNvPr id="12" name="図 11">
              <a:extLst>
                <a:ext uri="{FF2B5EF4-FFF2-40B4-BE49-F238E27FC236}">
                  <a16:creationId xmlns:a16="http://schemas.microsoft.com/office/drawing/2014/main" id="{C2B2EF76-9088-804F-AC5E-ED2A8C674F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 y="455179"/>
              <a:ext cx="4258525" cy="687814"/>
            </a:xfrm>
            <a:prstGeom prst="rect">
              <a:avLst/>
            </a:prstGeom>
          </p:spPr>
        </p:pic>
        <p:sp>
          <p:nvSpPr>
            <p:cNvPr id="13" name="テキスト ボックス 12">
              <a:extLst>
                <a:ext uri="{FF2B5EF4-FFF2-40B4-BE49-F238E27FC236}">
                  <a16:creationId xmlns:a16="http://schemas.microsoft.com/office/drawing/2014/main" id="{1C07D2CC-8A22-2241-BE39-0A3275A7ABA3}"/>
                </a:ext>
              </a:extLst>
            </p:cNvPr>
            <p:cNvSpPr txBox="1"/>
            <p:nvPr/>
          </p:nvSpPr>
          <p:spPr>
            <a:xfrm>
              <a:off x="711200" y="735472"/>
              <a:ext cx="3676661"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「コミュニケーション」の場</a:t>
              </a:r>
            </a:p>
          </p:txBody>
        </p:sp>
        <p:sp>
          <p:nvSpPr>
            <p:cNvPr id="14" name="テキスト ボックス 13">
              <a:extLst>
                <a:ext uri="{FF2B5EF4-FFF2-40B4-BE49-F238E27FC236}">
                  <a16:creationId xmlns:a16="http://schemas.microsoft.com/office/drawing/2014/main" id="{A99ECB41-29E4-DD4A-BF42-2682330EB835}"/>
                </a:ext>
              </a:extLst>
            </p:cNvPr>
            <p:cNvSpPr txBox="1"/>
            <p:nvPr/>
          </p:nvSpPr>
          <p:spPr>
            <a:xfrm>
              <a:off x="711200" y="546638"/>
              <a:ext cx="3676661" cy="276999"/>
            </a:xfrm>
            <a:prstGeom prst="rect">
              <a:avLst/>
            </a:prstGeom>
            <a:noFill/>
          </p:spPr>
          <p:txBody>
            <a:bodyPr wrap="square" rtlCol="0">
              <a:spAutoFit/>
            </a:bodyPr>
            <a:lstStyle/>
            <a:p>
              <a:pPr algn="ctr"/>
              <a:r>
                <a:rPr lang="ja-JP" altLang="en-US" sz="1200" b="1">
                  <a:latin typeface="Yu Gothic Medium" panose="020B0400000000000000" pitchFamily="34" charset="-128"/>
                  <a:ea typeface="Yu Gothic Medium" panose="020B0400000000000000" pitchFamily="34" charset="-128"/>
                </a:rPr>
                <a:t>業務が円滑にすすむ</a:t>
              </a:r>
            </a:p>
          </p:txBody>
        </p:sp>
      </p:grpSp>
      <p:cxnSp>
        <p:nvCxnSpPr>
          <p:cNvPr id="15" name="直線コネクタ 14">
            <a:extLst>
              <a:ext uri="{FF2B5EF4-FFF2-40B4-BE49-F238E27FC236}">
                <a16:creationId xmlns:a16="http://schemas.microsoft.com/office/drawing/2014/main" id="{A232BAC1-96B2-FA4E-A0FE-40BC3200C2E1}"/>
              </a:ext>
            </a:extLst>
          </p:cNvPr>
          <p:cNvCxnSpPr>
            <a:cxnSpLocks/>
          </p:cNvCxnSpPr>
          <p:nvPr/>
        </p:nvCxnSpPr>
        <p:spPr>
          <a:xfrm>
            <a:off x="933775" y="2404787"/>
            <a:ext cx="40446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pic>
        <p:nvPicPr>
          <p:cNvPr id="18" name="図 17" descr="グラフィカル ユーザー インターフェイス&#10;&#10;自動的に生成された説明">
            <a:extLst>
              <a:ext uri="{FF2B5EF4-FFF2-40B4-BE49-F238E27FC236}">
                <a16:creationId xmlns:a16="http://schemas.microsoft.com/office/drawing/2014/main" id="{541B3718-984A-E479-6F62-7FCA816572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56162" y="3138709"/>
            <a:ext cx="3068949" cy="3068949"/>
          </a:xfrm>
          <a:prstGeom prst="rect">
            <a:avLst/>
          </a:prstGeom>
        </p:spPr>
      </p:pic>
    </p:spTree>
    <p:extLst>
      <p:ext uri="{BB962C8B-B14F-4D97-AF65-F5344CB8AC3E}">
        <p14:creationId xmlns:p14="http://schemas.microsoft.com/office/powerpoint/2010/main" val="366978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76392F2B-7FCE-9542-B74B-30865EDC1D7B}"/>
              </a:ext>
            </a:extLst>
          </p:cNvPr>
          <p:cNvGrpSpPr/>
          <p:nvPr/>
        </p:nvGrpSpPr>
        <p:grpSpPr>
          <a:xfrm>
            <a:off x="754079" y="669042"/>
            <a:ext cx="10706993" cy="1341924"/>
            <a:chOff x="742504" y="808087"/>
            <a:chExt cx="10706993" cy="1341924"/>
          </a:xfrm>
        </p:grpSpPr>
        <p:grpSp>
          <p:nvGrpSpPr>
            <p:cNvPr id="7" name="グループ化 6">
              <a:extLst>
                <a:ext uri="{FF2B5EF4-FFF2-40B4-BE49-F238E27FC236}">
                  <a16:creationId xmlns:a16="http://schemas.microsoft.com/office/drawing/2014/main" id="{3F81D15F-07CE-134A-9831-488B5A10FD00}"/>
                </a:ext>
              </a:extLst>
            </p:cNvPr>
            <p:cNvGrpSpPr/>
            <p:nvPr/>
          </p:nvGrpSpPr>
          <p:grpSpPr>
            <a:xfrm>
              <a:off x="3182676" y="808087"/>
              <a:ext cx="5826649" cy="789237"/>
              <a:chOff x="3150777" y="637953"/>
              <a:chExt cx="5826649" cy="789237"/>
            </a:xfrm>
          </p:grpSpPr>
          <p:pic>
            <p:nvPicPr>
              <p:cNvPr id="6" name="図 5">
                <a:extLst>
                  <a:ext uri="{FF2B5EF4-FFF2-40B4-BE49-F238E27FC236}">
                    <a16:creationId xmlns:a16="http://schemas.microsoft.com/office/drawing/2014/main" id="{20E9C92E-5C81-2F43-ADFD-863ED51000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3021" y="637953"/>
                <a:ext cx="5182160" cy="789237"/>
              </a:xfrm>
              <a:prstGeom prst="rect">
                <a:avLst/>
              </a:prstGeom>
            </p:spPr>
          </p:pic>
          <p:sp>
            <p:nvSpPr>
              <p:cNvPr id="4" name="テキスト ボックス 3">
                <a:extLst>
                  <a:ext uri="{FF2B5EF4-FFF2-40B4-BE49-F238E27FC236}">
                    <a16:creationId xmlns:a16="http://schemas.microsoft.com/office/drawing/2014/main" id="{40F922C8-9A90-5E4E-B63C-588DC280AFE1}"/>
                  </a:ext>
                </a:extLst>
              </p:cNvPr>
              <p:cNvSpPr txBox="1"/>
              <p:nvPr/>
            </p:nvSpPr>
            <p:spPr>
              <a:xfrm>
                <a:off x="3150777" y="723023"/>
                <a:ext cx="5826649" cy="646331"/>
              </a:xfrm>
              <a:prstGeom prst="rect">
                <a:avLst/>
              </a:prstGeom>
              <a:noFill/>
            </p:spPr>
            <p:txBody>
              <a:bodyPr wrap="square" rtlCol="0">
                <a:spAutoFit/>
              </a:bodyPr>
              <a:lstStyle/>
              <a:p>
                <a:pPr algn="ctr"/>
                <a:r>
                  <a:rPr lang="en-US" altLang="ja-JP" sz="3600" b="1" dirty="0">
                    <a:solidFill>
                      <a:srgbClr val="EB6100"/>
                    </a:solidFill>
                    <a:latin typeface="Yu Gothic Medium" panose="020B0400000000000000" pitchFamily="34" charset="-128"/>
                    <a:ea typeface="Yu Gothic Medium" panose="020B0400000000000000" pitchFamily="34" charset="-128"/>
                  </a:rPr>
                  <a:t>30,000</a:t>
                </a:r>
                <a:r>
                  <a:rPr lang="ja-JP" altLang="en-US" sz="3600" b="1">
                    <a:solidFill>
                      <a:srgbClr val="EB6100"/>
                    </a:solidFill>
                    <a:latin typeface="Yu Gothic Medium" panose="020B0400000000000000" pitchFamily="34" charset="-128"/>
                    <a:ea typeface="Yu Gothic Medium" panose="020B0400000000000000" pitchFamily="34" charset="-128"/>
                  </a:rPr>
                  <a:t>社の</a:t>
                </a:r>
                <a:r>
                  <a:rPr lang="ja-JP" altLang="en-US" sz="3600" b="1">
                    <a:solidFill>
                      <a:srgbClr val="EC6001"/>
                    </a:solidFill>
                    <a:latin typeface="Yu Gothic Medium" panose="020B0400000000000000" pitchFamily="34" charset="-128"/>
                    <a:ea typeface="Yu Gothic Medium" panose="020B0400000000000000" pitchFamily="34" charset="-128"/>
                  </a:rPr>
                  <a:t>導入実</a:t>
                </a:r>
                <a:r>
                  <a:rPr lang="ja-JP" altLang="en-US" sz="3600" b="1">
                    <a:solidFill>
                      <a:srgbClr val="EB6100"/>
                    </a:solidFill>
                    <a:latin typeface="Yu Gothic Medium" panose="020B0400000000000000" pitchFamily="34" charset="-128"/>
                    <a:ea typeface="Yu Gothic Medium" panose="020B0400000000000000" pitchFamily="34" charset="-128"/>
                  </a:rPr>
                  <a:t>績</a:t>
                </a:r>
                <a:endParaRPr kumimoji="1" lang="ja-JP" altLang="en-US" sz="3600" b="1">
                  <a:solidFill>
                    <a:srgbClr val="EB6100"/>
                  </a:solidFill>
                  <a:latin typeface="Yu Gothic Medium" panose="020B0400000000000000" pitchFamily="34" charset="-128"/>
                  <a:ea typeface="Yu Gothic Medium" panose="020B0400000000000000" pitchFamily="34" charset="-128"/>
                </a:endParaRPr>
              </a:p>
            </p:txBody>
          </p:sp>
        </p:grpSp>
        <p:sp>
          <p:nvSpPr>
            <p:cNvPr id="5" name="テキスト ボックス 4">
              <a:extLst>
                <a:ext uri="{FF2B5EF4-FFF2-40B4-BE49-F238E27FC236}">
                  <a16:creationId xmlns:a16="http://schemas.microsoft.com/office/drawing/2014/main" id="{35C2628A-1E4E-3047-922F-0BC3908FE5E4}"/>
                </a:ext>
              </a:extLst>
            </p:cNvPr>
            <p:cNvSpPr txBox="1"/>
            <p:nvPr/>
          </p:nvSpPr>
          <p:spPr>
            <a:xfrm>
              <a:off x="742504" y="1811457"/>
              <a:ext cx="10706993" cy="338554"/>
            </a:xfrm>
            <a:prstGeom prst="rect">
              <a:avLst/>
            </a:prstGeom>
            <a:noFill/>
          </p:spPr>
          <p:txBody>
            <a:bodyPr wrap="square" rtlCol="0">
              <a:spAutoFit/>
            </a:bodyPr>
            <a:lstStyle/>
            <a:p>
              <a:pPr algn="ctr"/>
              <a:r>
                <a:rPr lang="ja-JP" altLang="en-US" sz="1600">
                  <a:latin typeface="Yu Gothic Medium" panose="020B0400000000000000" pitchFamily="34" charset="-128"/>
                  <a:ea typeface="Yu Gothic Medium" panose="020B0400000000000000" pitchFamily="34" charset="-128"/>
                </a:rPr>
                <a:t>あらゆる業種の、あらゆる人の、あらゆる仕事が</a:t>
              </a:r>
              <a:r>
                <a:rPr lang="en" altLang="ja-JP" sz="1600" dirty="0" err="1">
                  <a:latin typeface="Yu Gothic Medium" panose="020B0400000000000000" pitchFamily="34" charset="-128"/>
                  <a:ea typeface="Yu Gothic Medium" panose="020B0400000000000000" pitchFamily="34" charset="-128"/>
                </a:rPr>
                <a:t>kintone</a:t>
              </a:r>
              <a:r>
                <a:rPr lang="ja-JP" altLang="en-US" sz="1600">
                  <a:latin typeface="Yu Gothic Medium" panose="020B0400000000000000" pitchFamily="34" charset="-128"/>
                  <a:ea typeface="Yu Gothic Medium" panose="020B0400000000000000" pitchFamily="34" charset="-128"/>
                </a:rPr>
                <a:t>によって変わりました。</a:t>
              </a:r>
              <a:endParaRPr kumimoji="1" lang="ja-JP" altLang="en-US" sz="1600">
                <a:latin typeface="Yu Gothic Medium" panose="020B0400000000000000" pitchFamily="34" charset="-128"/>
                <a:ea typeface="Yu Gothic Medium" panose="020B0400000000000000" pitchFamily="34" charset="-128"/>
              </a:endParaRPr>
            </a:p>
          </p:txBody>
        </p:sp>
      </p:grpSp>
      <p:sp>
        <p:nvSpPr>
          <p:cNvPr id="13" name="角丸四角形 12">
            <a:extLst>
              <a:ext uri="{FF2B5EF4-FFF2-40B4-BE49-F238E27FC236}">
                <a16:creationId xmlns:a16="http://schemas.microsoft.com/office/drawing/2014/main" id="{3F125376-162B-8167-62BF-B4643EFA1CDA}"/>
              </a:ext>
            </a:extLst>
          </p:cNvPr>
          <p:cNvSpPr/>
          <p:nvPr/>
        </p:nvSpPr>
        <p:spPr>
          <a:xfrm>
            <a:off x="9020899" y="754111"/>
            <a:ext cx="1497331" cy="646331"/>
          </a:xfrm>
          <a:prstGeom prst="roundRect">
            <a:avLst>
              <a:gd name="adj" fmla="val 9700"/>
            </a:avLst>
          </a:prstGeom>
          <a:solidFill>
            <a:srgbClr val="F29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月</a:t>
            </a:r>
            <a:r>
              <a:rPr lang="en-US" altLang="ja-JP" sz="2000" b="1" dirty="0"/>
              <a:t>550</a:t>
            </a:r>
            <a:r>
              <a:rPr lang="ja-JP" altLang="en-US" sz="1400" b="1"/>
              <a:t>社以上</a:t>
            </a:r>
            <a:endParaRPr lang="en-US" altLang="ja-JP" sz="1400" b="1" dirty="0"/>
          </a:p>
          <a:p>
            <a:pPr algn="ctr"/>
            <a:r>
              <a:rPr kumimoji="1" lang="ja-JP" altLang="en-US" sz="1400" b="1"/>
              <a:t>導入！</a:t>
            </a:r>
          </a:p>
        </p:txBody>
      </p:sp>
      <p:sp>
        <p:nvSpPr>
          <p:cNvPr id="15" name="正方形/長方形 14">
            <a:extLst>
              <a:ext uri="{FF2B5EF4-FFF2-40B4-BE49-F238E27FC236}">
                <a16:creationId xmlns:a16="http://schemas.microsoft.com/office/drawing/2014/main" id="{C633D269-296F-7E51-EA60-C65C6533DE16}"/>
              </a:ext>
            </a:extLst>
          </p:cNvPr>
          <p:cNvSpPr/>
          <p:nvPr/>
        </p:nvSpPr>
        <p:spPr>
          <a:xfrm rot="2700000">
            <a:off x="8977776" y="1034154"/>
            <a:ext cx="86244" cy="86244"/>
          </a:xfrm>
          <a:prstGeom prst="rect">
            <a:avLst/>
          </a:prstGeom>
          <a:solidFill>
            <a:srgbClr val="F29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ロゴ&#10;&#10;中程度の精度で自動的に生成された説明">
            <a:extLst>
              <a:ext uri="{FF2B5EF4-FFF2-40B4-BE49-F238E27FC236}">
                <a16:creationId xmlns:a16="http://schemas.microsoft.com/office/drawing/2014/main" id="{AA3F8090-3DD9-1CFB-5242-B60DFA85CE22}"/>
              </a:ext>
            </a:extLst>
          </p:cNvPr>
          <p:cNvPicPr>
            <a:picLocks noChangeAspect="1"/>
          </p:cNvPicPr>
          <p:nvPr/>
        </p:nvPicPr>
        <p:blipFill>
          <a:blip r:embed="rId3"/>
          <a:stretch>
            <a:fillRect/>
          </a:stretch>
        </p:blipFill>
        <p:spPr>
          <a:xfrm>
            <a:off x="1142756" y="2225099"/>
            <a:ext cx="9906488" cy="3480002"/>
          </a:xfrm>
          <a:prstGeom prst="rect">
            <a:avLst/>
          </a:prstGeom>
        </p:spPr>
      </p:pic>
    </p:spTree>
    <p:extLst>
      <p:ext uri="{BB962C8B-B14F-4D97-AF65-F5344CB8AC3E}">
        <p14:creationId xmlns:p14="http://schemas.microsoft.com/office/powerpoint/2010/main" val="3525893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8F5D9916-3157-C3B1-6298-B017D1A81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70591" y="3408194"/>
            <a:ext cx="2685727" cy="2704527"/>
          </a:xfrm>
          <a:prstGeom prst="rect">
            <a:avLst/>
          </a:prstGeom>
        </p:spPr>
      </p:pic>
      <p:pic>
        <p:nvPicPr>
          <p:cNvPr id="5" name="図 4" descr="グラフィカル ユーザー インターフェイス, テキスト&#10;&#10;自動的に生成された説明">
            <a:extLst>
              <a:ext uri="{FF2B5EF4-FFF2-40B4-BE49-F238E27FC236}">
                <a16:creationId xmlns:a16="http://schemas.microsoft.com/office/drawing/2014/main" id="{57C7E74D-850E-CCDF-49D3-E8C295EF70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0575" y="3767075"/>
            <a:ext cx="3687950" cy="2327097"/>
          </a:xfrm>
          <a:prstGeom prst="rect">
            <a:avLst/>
          </a:prstGeom>
          <a:ln>
            <a:solidFill>
              <a:srgbClr val="D7D7D7"/>
            </a:solidFill>
          </a:ln>
        </p:spPr>
      </p:pic>
      <p:grpSp>
        <p:nvGrpSpPr>
          <p:cNvPr id="13" name="グループ化 12">
            <a:extLst>
              <a:ext uri="{FF2B5EF4-FFF2-40B4-BE49-F238E27FC236}">
                <a16:creationId xmlns:a16="http://schemas.microsoft.com/office/drawing/2014/main" id="{94709038-87D5-4E4E-B357-EC9A9C95DB7F}"/>
              </a:ext>
            </a:extLst>
          </p:cNvPr>
          <p:cNvGrpSpPr/>
          <p:nvPr/>
        </p:nvGrpSpPr>
        <p:grpSpPr>
          <a:xfrm>
            <a:off x="360000" y="360000"/>
            <a:ext cx="4258525" cy="687814"/>
            <a:chOff x="450849" y="455179"/>
            <a:chExt cx="4258525" cy="687814"/>
          </a:xfrm>
        </p:grpSpPr>
        <p:pic>
          <p:nvPicPr>
            <p:cNvPr id="14" name="図 13">
              <a:extLst>
                <a:ext uri="{FF2B5EF4-FFF2-40B4-BE49-F238E27FC236}">
                  <a16:creationId xmlns:a16="http://schemas.microsoft.com/office/drawing/2014/main" id="{DD5162A7-980C-DE44-BF81-BF357CD58D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849" y="455179"/>
              <a:ext cx="4258525" cy="687814"/>
            </a:xfrm>
            <a:prstGeom prst="rect">
              <a:avLst/>
            </a:prstGeom>
          </p:spPr>
        </p:pic>
        <p:sp>
          <p:nvSpPr>
            <p:cNvPr id="15" name="テキスト ボックス 14">
              <a:extLst>
                <a:ext uri="{FF2B5EF4-FFF2-40B4-BE49-F238E27FC236}">
                  <a16:creationId xmlns:a16="http://schemas.microsoft.com/office/drawing/2014/main" id="{601BADDA-394C-C04E-AF54-3921002E160B}"/>
                </a:ext>
              </a:extLst>
            </p:cNvPr>
            <p:cNvSpPr txBox="1"/>
            <p:nvPr/>
          </p:nvSpPr>
          <p:spPr>
            <a:xfrm>
              <a:off x="711200" y="735472"/>
              <a:ext cx="3676661"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「コミュニケーション」の場</a:t>
              </a:r>
            </a:p>
          </p:txBody>
        </p:sp>
        <p:sp>
          <p:nvSpPr>
            <p:cNvPr id="16" name="テキスト ボックス 15">
              <a:extLst>
                <a:ext uri="{FF2B5EF4-FFF2-40B4-BE49-F238E27FC236}">
                  <a16:creationId xmlns:a16="http://schemas.microsoft.com/office/drawing/2014/main" id="{FB8A04FE-F2BD-5945-8376-8F6F6794F180}"/>
                </a:ext>
              </a:extLst>
            </p:cNvPr>
            <p:cNvSpPr txBox="1"/>
            <p:nvPr/>
          </p:nvSpPr>
          <p:spPr>
            <a:xfrm>
              <a:off x="711200" y="546638"/>
              <a:ext cx="3676661" cy="276999"/>
            </a:xfrm>
            <a:prstGeom prst="rect">
              <a:avLst/>
            </a:prstGeom>
            <a:noFill/>
          </p:spPr>
          <p:txBody>
            <a:bodyPr wrap="square" rtlCol="0">
              <a:spAutoFit/>
            </a:bodyPr>
            <a:lstStyle/>
            <a:p>
              <a:pPr algn="ctr"/>
              <a:r>
                <a:rPr lang="ja-JP" altLang="en-US" sz="1200" b="1">
                  <a:latin typeface="Yu Gothic Medium" panose="020B0400000000000000" pitchFamily="34" charset="-128"/>
                  <a:ea typeface="Yu Gothic Medium" panose="020B0400000000000000" pitchFamily="34" charset="-128"/>
                </a:rPr>
                <a:t>業務が円滑にすすむ</a:t>
              </a:r>
            </a:p>
          </p:txBody>
        </p:sp>
      </p:grpSp>
      <p:cxnSp>
        <p:nvCxnSpPr>
          <p:cNvPr id="18" name="直線コネクタ 17">
            <a:extLst>
              <a:ext uri="{FF2B5EF4-FFF2-40B4-BE49-F238E27FC236}">
                <a16:creationId xmlns:a16="http://schemas.microsoft.com/office/drawing/2014/main" id="{3799969D-408A-D747-8AB5-B192E8C11BBE}"/>
              </a:ext>
            </a:extLst>
          </p:cNvPr>
          <p:cNvCxnSpPr>
            <a:cxnSpLocks/>
          </p:cNvCxnSpPr>
          <p:nvPr/>
        </p:nvCxnSpPr>
        <p:spPr>
          <a:xfrm>
            <a:off x="933775" y="2404787"/>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AC3D7F8-7557-ED46-B283-73CF917288AB}"/>
              </a:ext>
            </a:extLst>
          </p:cNvPr>
          <p:cNvCxnSpPr>
            <a:cxnSpLocks/>
          </p:cNvCxnSpPr>
          <p:nvPr/>
        </p:nvCxnSpPr>
        <p:spPr>
          <a:xfrm>
            <a:off x="6356675" y="2404787"/>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22564275-BDDB-204C-A9BD-1D221192D8B7}"/>
              </a:ext>
            </a:extLst>
          </p:cNvPr>
          <p:cNvCxnSpPr>
            <a:cxnSpLocks/>
          </p:cNvCxnSpPr>
          <p:nvPr/>
        </p:nvCxnSpPr>
        <p:spPr>
          <a:xfrm>
            <a:off x="933775" y="142768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19803E80-46FF-D342-8CD4-D3FCC0F4E35D}"/>
              </a:ext>
            </a:extLst>
          </p:cNvPr>
          <p:cNvSpPr txBox="1"/>
          <p:nvPr/>
        </p:nvSpPr>
        <p:spPr>
          <a:xfrm>
            <a:off x="1362238" y="1564922"/>
            <a:ext cx="4044625"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必要な情報にたどり着ける</a:t>
            </a:r>
            <a:endParaRPr kumimoji="1" lang="ja-JP" altLang="en-US" sz="1600" b="1">
              <a:latin typeface="Yu Gothic Medium" panose="020B0400000000000000" pitchFamily="34" charset="-128"/>
              <a:ea typeface="Yu Gothic Medium" panose="020B0400000000000000" pitchFamily="34" charset="-128"/>
            </a:endParaRPr>
          </a:p>
        </p:txBody>
      </p:sp>
      <p:sp>
        <p:nvSpPr>
          <p:cNvPr id="22" name="テキスト ボックス 21">
            <a:extLst>
              <a:ext uri="{FF2B5EF4-FFF2-40B4-BE49-F238E27FC236}">
                <a16:creationId xmlns:a16="http://schemas.microsoft.com/office/drawing/2014/main" id="{1F120ED0-99FF-6946-86A9-E94C51AEE2FA}"/>
              </a:ext>
            </a:extLst>
          </p:cNvPr>
          <p:cNvSpPr txBox="1"/>
          <p:nvPr/>
        </p:nvSpPr>
        <p:spPr>
          <a:xfrm>
            <a:off x="1362238" y="1857022"/>
            <a:ext cx="4044625"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全文検索</a:t>
            </a:r>
            <a:endParaRPr kumimoji="1" lang="ja-JP" altLang="en-US" sz="2200" b="1">
              <a:latin typeface="Yu Gothic Medium" panose="020B0400000000000000" pitchFamily="34" charset="-128"/>
              <a:ea typeface="Yu Gothic Medium" panose="020B0400000000000000" pitchFamily="34" charset="-128"/>
            </a:endParaRPr>
          </a:p>
        </p:txBody>
      </p:sp>
      <p:sp>
        <p:nvSpPr>
          <p:cNvPr id="23" name="テキスト ボックス 22">
            <a:extLst>
              <a:ext uri="{FF2B5EF4-FFF2-40B4-BE49-F238E27FC236}">
                <a16:creationId xmlns:a16="http://schemas.microsoft.com/office/drawing/2014/main" id="{6256E074-D72C-5D42-AB71-7EDC79B40B3C}"/>
              </a:ext>
            </a:extLst>
          </p:cNvPr>
          <p:cNvSpPr txBox="1"/>
          <p:nvPr/>
        </p:nvSpPr>
        <p:spPr>
          <a:xfrm>
            <a:off x="933774" y="2513557"/>
            <a:ext cx="4997125" cy="1165832"/>
          </a:xfrm>
          <a:prstGeom prst="rect">
            <a:avLst/>
          </a:prstGeom>
          <a:noFill/>
        </p:spPr>
        <p:txBody>
          <a:bodyPr wrap="square" rtlCol="0">
            <a:spAutoFit/>
          </a:bodyPr>
          <a:lstStyle/>
          <a:p>
            <a:pPr>
              <a:lnSpc>
                <a:spcPct val="150000"/>
              </a:lnSpc>
            </a:pPr>
            <a:r>
              <a:rPr lang="ja-JP" altLang="en-US" sz="1600" spc="-150"/>
              <a:t>キーワードや条件を絞り込んで全文検索ができます。</a:t>
            </a:r>
          </a:p>
          <a:p>
            <a:pPr>
              <a:lnSpc>
                <a:spcPct val="150000"/>
              </a:lnSpc>
            </a:pPr>
            <a:r>
              <a:rPr lang="ja-JP" altLang="en-US" sz="1600" spc="-150"/>
              <a:t>文字情報だけでなく、添付したファイルの中身まで検索できるので、必要な情報に簡単にたどり着くことができます。</a:t>
            </a:r>
            <a:endParaRPr kumimoji="1" lang="ja-JP" altLang="en-US" sz="1600" spc="-150"/>
          </a:p>
        </p:txBody>
      </p:sp>
      <p:cxnSp>
        <p:nvCxnSpPr>
          <p:cNvPr id="24" name="直線コネクタ 23">
            <a:extLst>
              <a:ext uri="{FF2B5EF4-FFF2-40B4-BE49-F238E27FC236}">
                <a16:creationId xmlns:a16="http://schemas.microsoft.com/office/drawing/2014/main" id="{43460B5A-816A-7C4F-98FF-7E5C26C3C0E9}"/>
              </a:ext>
            </a:extLst>
          </p:cNvPr>
          <p:cNvCxnSpPr>
            <a:cxnSpLocks/>
          </p:cNvCxnSpPr>
          <p:nvPr/>
        </p:nvCxnSpPr>
        <p:spPr>
          <a:xfrm>
            <a:off x="6356675" y="142768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10443152-3BCE-F14B-9B4F-E644006D4219}"/>
              </a:ext>
            </a:extLst>
          </p:cNvPr>
          <p:cNvSpPr txBox="1"/>
          <p:nvPr/>
        </p:nvSpPr>
        <p:spPr>
          <a:xfrm>
            <a:off x="6785139" y="1564922"/>
            <a:ext cx="4044625"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必要な情報を拾い上げられる</a:t>
            </a:r>
            <a:endParaRPr kumimoji="1" lang="ja-JP" altLang="en-US" sz="1600" b="1">
              <a:latin typeface="Yu Gothic Medium" panose="020B0400000000000000" pitchFamily="34" charset="-128"/>
              <a:ea typeface="Yu Gothic Medium" panose="020B0400000000000000" pitchFamily="34" charset="-128"/>
            </a:endParaRPr>
          </a:p>
        </p:txBody>
      </p:sp>
      <p:sp>
        <p:nvSpPr>
          <p:cNvPr id="26" name="テキスト ボックス 25">
            <a:extLst>
              <a:ext uri="{FF2B5EF4-FFF2-40B4-BE49-F238E27FC236}">
                <a16:creationId xmlns:a16="http://schemas.microsoft.com/office/drawing/2014/main" id="{D20867C4-0F0C-E348-A820-CB6EAB453F28}"/>
              </a:ext>
            </a:extLst>
          </p:cNvPr>
          <p:cNvSpPr txBox="1"/>
          <p:nvPr/>
        </p:nvSpPr>
        <p:spPr>
          <a:xfrm>
            <a:off x="6785139" y="1857022"/>
            <a:ext cx="4044625"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通知一覧</a:t>
            </a:r>
            <a:endParaRPr kumimoji="1" lang="ja-JP" altLang="en-US" sz="2200" b="1">
              <a:latin typeface="Yu Gothic Medium" panose="020B0400000000000000" pitchFamily="34" charset="-128"/>
              <a:ea typeface="Yu Gothic Medium" panose="020B0400000000000000" pitchFamily="34" charset="-128"/>
            </a:endParaRPr>
          </a:p>
        </p:txBody>
      </p:sp>
      <p:sp>
        <p:nvSpPr>
          <p:cNvPr id="27" name="テキスト ボックス 26">
            <a:extLst>
              <a:ext uri="{FF2B5EF4-FFF2-40B4-BE49-F238E27FC236}">
                <a16:creationId xmlns:a16="http://schemas.microsoft.com/office/drawing/2014/main" id="{EA15F08F-0CA6-BD41-A2E6-E92095AFFE59}"/>
              </a:ext>
            </a:extLst>
          </p:cNvPr>
          <p:cNvSpPr txBox="1"/>
          <p:nvPr/>
        </p:nvSpPr>
        <p:spPr>
          <a:xfrm>
            <a:off x="6356676" y="2513557"/>
            <a:ext cx="4901549" cy="796500"/>
          </a:xfrm>
          <a:prstGeom prst="rect">
            <a:avLst/>
          </a:prstGeom>
          <a:noFill/>
        </p:spPr>
        <p:txBody>
          <a:bodyPr wrap="square" rtlCol="0">
            <a:spAutoFit/>
          </a:bodyPr>
          <a:lstStyle/>
          <a:p>
            <a:pPr>
              <a:lnSpc>
                <a:spcPct val="150000"/>
              </a:lnSpc>
            </a:pPr>
            <a:r>
              <a:rPr lang="ja-JP" altLang="en-US" sz="1600"/>
              <a:t>最新情報はパソコンやスマホから、いつでも・どこでも受け取ることができます。</a:t>
            </a:r>
            <a:endParaRPr kumimoji="1" lang="ja-JP" altLang="en-US" sz="1600"/>
          </a:p>
        </p:txBody>
      </p:sp>
      <p:sp>
        <p:nvSpPr>
          <p:cNvPr id="32" name="テキスト ボックス 31">
            <a:extLst>
              <a:ext uri="{FF2B5EF4-FFF2-40B4-BE49-F238E27FC236}">
                <a16:creationId xmlns:a16="http://schemas.microsoft.com/office/drawing/2014/main" id="{B0274DDA-13B7-C54E-95DE-7622187D59B7}"/>
              </a:ext>
            </a:extLst>
          </p:cNvPr>
          <p:cNvSpPr txBox="1"/>
          <p:nvPr/>
        </p:nvSpPr>
        <p:spPr>
          <a:xfrm>
            <a:off x="6356677" y="3407101"/>
            <a:ext cx="2413914" cy="1904496"/>
          </a:xfrm>
          <a:prstGeom prst="rect">
            <a:avLst/>
          </a:prstGeom>
          <a:noFill/>
        </p:spPr>
        <p:txBody>
          <a:bodyPr wrap="square" rtlCol="0">
            <a:spAutoFit/>
          </a:bodyPr>
          <a:lstStyle/>
          <a:p>
            <a:pPr>
              <a:lnSpc>
                <a:spcPct val="150000"/>
              </a:lnSpc>
            </a:pPr>
            <a:r>
              <a:rPr lang="ja-JP" altLang="en-US" sz="1600"/>
              <a:t>自分宛の通知やよく見る通知、未読・既読の他に、あとで読むフラグを立てることもできます。</a:t>
            </a:r>
            <a:endParaRPr kumimoji="1" lang="ja-JP" altLang="en-US" sz="1600"/>
          </a:p>
        </p:txBody>
      </p:sp>
    </p:spTree>
    <p:extLst>
      <p:ext uri="{BB962C8B-B14F-4D97-AF65-F5344CB8AC3E}">
        <p14:creationId xmlns:p14="http://schemas.microsoft.com/office/powerpoint/2010/main" val="898464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750D2486-9489-CFEF-6F72-94FA999B378F}"/>
              </a:ext>
            </a:extLst>
          </p:cNvPr>
          <p:cNvPicPr>
            <a:picLocks noChangeAspect="1"/>
          </p:cNvPicPr>
          <p:nvPr/>
        </p:nvPicPr>
        <p:blipFill>
          <a:blip r:embed="rId2"/>
          <a:stretch>
            <a:fillRect/>
          </a:stretch>
        </p:blipFill>
        <p:spPr>
          <a:xfrm>
            <a:off x="899222" y="3556629"/>
            <a:ext cx="4901549" cy="2673572"/>
          </a:xfrm>
          <a:prstGeom prst="rect">
            <a:avLst/>
          </a:prstGeom>
        </p:spPr>
      </p:pic>
      <p:cxnSp>
        <p:nvCxnSpPr>
          <p:cNvPr id="15" name="直線コネクタ 14">
            <a:extLst>
              <a:ext uri="{FF2B5EF4-FFF2-40B4-BE49-F238E27FC236}">
                <a16:creationId xmlns:a16="http://schemas.microsoft.com/office/drawing/2014/main" id="{0A3987C3-105E-D94A-AB97-9A20D4FB6EF2}"/>
              </a:ext>
            </a:extLst>
          </p:cNvPr>
          <p:cNvCxnSpPr>
            <a:cxnSpLocks/>
          </p:cNvCxnSpPr>
          <p:nvPr/>
        </p:nvCxnSpPr>
        <p:spPr>
          <a:xfrm>
            <a:off x="933775" y="2404787"/>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B6AA03D-1714-3F4C-8B95-52E13931FB89}"/>
              </a:ext>
            </a:extLst>
          </p:cNvPr>
          <p:cNvCxnSpPr>
            <a:cxnSpLocks/>
          </p:cNvCxnSpPr>
          <p:nvPr/>
        </p:nvCxnSpPr>
        <p:spPr>
          <a:xfrm>
            <a:off x="6356675" y="2404787"/>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3D6F9C7-7216-F247-B074-4F5E6012DA9F}"/>
              </a:ext>
            </a:extLst>
          </p:cNvPr>
          <p:cNvCxnSpPr>
            <a:cxnSpLocks/>
          </p:cNvCxnSpPr>
          <p:nvPr/>
        </p:nvCxnSpPr>
        <p:spPr>
          <a:xfrm>
            <a:off x="933775" y="142768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F4F76BA7-5CE2-804C-82A2-4DC8A99375AC}"/>
              </a:ext>
            </a:extLst>
          </p:cNvPr>
          <p:cNvSpPr txBox="1"/>
          <p:nvPr/>
        </p:nvSpPr>
        <p:spPr>
          <a:xfrm>
            <a:off x="1362238" y="1564922"/>
            <a:ext cx="4044625"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申請業務にも使える</a:t>
            </a:r>
            <a:endParaRPr kumimoji="1" lang="ja-JP" altLang="en-US" sz="1600" b="1">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F3BB6D47-B443-3A4B-8967-A87F722B44F2}"/>
              </a:ext>
            </a:extLst>
          </p:cNvPr>
          <p:cNvSpPr txBox="1"/>
          <p:nvPr/>
        </p:nvSpPr>
        <p:spPr>
          <a:xfrm>
            <a:off x="1362238" y="1857022"/>
            <a:ext cx="4044625"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プロセス管理</a:t>
            </a:r>
            <a:endParaRPr kumimoji="1" lang="ja-JP" altLang="en-US" sz="2200" b="1">
              <a:latin typeface="Yu Gothic Medium" panose="020B0400000000000000" pitchFamily="34" charset="-128"/>
              <a:ea typeface="Yu Gothic Medium" panose="020B0400000000000000" pitchFamily="34" charset="-128"/>
            </a:endParaRPr>
          </a:p>
        </p:txBody>
      </p:sp>
      <p:sp>
        <p:nvSpPr>
          <p:cNvPr id="6" name="テキスト ボックス 5">
            <a:extLst>
              <a:ext uri="{FF2B5EF4-FFF2-40B4-BE49-F238E27FC236}">
                <a16:creationId xmlns:a16="http://schemas.microsoft.com/office/drawing/2014/main" id="{A27B369D-45E5-934A-89F4-8AA955225967}"/>
              </a:ext>
            </a:extLst>
          </p:cNvPr>
          <p:cNvSpPr txBox="1"/>
          <p:nvPr/>
        </p:nvSpPr>
        <p:spPr>
          <a:xfrm>
            <a:off x="933775" y="2513557"/>
            <a:ext cx="4901549" cy="1165832"/>
          </a:xfrm>
          <a:prstGeom prst="rect">
            <a:avLst/>
          </a:prstGeom>
          <a:noFill/>
        </p:spPr>
        <p:txBody>
          <a:bodyPr wrap="square" rtlCol="0">
            <a:spAutoFit/>
          </a:bodyPr>
          <a:lstStyle/>
          <a:p>
            <a:pPr>
              <a:lnSpc>
                <a:spcPct val="150000"/>
              </a:lnSpc>
            </a:pPr>
            <a:r>
              <a:rPr lang="ja-JP" altLang="en-US" sz="1600"/>
              <a:t>業務プロセス（ワークフロー）に沿った進捗管理ができます。いま、誰が、どのような対応をしているのかが一目瞭然になります。</a:t>
            </a:r>
            <a:endParaRPr kumimoji="1" lang="ja-JP" altLang="en-US" sz="1600"/>
          </a:p>
        </p:txBody>
      </p:sp>
      <p:grpSp>
        <p:nvGrpSpPr>
          <p:cNvPr id="8" name="グループ化 7">
            <a:extLst>
              <a:ext uri="{FF2B5EF4-FFF2-40B4-BE49-F238E27FC236}">
                <a16:creationId xmlns:a16="http://schemas.microsoft.com/office/drawing/2014/main" id="{AD16CE31-D06B-D244-B96D-70B90F8E7B35}"/>
              </a:ext>
            </a:extLst>
          </p:cNvPr>
          <p:cNvGrpSpPr/>
          <p:nvPr/>
        </p:nvGrpSpPr>
        <p:grpSpPr>
          <a:xfrm>
            <a:off x="360000" y="360000"/>
            <a:ext cx="4258525" cy="687814"/>
            <a:chOff x="450849" y="455179"/>
            <a:chExt cx="4258525" cy="687814"/>
          </a:xfrm>
        </p:grpSpPr>
        <p:pic>
          <p:nvPicPr>
            <p:cNvPr id="9" name="図 8">
              <a:extLst>
                <a:ext uri="{FF2B5EF4-FFF2-40B4-BE49-F238E27FC236}">
                  <a16:creationId xmlns:a16="http://schemas.microsoft.com/office/drawing/2014/main" id="{7B6DA605-957A-0E42-811E-A1D9D89316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 y="455179"/>
              <a:ext cx="4258525" cy="687814"/>
            </a:xfrm>
            <a:prstGeom prst="rect">
              <a:avLst/>
            </a:prstGeom>
          </p:spPr>
        </p:pic>
        <p:sp>
          <p:nvSpPr>
            <p:cNvPr id="10" name="テキスト ボックス 9">
              <a:extLst>
                <a:ext uri="{FF2B5EF4-FFF2-40B4-BE49-F238E27FC236}">
                  <a16:creationId xmlns:a16="http://schemas.microsoft.com/office/drawing/2014/main" id="{CCB026D2-699B-6F49-BA6B-095B9ADC2DAE}"/>
                </a:ext>
              </a:extLst>
            </p:cNvPr>
            <p:cNvSpPr txBox="1"/>
            <p:nvPr/>
          </p:nvSpPr>
          <p:spPr>
            <a:xfrm>
              <a:off x="711200" y="735472"/>
              <a:ext cx="3676661"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「コミュニケーション」の場</a:t>
              </a:r>
            </a:p>
          </p:txBody>
        </p:sp>
        <p:sp>
          <p:nvSpPr>
            <p:cNvPr id="11" name="テキスト ボックス 10">
              <a:extLst>
                <a:ext uri="{FF2B5EF4-FFF2-40B4-BE49-F238E27FC236}">
                  <a16:creationId xmlns:a16="http://schemas.microsoft.com/office/drawing/2014/main" id="{D5C68B35-88A9-A947-AFBC-DF550DB1E2EC}"/>
                </a:ext>
              </a:extLst>
            </p:cNvPr>
            <p:cNvSpPr txBox="1"/>
            <p:nvPr/>
          </p:nvSpPr>
          <p:spPr>
            <a:xfrm>
              <a:off x="711200" y="546638"/>
              <a:ext cx="3676661" cy="276999"/>
            </a:xfrm>
            <a:prstGeom prst="rect">
              <a:avLst/>
            </a:prstGeom>
            <a:noFill/>
          </p:spPr>
          <p:txBody>
            <a:bodyPr wrap="square" rtlCol="0">
              <a:spAutoFit/>
            </a:bodyPr>
            <a:lstStyle/>
            <a:p>
              <a:pPr algn="ctr"/>
              <a:r>
                <a:rPr lang="ja-JP" altLang="en-US" sz="1200" b="1">
                  <a:latin typeface="Yu Gothic Medium" panose="020B0400000000000000" pitchFamily="34" charset="-128"/>
                  <a:ea typeface="Yu Gothic Medium" panose="020B0400000000000000" pitchFamily="34" charset="-128"/>
                </a:rPr>
                <a:t>業務が円滑にすすむ</a:t>
              </a:r>
            </a:p>
          </p:txBody>
        </p:sp>
      </p:grpSp>
      <p:cxnSp>
        <p:nvCxnSpPr>
          <p:cNvPr id="13" name="直線コネクタ 12">
            <a:extLst>
              <a:ext uri="{FF2B5EF4-FFF2-40B4-BE49-F238E27FC236}">
                <a16:creationId xmlns:a16="http://schemas.microsoft.com/office/drawing/2014/main" id="{F5CAE130-81C4-AE49-A9B7-7CF3B694E349}"/>
              </a:ext>
            </a:extLst>
          </p:cNvPr>
          <p:cNvCxnSpPr>
            <a:cxnSpLocks/>
          </p:cNvCxnSpPr>
          <p:nvPr/>
        </p:nvCxnSpPr>
        <p:spPr>
          <a:xfrm>
            <a:off x="6356675" y="142768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4A50E5A-86AD-AC44-BE36-E6BD43C0DEC1}"/>
              </a:ext>
            </a:extLst>
          </p:cNvPr>
          <p:cNvSpPr txBox="1"/>
          <p:nvPr/>
        </p:nvSpPr>
        <p:spPr>
          <a:xfrm>
            <a:off x="6785139" y="1564922"/>
            <a:ext cx="4044625" cy="338554"/>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グローバルにも展開できる</a:t>
            </a:r>
            <a:endParaRPr kumimoji="1" lang="ja-JP" altLang="en-US" sz="1600" b="1">
              <a:latin typeface="Yu Gothic Medium" panose="020B0400000000000000" pitchFamily="34" charset="-128"/>
              <a:ea typeface="Yu Gothic Medium" panose="020B0400000000000000" pitchFamily="34" charset="-128"/>
            </a:endParaRPr>
          </a:p>
        </p:txBody>
      </p:sp>
      <p:sp>
        <p:nvSpPr>
          <p:cNvPr id="18" name="テキスト ボックス 17">
            <a:extLst>
              <a:ext uri="{FF2B5EF4-FFF2-40B4-BE49-F238E27FC236}">
                <a16:creationId xmlns:a16="http://schemas.microsoft.com/office/drawing/2014/main" id="{0C255C3A-1FAC-7C49-BFB6-923A46491397}"/>
              </a:ext>
            </a:extLst>
          </p:cNvPr>
          <p:cNvSpPr txBox="1"/>
          <p:nvPr/>
        </p:nvSpPr>
        <p:spPr>
          <a:xfrm>
            <a:off x="6785139" y="1857022"/>
            <a:ext cx="4044625" cy="461665"/>
          </a:xfrm>
          <a:prstGeom prst="rect">
            <a:avLst/>
          </a:prstGeom>
          <a:noFill/>
        </p:spPr>
        <p:txBody>
          <a:bodyPr wrap="square" rtlCol="0">
            <a:spAutoFit/>
          </a:bodyPr>
          <a:lstStyle/>
          <a:p>
            <a:pPr algn="ctr"/>
            <a:r>
              <a:rPr kumimoji="1" lang="ja-JP" altLang="en-US" sz="2400" b="1">
                <a:solidFill>
                  <a:schemeClr val="tx1"/>
                </a:solidFill>
                <a:latin typeface="+mn-ea"/>
              </a:rPr>
              <a:t>多言語対応</a:t>
            </a:r>
            <a:endParaRPr kumimoji="1" lang="en-US" altLang="ja-JP" sz="2400" b="1" dirty="0">
              <a:solidFill>
                <a:schemeClr val="tx1"/>
              </a:solidFill>
              <a:latin typeface="+mn-ea"/>
            </a:endParaRPr>
          </a:p>
        </p:txBody>
      </p:sp>
      <p:sp>
        <p:nvSpPr>
          <p:cNvPr id="19" name="テキスト ボックス 18">
            <a:extLst>
              <a:ext uri="{FF2B5EF4-FFF2-40B4-BE49-F238E27FC236}">
                <a16:creationId xmlns:a16="http://schemas.microsoft.com/office/drawing/2014/main" id="{73D41C47-C72A-584D-95B2-52F8836CC128}"/>
              </a:ext>
            </a:extLst>
          </p:cNvPr>
          <p:cNvSpPr txBox="1"/>
          <p:nvPr/>
        </p:nvSpPr>
        <p:spPr>
          <a:xfrm>
            <a:off x="6356676" y="2513557"/>
            <a:ext cx="4901549" cy="1165832"/>
          </a:xfrm>
          <a:prstGeom prst="rect">
            <a:avLst/>
          </a:prstGeom>
          <a:noFill/>
        </p:spPr>
        <p:txBody>
          <a:bodyPr wrap="square" rtlCol="0">
            <a:spAutoFit/>
          </a:bodyPr>
          <a:lstStyle/>
          <a:p>
            <a:pPr>
              <a:lnSpc>
                <a:spcPct val="150000"/>
              </a:lnSpc>
            </a:pPr>
            <a:r>
              <a:rPr kumimoji="1" lang="ja-JP" altLang="en-US" sz="1600">
                <a:solidFill>
                  <a:schemeClr val="tx1"/>
                </a:solidFill>
              </a:rPr>
              <a:t>日本語・英語・簡体字・繁体字・スペイン語に対応</a:t>
            </a:r>
            <a:endParaRPr kumimoji="1" lang="en-US" altLang="ja-JP" sz="1600" dirty="0">
              <a:solidFill>
                <a:schemeClr val="tx1"/>
              </a:solidFill>
            </a:endParaRPr>
          </a:p>
          <a:p>
            <a:pPr>
              <a:lnSpc>
                <a:spcPct val="150000"/>
              </a:lnSpc>
            </a:pPr>
            <a:r>
              <a:rPr lang="ja-JP" altLang="en-US" sz="1600"/>
              <a:t>するので、インターネットさえあれば海外拠点のメンバーとも共通の環境を利用できます。</a:t>
            </a:r>
            <a:endParaRPr kumimoji="1" lang="ja-JP" altLang="en-US" sz="1600"/>
          </a:p>
        </p:txBody>
      </p:sp>
      <p:pic>
        <p:nvPicPr>
          <p:cNvPr id="7" name="図 6">
            <a:extLst>
              <a:ext uri="{FF2B5EF4-FFF2-40B4-BE49-F238E27FC236}">
                <a16:creationId xmlns:a16="http://schemas.microsoft.com/office/drawing/2014/main" id="{3D4568CE-E85E-3C98-0EAD-3C12471D47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1415" y="3776350"/>
            <a:ext cx="2252071" cy="2252071"/>
          </a:xfrm>
          <a:prstGeom prst="rect">
            <a:avLst/>
          </a:prstGeom>
        </p:spPr>
      </p:pic>
      <p:grpSp>
        <p:nvGrpSpPr>
          <p:cNvPr id="25" name="グループ化 24">
            <a:extLst>
              <a:ext uri="{FF2B5EF4-FFF2-40B4-BE49-F238E27FC236}">
                <a16:creationId xmlns:a16="http://schemas.microsoft.com/office/drawing/2014/main" id="{CB0F3962-C3C2-9345-B883-50A0F82DB3A1}"/>
              </a:ext>
            </a:extLst>
          </p:cNvPr>
          <p:cNvGrpSpPr/>
          <p:nvPr/>
        </p:nvGrpSpPr>
        <p:grpSpPr>
          <a:xfrm>
            <a:off x="4247221" y="3679389"/>
            <a:ext cx="1588103" cy="726510"/>
            <a:chOff x="8619536" y="5309015"/>
            <a:chExt cx="1588103" cy="726510"/>
          </a:xfrm>
        </p:grpSpPr>
        <p:sp>
          <p:nvSpPr>
            <p:cNvPr id="27" name="正方形/長方形 26">
              <a:extLst>
                <a:ext uri="{FF2B5EF4-FFF2-40B4-BE49-F238E27FC236}">
                  <a16:creationId xmlns:a16="http://schemas.microsoft.com/office/drawing/2014/main" id="{8CCE7C7E-1EBC-E04F-94BA-A426931D3BE5}"/>
                </a:ext>
              </a:extLst>
            </p:cNvPr>
            <p:cNvSpPr/>
            <p:nvPr/>
          </p:nvSpPr>
          <p:spPr>
            <a:xfrm rot="2700000">
              <a:off x="9333405" y="5875161"/>
              <a:ext cx="160364" cy="160364"/>
            </a:xfrm>
            <a:prstGeom prst="rect">
              <a:avLst/>
            </a:prstGeom>
            <a:solidFill>
              <a:srgbClr val="ED6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id="{454742CE-62BE-A44E-B256-E5036645CF57}"/>
                </a:ext>
              </a:extLst>
            </p:cNvPr>
            <p:cNvSpPr/>
            <p:nvPr/>
          </p:nvSpPr>
          <p:spPr>
            <a:xfrm>
              <a:off x="8619536" y="5309015"/>
              <a:ext cx="1588103" cy="646329"/>
            </a:xfrm>
            <a:prstGeom prst="roundRect">
              <a:avLst>
                <a:gd name="adj" fmla="val 9700"/>
              </a:avLst>
            </a:prstGeom>
            <a:solidFill>
              <a:srgbClr val="ED6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申請プロセスを</a:t>
              </a:r>
            </a:p>
            <a:p>
              <a:pPr algn="ctr"/>
              <a:r>
                <a:rPr lang="ja-JP" altLang="en-US" sz="1400" b="1"/>
                <a:t>自由に設定</a:t>
              </a:r>
              <a:endParaRPr kumimoji="1" lang="ja-JP" altLang="en-US" sz="1400" b="1"/>
            </a:p>
          </p:txBody>
        </p:sp>
      </p:grpSp>
    </p:spTree>
    <p:extLst>
      <p:ext uri="{BB962C8B-B14F-4D97-AF65-F5344CB8AC3E}">
        <p14:creationId xmlns:p14="http://schemas.microsoft.com/office/powerpoint/2010/main" val="2745615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91F9EAD-0E9B-5245-B113-58C77666FA03}"/>
              </a:ext>
            </a:extLst>
          </p:cNvPr>
          <p:cNvSpPr txBox="1"/>
          <p:nvPr/>
        </p:nvSpPr>
        <p:spPr>
          <a:xfrm>
            <a:off x="1463047" y="2244636"/>
            <a:ext cx="9265906"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「拡張機能」でさらに広がる</a:t>
            </a:r>
          </a:p>
        </p:txBody>
      </p:sp>
      <p:sp>
        <p:nvSpPr>
          <p:cNvPr id="7" name="テキスト ボックス 6">
            <a:extLst>
              <a:ext uri="{FF2B5EF4-FFF2-40B4-BE49-F238E27FC236}">
                <a16:creationId xmlns:a16="http://schemas.microsoft.com/office/drawing/2014/main" id="{8EC77473-82E6-724C-ABA8-A01D119ACFB9}"/>
              </a:ext>
            </a:extLst>
          </p:cNvPr>
          <p:cNvSpPr txBox="1"/>
          <p:nvPr/>
        </p:nvSpPr>
        <p:spPr>
          <a:xfrm>
            <a:off x="2380346" y="2983300"/>
            <a:ext cx="7431309" cy="461665"/>
          </a:xfrm>
          <a:prstGeom prst="rect">
            <a:avLst/>
          </a:prstGeom>
          <a:noFill/>
        </p:spPr>
        <p:txBody>
          <a:bodyPr wrap="square" rtlCol="0">
            <a:spAutoFit/>
          </a:bodyPr>
          <a:lstStyle/>
          <a:p>
            <a:pPr algn="ctr"/>
            <a:r>
              <a:rPr lang="en" altLang="ja-JP" sz="2400" b="1" dirty="0" err="1">
                <a:latin typeface="Yu Gothic Medium" panose="020B0400000000000000" pitchFamily="34" charset="-128"/>
                <a:ea typeface="Yu Gothic Medium" panose="020B0400000000000000" pitchFamily="34" charset="-128"/>
              </a:rPr>
              <a:t>kintone</a:t>
            </a:r>
            <a:r>
              <a:rPr lang="ja-JP" altLang="en-US" sz="2400" b="1">
                <a:latin typeface="Yu Gothic Medium" panose="020B0400000000000000" pitchFamily="34" charset="-128"/>
                <a:ea typeface="Yu Gothic Medium" panose="020B0400000000000000" pitchFamily="34" charset="-128"/>
              </a:rPr>
              <a:t>でできること</a:t>
            </a:r>
          </a:p>
        </p:txBody>
      </p:sp>
      <p:sp>
        <p:nvSpPr>
          <p:cNvPr id="5" name="テキスト ボックス 4">
            <a:extLst>
              <a:ext uri="{FF2B5EF4-FFF2-40B4-BE49-F238E27FC236}">
                <a16:creationId xmlns:a16="http://schemas.microsoft.com/office/drawing/2014/main" id="{3496C456-828F-061E-F156-F0557616A469}"/>
              </a:ext>
            </a:extLst>
          </p:cNvPr>
          <p:cNvSpPr txBox="1"/>
          <p:nvPr/>
        </p:nvSpPr>
        <p:spPr>
          <a:xfrm>
            <a:off x="727201" y="3721964"/>
            <a:ext cx="10737599" cy="427168"/>
          </a:xfrm>
          <a:prstGeom prst="rect">
            <a:avLst/>
          </a:prstGeom>
          <a:noFill/>
        </p:spPr>
        <p:txBody>
          <a:bodyPr wrap="square" rtlCol="0">
            <a:spAutoFit/>
          </a:bodyPr>
          <a:lstStyle/>
          <a:p>
            <a:pPr algn="ctr">
              <a:lnSpc>
                <a:spcPct val="150000"/>
              </a:lnSpc>
            </a:pPr>
            <a:r>
              <a:rPr lang="en" altLang="ja-JP" sz="1600" dirty="0"/>
              <a:t>API</a:t>
            </a:r>
            <a:r>
              <a:rPr lang="ja-JP" altLang="en-US" sz="1600"/>
              <a:t>連携や、</a:t>
            </a:r>
            <a:r>
              <a:rPr lang="en" altLang="ja-JP" sz="1600" dirty="0"/>
              <a:t>JavaScript</a:t>
            </a:r>
            <a:r>
              <a:rPr lang="ja-JP" altLang="en-US" sz="1600"/>
              <a:t>や</a:t>
            </a:r>
            <a:r>
              <a:rPr lang="en" altLang="ja-JP" sz="1600" dirty="0"/>
              <a:t>CSS</a:t>
            </a:r>
            <a:r>
              <a:rPr lang="ja-JP" altLang="en-US" sz="1600"/>
              <a:t>を用いたプラグインで</a:t>
            </a:r>
            <a:r>
              <a:rPr lang="en" altLang="ja-JP" sz="1600" dirty="0" err="1"/>
              <a:t>kintone</a:t>
            </a:r>
            <a:r>
              <a:rPr lang="ja-JP" altLang="en-US" sz="1600"/>
              <a:t>の機能を拡張できます。</a:t>
            </a:r>
            <a:endParaRPr kumimoji="1" lang="ja-JP" altLang="en-US" sz="1600"/>
          </a:p>
        </p:txBody>
      </p:sp>
    </p:spTree>
    <p:extLst>
      <p:ext uri="{BB962C8B-B14F-4D97-AF65-F5344CB8AC3E}">
        <p14:creationId xmlns:p14="http://schemas.microsoft.com/office/powerpoint/2010/main" val="353014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01A17CB9-F2E3-CA87-4497-85345EEC3F3F}"/>
              </a:ext>
            </a:extLst>
          </p:cNvPr>
          <p:cNvGrpSpPr/>
          <p:nvPr/>
        </p:nvGrpSpPr>
        <p:grpSpPr>
          <a:xfrm>
            <a:off x="2142000" y="540000"/>
            <a:ext cx="7908925" cy="673100"/>
            <a:chOff x="2141537" y="673100"/>
            <a:chExt cx="7908925" cy="673100"/>
          </a:xfrm>
        </p:grpSpPr>
        <p:pic>
          <p:nvPicPr>
            <p:cNvPr id="16" name="図 15">
              <a:extLst>
                <a:ext uri="{FF2B5EF4-FFF2-40B4-BE49-F238E27FC236}">
                  <a16:creationId xmlns:a16="http://schemas.microsoft.com/office/drawing/2014/main" id="{76DF50BD-3B39-0BA5-EDAD-D3F22BDD66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17" name="テキスト ボックス 16">
              <a:extLst>
                <a:ext uri="{FF2B5EF4-FFF2-40B4-BE49-F238E27FC236}">
                  <a16:creationId xmlns:a16="http://schemas.microsoft.com/office/drawing/2014/main" id="{E3E94A97-2025-C2A8-3AB9-62E2FFD0E7FD}"/>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拡張機能の種類</a:t>
              </a:r>
            </a:p>
          </p:txBody>
        </p:sp>
      </p:grpSp>
      <p:sp>
        <p:nvSpPr>
          <p:cNvPr id="19" name="正方形/長方形 18">
            <a:extLst>
              <a:ext uri="{FF2B5EF4-FFF2-40B4-BE49-F238E27FC236}">
                <a16:creationId xmlns:a16="http://schemas.microsoft.com/office/drawing/2014/main" id="{50CCD7C4-1926-7E50-2098-9A1F61443E3D}"/>
              </a:ext>
            </a:extLst>
          </p:cNvPr>
          <p:cNvSpPr/>
          <p:nvPr/>
        </p:nvSpPr>
        <p:spPr>
          <a:xfrm>
            <a:off x="615950" y="1879169"/>
            <a:ext cx="3467099"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4E65DFC-D660-A576-99F8-FF94D768EE7E}"/>
              </a:ext>
            </a:extLst>
          </p:cNvPr>
          <p:cNvSpPr txBox="1"/>
          <p:nvPr/>
        </p:nvSpPr>
        <p:spPr>
          <a:xfrm>
            <a:off x="615949" y="1968282"/>
            <a:ext cx="3467098" cy="338554"/>
          </a:xfrm>
          <a:prstGeom prst="rect">
            <a:avLst/>
          </a:prstGeom>
          <a:noFill/>
        </p:spPr>
        <p:txBody>
          <a:bodyPr wrap="square" rtlCol="0">
            <a:spAutoFit/>
          </a:bodyPr>
          <a:lstStyle/>
          <a:p>
            <a:pPr algn="ctr"/>
            <a:r>
              <a:rPr lang="ja-JP" altLang="en-US" sz="1600">
                <a:latin typeface="Yu Gothic Medium" panose="020B0400000000000000" pitchFamily="34" charset="-128"/>
                <a:ea typeface="Yu Gothic Medium" panose="020B0400000000000000" pitchFamily="34" charset="-128"/>
              </a:rPr>
              <a:t>キントーン専用拡張機能サービス</a:t>
            </a:r>
            <a:endParaRPr kumimoji="1" lang="ja-JP" altLang="en-US" sz="1600">
              <a:latin typeface="Yu Gothic Medium" panose="020B0400000000000000" pitchFamily="34" charset="-128"/>
              <a:ea typeface="Yu Gothic Medium" panose="020B0400000000000000" pitchFamily="34" charset="-128"/>
            </a:endParaRPr>
          </a:p>
        </p:txBody>
      </p:sp>
      <p:sp>
        <p:nvSpPr>
          <p:cNvPr id="23" name="テキスト ボックス 22">
            <a:extLst>
              <a:ext uri="{FF2B5EF4-FFF2-40B4-BE49-F238E27FC236}">
                <a16:creationId xmlns:a16="http://schemas.microsoft.com/office/drawing/2014/main" id="{5F24B346-E60C-203A-66F9-EF28F5E86B0A}"/>
              </a:ext>
            </a:extLst>
          </p:cNvPr>
          <p:cNvSpPr txBox="1"/>
          <p:nvPr/>
        </p:nvSpPr>
        <p:spPr>
          <a:xfrm>
            <a:off x="615950" y="4649863"/>
            <a:ext cx="3467100" cy="1030731"/>
          </a:xfrm>
          <a:prstGeom prst="rect">
            <a:avLst/>
          </a:prstGeom>
          <a:noFill/>
        </p:spPr>
        <p:txBody>
          <a:bodyPr wrap="square" rtlCol="0">
            <a:spAutoFit/>
          </a:bodyPr>
          <a:lstStyle/>
          <a:p>
            <a:pPr>
              <a:lnSpc>
                <a:spcPct val="150000"/>
              </a:lnSpc>
            </a:pPr>
            <a:r>
              <a:rPr lang="ja-JP" altLang="en-US" sz="1400">
                <a:latin typeface="Yu Gothic Medium" panose="020B0400000000000000" pitchFamily="34" charset="-128"/>
                <a:ea typeface="Yu Gothic Medium" panose="020B0400000000000000" pitchFamily="34" charset="-128"/>
              </a:rPr>
              <a:t>帳票出力やカレンダー、</a:t>
            </a:r>
            <a:r>
              <a:rPr lang="en" altLang="ja-JP" sz="1400" dirty="0">
                <a:latin typeface="Yu Gothic Medium" panose="020B0400000000000000" pitchFamily="34" charset="-128"/>
                <a:ea typeface="Yu Gothic Medium" panose="020B0400000000000000" pitchFamily="34" charset="-128"/>
              </a:rPr>
              <a:t>Web</a:t>
            </a:r>
            <a:r>
              <a:rPr lang="ja-JP" altLang="en-US" sz="1400">
                <a:latin typeface="Yu Gothic Medium" panose="020B0400000000000000" pitchFamily="34" charset="-128"/>
                <a:ea typeface="Yu Gothic Medium" panose="020B0400000000000000" pitchFamily="34" charset="-128"/>
              </a:rPr>
              <a:t>フォーム作成など、キントーンと一緒に使うと便利なサービスを豊富にご用意しています</a:t>
            </a:r>
            <a:endParaRPr kumimoji="1" lang="ja-JP" altLang="en-US" sz="1400">
              <a:latin typeface="Yu Gothic Medium" panose="020B0400000000000000" pitchFamily="34" charset="-128"/>
              <a:ea typeface="Yu Gothic Medium" panose="020B0400000000000000" pitchFamily="34" charset="-128"/>
            </a:endParaRPr>
          </a:p>
        </p:txBody>
      </p:sp>
      <p:sp>
        <p:nvSpPr>
          <p:cNvPr id="24" name="正方形/長方形 23">
            <a:extLst>
              <a:ext uri="{FF2B5EF4-FFF2-40B4-BE49-F238E27FC236}">
                <a16:creationId xmlns:a16="http://schemas.microsoft.com/office/drawing/2014/main" id="{D0CA54B0-41AA-9001-287F-1B0F3908B135}"/>
              </a:ext>
            </a:extLst>
          </p:cNvPr>
          <p:cNvSpPr/>
          <p:nvPr/>
        </p:nvSpPr>
        <p:spPr>
          <a:xfrm>
            <a:off x="4375150" y="1879169"/>
            <a:ext cx="3467099"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43EF3C0D-C6CC-4366-89CA-5C67465EDAD0}"/>
              </a:ext>
            </a:extLst>
          </p:cNvPr>
          <p:cNvSpPr txBox="1"/>
          <p:nvPr/>
        </p:nvSpPr>
        <p:spPr>
          <a:xfrm>
            <a:off x="4565649" y="1968282"/>
            <a:ext cx="3086100" cy="338554"/>
          </a:xfrm>
          <a:prstGeom prst="rect">
            <a:avLst/>
          </a:prstGeom>
          <a:noFill/>
        </p:spPr>
        <p:txBody>
          <a:bodyPr wrap="square" rtlCol="0">
            <a:spAutoFit/>
          </a:bodyPr>
          <a:lstStyle/>
          <a:p>
            <a:pPr algn="ctr"/>
            <a:r>
              <a:rPr lang="ja-JP" altLang="en-US" sz="1600">
                <a:latin typeface="Yu Gothic Medium" panose="020B0400000000000000" pitchFamily="34" charset="-128"/>
                <a:ea typeface="Yu Gothic Medium" panose="020B0400000000000000" pitchFamily="34" charset="-128"/>
              </a:rPr>
              <a:t>外部サービス連携</a:t>
            </a:r>
            <a:endParaRPr kumimoji="1" lang="ja-JP" altLang="en-US" sz="1600">
              <a:latin typeface="Yu Gothic Medium" panose="020B0400000000000000" pitchFamily="34" charset="-128"/>
              <a:ea typeface="Yu Gothic Medium" panose="020B0400000000000000" pitchFamily="34" charset="-128"/>
            </a:endParaRPr>
          </a:p>
        </p:txBody>
      </p:sp>
      <p:sp>
        <p:nvSpPr>
          <p:cNvPr id="26" name="テキスト ボックス 25">
            <a:extLst>
              <a:ext uri="{FF2B5EF4-FFF2-40B4-BE49-F238E27FC236}">
                <a16:creationId xmlns:a16="http://schemas.microsoft.com/office/drawing/2014/main" id="{79E3C3DE-89BC-0897-5564-F76D93986BFD}"/>
              </a:ext>
            </a:extLst>
          </p:cNvPr>
          <p:cNvSpPr txBox="1"/>
          <p:nvPr/>
        </p:nvSpPr>
        <p:spPr>
          <a:xfrm>
            <a:off x="4375150" y="4649863"/>
            <a:ext cx="3467100" cy="1030731"/>
          </a:xfrm>
          <a:prstGeom prst="rect">
            <a:avLst/>
          </a:prstGeom>
          <a:noFill/>
        </p:spPr>
        <p:txBody>
          <a:bodyPr wrap="square" rtlCol="0">
            <a:spAutoFit/>
          </a:bodyPr>
          <a:lstStyle/>
          <a:p>
            <a:pPr>
              <a:lnSpc>
                <a:spcPct val="150000"/>
              </a:lnSpc>
            </a:pPr>
            <a:r>
              <a:rPr lang="ja-JP" altLang="en-US" sz="1400">
                <a:latin typeface="Yu Gothic Medium" panose="020B0400000000000000" pitchFamily="34" charset="-128"/>
                <a:ea typeface="Yu Gothic Medium" panose="020B0400000000000000" pitchFamily="34" charset="-128"/>
              </a:rPr>
              <a:t>電子契約サービスや、ファイル管理サービスなど、様々なクラウドサービスと連携し、効率的な利用ができます</a:t>
            </a:r>
            <a:endParaRPr kumimoji="1" lang="ja-JP" altLang="en-US" sz="1400">
              <a:latin typeface="Yu Gothic Medium" panose="020B0400000000000000" pitchFamily="34" charset="-128"/>
              <a:ea typeface="Yu Gothic Medium" panose="020B0400000000000000" pitchFamily="34" charset="-128"/>
            </a:endParaRPr>
          </a:p>
        </p:txBody>
      </p:sp>
      <p:sp>
        <p:nvSpPr>
          <p:cNvPr id="27" name="正方形/長方形 26">
            <a:extLst>
              <a:ext uri="{FF2B5EF4-FFF2-40B4-BE49-F238E27FC236}">
                <a16:creationId xmlns:a16="http://schemas.microsoft.com/office/drawing/2014/main" id="{9338CFBA-46BD-0E9A-FDBE-815E0ADC57BB}"/>
              </a:ext>
            </a:extLst>
          </p:cNvPr>
          <p:cNvSpPr/>
          <p:nvPr/>
        </p:nvSpPr>
        <p:spPr>
          <a:xfrm>
            <a:off x="8108950" y="1879169"/>
            <a:ext cx="3467099"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3F10719-1C3F-9CEB-6955-391F3DE9D65E}"/>
              </a:ext>
            </a:extLst>
          </p:cNvPr>
          <p:cNvSpPr txBox="1"/>
          <p:nvPr/>
        </p:nvSpPr>
        <p:spPr>
          <a:xfrm>
            <a:off x="8299449" y="1968282"/>
            <a:ext cx="3086100" cy="338554"/>
          </a:xfrm>
          <a:prstGeom prst="rect">
            <a:avLst/>
          </a:prstGeom>
          <a:noFill/>
        </p:spPr>
        <p:txBody>
          <a:bodyPr wrap="square" rtlCol="0">
            <a:spAutoFit/>
          </a:bodyPr>
          <a:lstStyle/>
          <a:p>
            <a:pPr algn="ctr"/>
            <a:r>
              <a:rPr lang="ja-JP" altLang="en-US" sz="1600">
                <a:latin typeface="Yu Gothic Medium" panose="020B0400000000000000" pitchFamily="34" charset="-128"/>
                <a:ea typeface="Yu Gothic Medium" panose="020B0400000000000000" pitchFamily="34" charset="-128"/>
              </a:rPr>
              <a:t>業種業務アプリパッケージ</a:t>
            </a:r>
            <a:endParaRPr kumimoji="1" lang="ja-JP" altLang="en-US" sz="1600">
              <a:latin typeface="Yu Gothic Medium" panose="020B0400000000000000" pitchFamily="34" charset="-128"/>
              <a:ea typeface="Yu Gothic Medium" panose="020B0400000000000000" pitchFamily="34" charset="-128"/>
            </a:endParaRPr>
          </a:p>
        </p:txBody>
      </p:sp>
      <p:sp>
        <p:nvSpPr>
          <p:cNvPr id="29" name="テキスト ボックス 28">
            <a:extLst>
              <a:ext uri="{FF2B5EF4-FFF2-40B4-BE49-F238E27FC236}">
                <a16:creationId xmlns:a16="http://schemas.microsoft.com/office/drawing/2014/main" id="{8A5BAC83-9BAB-B9AD-9D64-F824B6C4D363}"/>
              </a:ext>
            </a:extLst>
          </p:cNvPr>
          <p:cNvSpPr txBox="1"/>
          <p:nvPr/>
        </p:nvSpPr>
        <p:spPr>
          <a:xfrm>
            <a:off x="8108950" y="4649863"/>
            <a:ext cx="3467100" cy="1030731"/>
          </a:xfrm>
          <a:prstGeom prst="rect">
            <a:avLst/>
          </a:prstGeom>
          <a:noFill/>
        </p:spPr>
        <p:txBody>
          <a:bodyPr wrap="square" rtlCol="0">
            <a:spAutoFit/>
          </a:bodyPr>
          <a:lstStyle/>
          <a:p>
            <a:pPr>
              <a:lnSpc>
                <a:spcPct val="150000"/>
              </a:lnSpc>
            </a:pPr>
            <a:r>
              <a:rPr lang="ja-JP" altLang="en-US" sz="1400">
                <a:latin typeface="Yu Gothic Medium" panose="020B0400000000000000" pitchFamily="34" charset="-128"/>
                <a:ea typeface="Yu Gothic Medium" panose="020B0400000000000000" pitchFamily="34" charset="-128"/>
              </a:rPr>
              <a:t>業種業務に特化した専用アプリがパッケージ化されており、</a:t>
            </a:r>
            <a:r>
              <a:rPr lang="en-US" altLang="ja-JP" sz="1400" dirty="0">
                <a:latin typeface="Yu Gothic Medium" panose="020B0400000000000000" pitchFamily="34" charset="-128"/>
                <a:ea typeface="Yu Gothic Medium" panose="020B0400000000000000" pitchFamily="34" charset="-128"/>
              </a:rPr>
              <a:t>1</a:t>
            </a:r>
            <a:r>
              <a:rPr lang="ja-JP" altLang="en-US" sz="1400">
                <a:latin typeface="Yu Gothic Medium" panose="020B0400000000000000" pitchFamily="34" charset="-128"/>
                <a:ea typeface="Yu Gothic Medium" panose="020B0400000000000000" pitchFamily="34" charset="-128"/>
              </a:rPr>
              <a:t>から作り込まなくてもすぐに使い始められます</a:t>
            </a:r>
            <a:endParaRPr kumimoji="1" lang="ja-JP" altLang="en-US" sz="1400">
              <a:latin typeface="Yu Gothic Medium" panose="020B0400000000000000" pitchFamily="34" charset="-128"/>
              <a:ea typeface="Yu Gothic Medium" panose="020B0400000000000000" pitchFamily="34"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CCEC9177-1646-05FF-5BC8-D5432ED230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951" y="2417069"/>
            <a:ext cx="3546940" cy="2248760"/>
          </a:xfrm>
          <a:prstGeom prst="rect">
            <a:avLst/>
          </a:prstGeom>
        </p:spPr>
      </p:pic>
      <p:pic>
        <p:nvPicPr>
          <p:cNvPr id="10" name="図 9" descr="グラフィカル ユーザー インターフェイス&#10;&#10;自動的に生成された説明">
            <a:extLst>
              <a:ext uri="{FF2B5EF4-FFF2-40B4-BE49-F238E27FC236}">
                <a16:creationId xmlns:a16="http://schemas.microsoft.com/office/drawing/2014/main" id="{259452B7-6382-CE5E-E5AC-636563AB89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8645" y="2417069"/>
            <a:ext cx="3546941" cy="2248761"/>
          </a:xfrm>
          <a:prstGeom prst="rect">
            <a:avLst/>
          </a:prstGeom>
        </p:spPr>
      </p:pic>
      <p:pic>
        <p:nvPicPr>
          <p:cNvPr id="3" name="図 2" descr="ダイアグラム&#10;&#10;自動的に生成された説明">
            <a:extLst>
              <a:ext uri="{FF2B5EF4-FFF2-40B4-BE49-F238E27FC236}">
                <a16:creationId xmlns:a16="http://schemas.microsoft.com/office/drawing/2014/main" id="{8334A981-1921-C7F2-3D59-135EC1C5366E}"/>
              </a:ext>
            </a:extLst>
          </p:cNvPr>
          <p:cNvPicPr>
            <a:picLocks noChangeAspect="1"/>
          </p:cNvPicPr>
          <p:nvPr/>
        </p:nvPicPr>
        <p:blipFill>
          <a:blip r:embed="rId5"/>
          <a:stretch>
            <a:fillRect/>
          </a:stretch>
        </p:blipFill>
        <p:spPr>
          <a:xfrm>
            <a:off x="4513016" y="2548980"/>
            <a:ext cx="3218220" cy="1887294"/>
          </a:xfrm>
          <a:prstGeom prst="rect">
            <a:avLst/>
          </a:prstGeom>
        </p:spPr>
      </p:pic>
    </p:spTree>
    <p:extLst>
      <p:ext uri="{BB962C8B-B14F-4D97-AF65-F5344CB8AC3E}">
        <p14:creationId xmlns:p14="http://schemas.microsoft.com/office/powerpoint/2010/main" val="3324532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9D2CE571-D893-4E43-8568-67DC1C416D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950" y="5283418"/>
            <a:ext cx="3101068" cy="673100"/>
          </a:xfrm>
          <a:prstGeom prst="rect">
            <a:avLst/>
          </a:prstGeom>
        </p:spPr>
      </p:pic>
      <p:grpSp>
        <p:nvGrpSpPr>
          <p:cNvPr id="4" name="グループ化 3">
            <a:extLst>
              <a:ext uri="{FF2B5EF4-FFF2-40B4-BE49-F238E27FC236}">
                <a16:creationId xmlns:a16="http://schemas.microsoft.com/office/drawing/2014/main" id="{992601EE-592D-B749-88C7-8AE32E84C47E}"/>
              </a:ext>
            </a:extLst>
          </p:cNvPr>
          <p:cNvGrpSpPr/>
          <p:nvPr/>
        </p:nvGrpSpPr>
        <p:grpSpPr>
          <a:xfrm>
            <a:off x="2142000" y="540000"/>
            <a:ext cx="7908925" cy="673100"/>
            <a:chOff x="2141537" y="673100"/>
            <a:chExt cx="7908925" cy="673100"/>
          </a:xfrm>
        </p:grpSpPr>
        <p:pic>
          <p:nvPicPr>
            <p:cNvPr id="5" name="図 4">
              <a:extLst>
                <a:ext uri="{FF2B5EF4-FFF2-40B4-BE49-F238E27FC236}">
                  <a16:creationId xmlns:a16="http://schemas.microsoft.com/office/drawing/2014/main" id="{CF50F02C-0B9D-C14A-87C5-772500EFC3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6" name="テキスト ボックス 5">
              <a:extLst>
                <a:ext uri="{FF2B5EF4-FFF2-40B4-BE49-F238E27FC236}">
                  <a16:creationId xmlns:a16="http://schemas.microsoft.com/office/drawing/2014/main" id="{3356C7D3-EE6E-8344-A410-73904CCC6252}"/>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特徴</a:t>
              </a:r>
            </a:p>
          </p:txBody>
        </p:sp>
      </p:grpSp>
      <p:sp>
        <p:nvSpPr>
          <p:cNvPr id="10" name="テキスト ボックス 9">
            <a:extLst>
              <a:ext uri="{FF2B5EF4-FFF2-40B4-BE49-F238E27FC236}">
                <a16:creationId xmlns:a16="http://schemas.microsoft.com/office/drawing/2014/main" id="{8CFBD597-76E7-5A45-8AB6-4550C8B01D51}"/>
              </a:ext>
            </a:extLst>
          </p:cNvPr>
          <p:cNvSpPr txBox="1"/>
          <p:nvPr/>
        </p:nvSpPr>
        <p:spPr>
          <a:xfrm>
            <a:off x="3892548" y="5205017"/>
            <a:ext cx="7683501" cy="796500"/>
          </a:xfrm>
          <a:prstGeom prst="rect">
            <a:avLst/>
          </a:prstGeom>
          <a:noFill/>
        </p:spPr>
        <p:txBody>
          <a:bodyPr wrap="square" rtlCol="0">
            <a:spAutoFit/>
          </a:bodyPr>
          <a:lstStyle/>
          <a:p>
            <a:pPr>
              <a:lnSpc>
                <a:spcPct val="150000"/>
              </a:lnSpc>
            </a:pPr>
            <a:r>
              <a:rPr lang="en-US" altLang="ja-JP" sz="1600" dirty="0" err="1"/>
              <a:t>kintone</a:t>
            </a:r>
            <a:r>
              <a:rPr lang="ja-JP" altLang="en-US" sz="1600"/>
              <a:t>の拡張機能は、</a:t>
            </a:r>
            <a:r>
              <a:rPr lang="en-US" altLang="ja-JP" sz="1600" b="1" dirty="0" err="1">
                <a:solidFill>
                  <a:srgbClr val="00ADA9"/>
                </a:solidFill>
              </a:rPr>
              <a:t>kintone</a:t>
            </a:r>
            <a:r>
              <a:rPr lang="ja-JP" altLang="en-US" sz="1600" b="1">
                <a:solidFill>
                  <a:srgbClr val="00ADA9"/>
                </a:solidFill>
              </a:rPr>
              <a:t>スタンダードコース</a:t>
            </a:r>
            <a:r>
              <a:rPr lang="ja-JP" altLang="en-US" sz="1600"/>
              <a:t>でご利用いただけます。</a:t>
            </a:r>
          </a:p>
          <a:p>
            <a:pPr>
              <a:lnSpc>
                <a:spcPct val="150000"/>
              </a:lnSpc>
            </a:pPr>
            <a:r>
              <a:rPr lang="ja-JP" altLang="en-US" sz="1600"/>
              <a:t>プラグインや連携サービスは別途ご契約いただく必要がございます。</a:t>
            </a:r>
            <a:endParaRPr kumimoji="1" lang="ja-JP" altLang="en-US" sz="1600"/>
          </a:p>
        </p:txBody>
      </p:sp>
      <p:sp>
        <p:nvSpPr>
          <p:cNvPr id="11" name="正方形/長方形 10">
            <a:extLst>
              <a:ext uri="{FF2B5EF4-FFF2-40B4-BE49-F238E27FC236}">
                <a16:creationId xmlns:a16="http://schemas.microsoft.com/office/drawing/2014/main" id="{B1FAAFB8-D493-A34B-94D7-35D93F04D886}"/>
              </a:ext>
            </a:extLst>
          </p:cNvPr>
          <p:cNvSpPr/>
          <p:nvPr/>
        </p:nvSpPr>
        <p:spPr>
          <a:xfrm>
            <a:off x="615950" y="1510869"/>
            <a:ext cx="3467099"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B1662EC-41EA-0149-B7BD-C1CC825BC41D}"/>
              </a:ext>
            </a:extLst>
          </p:cNvPr>
          <p:cNvSpPr txBox="1"/>
          <p:nvPr/>
        </p:nvSpPr>
        <p:spPr>
          <a:xfrm>
            <a:off x="806449" y="1599982"/>
            <a:ext cx="3086100" cy="338554"/>
          </a:xfrm>
          <a:prstGeom prst="rect">
            <a:avLst/>
          </a:prstGeom>
          <a:noFill/>
        </p:spPr>
        <p:txBody>
          <a:bodyPr wrap="square" rtlCol="0">
            <a:spAutoFit/>
          </a:bodyPr>
          <a:lstStyle/>
          <a:p>
            <a:pPr algn="ctr"/>
            <a:r>
              <a:rPr lang="en-US" altLang="ja-JP" sz="1600" dirty="0">
                <a:latin typeface="Yu Gothic Medium" panose="020B0400000000000000" pitchFamily="34" charset="-128"/>
                <a:ea typeface="Yu Gothic Medium" panose="020B0400000000000000" pitchFamily="34" charset="-128"/>
              </a:rPr>
              <a:t>API</a:t>
            </a:r>
            <a:r>
              <a:rPr lang="ja-JP" altLang="en-US" sz="1600">
                <a:latin typeface="Yu Gothic Medium" panose="020B0400000000000000" pitchFamily="34" charset="-128"/>
                <a:ea typeface="Yu Gothic Medium" panose="020B0400000000000000" pitchFamily="34" charset="-128"/>
              </a:rPr>
              <a:t>やサービスの種類が豊富</a:t>
            </a:r>
            <a:endParaRPr kumimoji="1" lang="ja-JP" altLang="en-US" sz="1600">
              <a:latin typeface="Yu Gothic Medium" panose="020B0400000000000000" pitchFamily="34" charset="-128"/>
              <a:ea typeface="Yu Gothic Medium" panose="020B0400000000000000" pitchFamily="34" charset="-128"/>
            </a:endParaRPr>
          </a:p>
        </p:txBody>
      </p:sp>
      <p:sp>
        <p:nvSpPr>
          <p:cNvPr id="13" name="テキスト ボックス 12">
            <a:extLst>
              <a:ext uri="{FF2B5EF4-FFF2-40B4-BE49-F238E27FC236}">
                <a16:creationId xmlns:a16="http://schemas.microsoft.com/office/drawing/2014/main" id="{87BE0E0E-D165-2D44-B103-4C806EBAA6AB}"/>
              </a:ext>
            </a:extLst>
          </p:cNvPr>
          <p:cNvSpPr txBox="1"/>
          <p:nvPr/>
        </p:nvSpPr>
        <p:spPr>
          <a:xfrm>
            <a:off x="615950" y="3897804"/>
            <a:ext cx="3467100" cy="1030731"/>
          </a:xfrm>
          <a:prstGeom prst="rect">
            <a:avLst/>
          </a:prstGeom>
          <a:noFill/>
        </p:spPr>
        <p:txBody>
          <a:bodyPr wrap="square" rtlCol="0">
            <a:spAutoFit/>
          </a:bodyPr>
          <a:lstStyle/>
          <a:p>
            <a:pPr>
              <a:lnSpc>
                <a:spcPct val="150000"/>
              </a:lnSpc>
            </a:pPr>
            <a:r>
              <a:rPr lang="ja-JP" altLang="en-US" sz="1400">
                <a:latin typeface="Yu Gothic Medium" panose="020B0400000000000000" pitchFamily="34" charset="-128"/>
                <a:ea typeface="Yu Gothic Medium" panose="020B0400000000000000" pitchFamily="34" charset="-128"/>
              </a:rPr>
              <a:t>あらゆる業務をカバーするサービスが</a:t>
            </a:r>
            <a:r>
              <a:rPr lang="en-US" altLang="ja-JP" sz="1400" dirty="0">
                <a:latin typeface="Yu Gothic Medium" panose="020B0400000000000000" pitchFamily="34" charset="-128"/>
                <a:ea typeface="Yu Gothic Medium" panose="020B0400000000000000" pitchFamily="34" charset="-128"/>
              </a:rPr>
              <a:t>100</a:t>
            </a:r>
            <a:r>
              <a:rPr lang="ja-JP" altLang="en-US" sz="1400">
                <a:latin typeface="Yu Gothic Medium" panose="020B0400000000000000" pitchFamily="34" charset="-128"/>
                <a:ea typeface="Yu Gothic Medium" panose="020B0400000000000000" pitchFamily="34" charset="-128"/>
              </a:rPr>
              <a:t>種類以上。 組み合わせれば</a:t>
            </a:r>
            <a:r>
              <a:rPr lang="en" altLang="ja-JP" sz="1400" dirty="0" err="1">
                <a:latin typeface="Yu Gothic Medium" panose="020B0400000000000000" pitchFamily="34" charset="-128"/>
                <a:ea typeface="Yu Gothic Medium" panose="020B0400000000000000" pitchFamily="34" charset="-128"/>
              </a:rPr>
              <a:t>kintone</a:t>
            </a:r>
            <a:r>
              <a:rPr lang="ja-JP" altLang="en-US" sz="1400">
                <a:latin typeface="Yu Gothic Medium" panose="020B0400000000000000" pitchFamily="34" charset="-128"/>
                <a:ea typeface="Yu Gothic Medium" panose="020B0400000000000000" pitchFamily="34" charset="-128"/>
              </a:rPr>
              <a:t>活用の可能性が無限大に広がります</a:t>
            </a:r>
            <a:endParaRPr kumimoji="1" lang="ja-JP" altLang="en-US" sz="1400">
              <a:latin typeface="Yu Gothic Medium" panose="020B0400000000000000" pitchFamily="34" charset="-128"/>
              <a:ea typeface="Yu Gothic Medium" panose="020B0400000000000000" pitchFamily="34" charset="-128"/>
            </a:endParaRPr>
          </a:p>
        </p:txBody>
      </p:sp>
      <p:sp>
        <p:nvSpPr>
          <p:cNvPr id="20" name="正方形/長方形 19">
            <a:extLst>
              <a:ext uri="{FF2B5EF4-FFF2-40B4-BE49-F238E27FC236}">
                <a16:creationId xmlns:a16="http://schemas.microsoft.com/office/drawing/2014/main" id="{F2E426DA-4B03-8B4D-A6EF-4E75C913C6AA}"/>
              </a:ext>
            </a:extLst>
          </p:cNvPr>
          <p:cNvSpPr/>
          <p:nvPr/>
        </p:nvSpPr>
        <p:spPr>
          <a:xfrm>
            <a:off x="4375150" y="1510869"/>
            <a:ext cx="3467099"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670B1BE-8AFC-E64F-9CE7-F75B479D9AF4}"/>
              </a:ext>
            </a:extLst>
          </p:cNvPr>
          <p:cNvSpPr txBox="1"/>
          <p:nvPr/>
        </p:nvSpPr>
        <p:spPr>
          <a:xfrm>
            <a:off x="4565649" y="1599982"/>
            <a:ext cx="3086100" cy="338554"/>
          </a:xfrm>
          <a:prstGeom prst="rect">
            <a:avLst/>
          </a:prstGeom>
          <a:noFill/>
        </p:spPr>
        <p:txBody>
          <a:bodyPr wrap="square" rtlCol="0">
            <a:spAutoFit/>
          </a:bodyPr>
          <a:lstStyle/>
          <a:p>
            <a:pPr algn="ctr"/>
            <a:r>
              <a:rPr lang="ja-JP" altLang="en-US" sz="1600">
                <a:latin typeface="Yu Gothic Medium" panose="020B0400000000000000" pitchFamily="34" charset="-128"/>
                <a:ea typeface="Yu Gothic Medium" panose="020B0400000000000000" pitchFamily="34" charset="-128"/>
              </a:rPr>
              <a:t>プログラミング不要</a:t>
            </a:r>
            <a:endParaRPr kumimoji="1" lang="ja-JP" altLang="en-US" sz="1600">
              <a:latin typeface="Yu Gothic Medium" panose="020B0400000000000000" pitchFamily="34" charset="-128"/>
              <a:ea typeface="Yu Gothic Medium" panose="020B0400000000000000" pitchFamily="34" charset="-128"/>
            </a:endParaRPr>
          </a:p>
        </p:txBody>
      </p:sp>
      <p:sp>
        <p:nvSpPr>
          <p:cNvPr id="22" name="テキスト ボックス 21">
            <a:extLst>
              <a:ext uri="{FF2B5EF4-FFF2-40B4-BE49-F238E27FC236}">
                <a16:creationId xmlns:a16="http://schemas.microsoft.com/office/drawing/2014/main" id="{0CF858FE-3342-6D42-8B5E-8776247F0205}"/>
              </a:ext>
            </a:extLst>
          </p:cNvPr>
          <p:cNvSpPr txBox="1"/>
          <p:nvPr/>
        </p:nvSpPr>
        <p:spPr>
          <a:xfrm>
            <a:off x="4375150" y="3897804"/>
            <a:ext cx="3467100" cy="1030731"/>
          </a:xfrm>
          <a:prstGeom prst="rect">
            <a:avLst/>
          </a:prstGeom>
          <a:noFill/>
        </p:spPr>
        <p:txBody>
          <a:bodyPr wrap="square" rtlCol="0">
            <a:spAutoFit/>
          </a:bodyPr>
          <a:lstStyle/>
          <a:p>
            <a:pPr>
              <a:lnSpc>
                <a:spcPct val="150000"/>
              </a:lnSpc>
            </a:pPr>
            <a:r>
              <a:rPr lang="ja-JP" altLang="en-US" sz="1400">
                <a:latin typeface="Yu Gothic Medium" panose="020B0400000000000000" pitchFamily="34" charset="-128"/>
                <a:ea typeface="Yu Gothic Medium" panose="020B0400000000000000" pitchFamily="34" charset="-128"/>
              </a:rPr>
              <a:t>設定画面から誰でも簡単に</a:t>
            </a:r>
            <a:r>
              <a:rPr lang="en" altLang="ja-JP" sz="1400" dirty="0" err="1">
                <a:latin typeface="Yu Gothic Medium" panose="020B0400000000000000" pitchFamily="34" charset="-128"/>
                <a:ea typeface="Yu Gothic Medium" panose="020B0400000000000000" pitchFamily="34" charset="-128"/>
              </a:rPr>
              <a:t>kintone</a:t>
            </a:r>
            <a:r>
              <a:rPr lang="ja-JP" altLang="en-US" sz="1400">
                <a:latin typeface="Yu Gothic Medium" panose="020B0400000000000000" pitchFamily="34" charset="-128"/>
                <a:ea typeface="Yu Gothic Medium" panose="020B0400000000000000" pitchFamily="34" charset="-128"/>
              </a:rPr>
              <a:t>の機能を拡張できます</a:t>
            </a:r>
          </a:p>
          <a:p>
            <a:pPr>
              <a:lnSpc>
                <a:spcPct val="150000"/>
              </a:lnSpc>
            </a:pPr>
            <a:r>
              <a:rPr lang="ja-JP" altLang="en-US" sz="1400">
                <a:latin typeface="Yu Gothic Medium" panose="020B0400000000000000" pitchFamily="34" charset="-128"/>
                <a:ea typeface="Yu Gothic Medium" panose="020B0400000000000000" pitchFamily="34" charset="-128"/>
              </a:rPr>
              <a:t>（</a:t>
            </a:r>
            <a:r>
              <a:rPr lang="en-US" altLang="ja-JP" sz="1400" dirty="0">
                <a:latin typeface="Yu Gothic Medium" panose="020B0400000000000000" pitchFamily="34" charset="-128"/>
                <a:ea typeface="Yu Gothic Medium" panose="020B0400000000000000" pitchFamily="34" charset="-128"/>
              </a:rPr>
              <a:t>※</a:t>
            </a:r>
            <a:r>
              <a:rPr lang="ja-JP" altLang="en-US" sz="1400">
                <a:latin typeface="Yu Gothic Medium" panose="020B0400000000000000" pitchFamily="34" charset="-128"/>
                <a:ea typeface="Yu Gothic Medium" panose="020B0400000000000000" pitchFamily="34" charset="-128"/>
              </a:rPr>
              <a:t>一部開発者向けサービスを除く）</a:t>
            </a:r>
            <a:endParaRPr kumimoji="1" lang="ja-JP" altLang="en-US" sz="1400">
              <a:latin typeface="Yu Gothic Medium" panose="020B0400000000000000" pitchFamily="34" charset="-128"/>
              <a:ea typeface="Yu Gothic Medium" panose="020B0400000000000000" pitchFamily="34" charset="-128"/>
            </a:endParaRPr>
          </a:p>
        </p:txBody>
      </p:sp>
      <p:sp>
        <p:nvSpPr>
          <p:cNvPr id="23" name="正方形/長方形 22">
            <a:extLst>
              <a:ext uri="{FF2B5EF4-FFF2-40B4-BE49-F238E27FC236}">
                <a16:creationId xmlns:a16="http://schemas.microsoft.com/office/drawing/2014/main" id="{E23553BD-B388-0745-BDB3-E21F83C73579}"/>
              </a:ext>
            </a:extLst>
          </p:cNvPr>
          <p:cNvSpPr/>
          <p:nvPr/>
        </p:nvSpPr>
        <p:spPr>
          <a:xfrm>
            <a:off x="8108950" y="1510869"/>
            <a:ext cx="3467099"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1EF1191-B406-CE4B-A596-5AA62CDB1EB3}"/>
              </a:ext>
            </a:extLst>
          </p:cNvPr>
          <p:cNvSpPr txBox="1"/>
          <p:nvPr/>
        </p:nvSpPr>
        <p:spPr>
          <a:xfrm>
            <a:off x="8299449" y="1599982"/>
            <a:ext cx="3086100" cy="338554"/>
          </a:xfrm>
          <a:prstGeom prst="rect">
            <a:avLst/>
          </a:prstGeom>
          <a:noFill/>
        </p:spPr>
        <p:txBody>
          <a:bodyPr wrap="square" rtlCol="0">
            <a:spAutoFit/>
          </a:bodyPr>
          <a:lstStyle/>
          <a:p>
            <a:pPr algn="ctr"/>
            <a:r>
              <a:rPr lang="ja-JP" altLang="en-US" sz="1600">
                <a:latin typeface="Yu Gothic Medium" panose="020B0400000000000000" pitchFamily="34" charset="-128"/>
                <a:ea typeface="Yu Gothic Medium" panose="020B0400000000000000" pitchFamily="34" charset="-128"/>
              </a:rPr>
              <a:t>開発期間・コストを大幅カット</a:t>
            </a:r>
            <a:endParaRPr kumimoji="1" lang="ja-JP" altLang="en-US" sz="1600">
              <a:latin typeface="Yu Gothic Medium" panose="020B0400000000000000" pitchFamily="34" charset="-128"/>
              <a:ea typeface="Yu Gothic Medium" panose="020B0400000000000000" pitchFamily="34" charset="-128"/>
            </a:endParaRPr>
          </a:p>
        </p:txBody>
      </p:sp>
      <p:sp>
        <p:nvSpPr>
          <p:cNvPr id="25" name="テキスト ボックス 24">
            <a:extLst>
              <a:ext uri="{FF2B5EF4-FFF2-40B4-BE49-F238E27FC236}">
                <a16:creationId xmlns:a16="http://schemas.microsoft.com/office/drawing/2014/main" id="{172F1E7B-DB2C-1B47-9998-7DCF61073986}"/>
              </a:ext>
            </a:extLst>
          </p:cNvPr>
          <p:cNvSpPr txBox="1"/>
          <p:nvPr/>
        </p:nvSpPr>
        <p:spPr>
          <a:xfrm>
            <a:off x="8108950" y="3897804"/>
            <a:ext cx="3467100" cy="1030731"/>
          </a:xfrm>
          <a:prstGeom prst="rect">
            <a:avLst/>
          </a:prstGeom>
          <a:noFill/>
        </p:spPr>
        <p:txBody>
          <a:bodyPr wrap="square" rtlCol="0">
            <a:spAutoFit/>
          </a:bodyPr>
          <a:lstStyle/>
          <a:p>
            <a:pPr>
              <a:lnSpc>
                <a:spcPct val="150000"/>
              </a:lnSpc>
            </a:pPr>
            <a:r>
              <a:rPr lang="ja-JP" altLang="en-US" sz="1400">
                <a:latin typeface="Yu Gothic Medium" panose="020B0400000000000000" pitchFamily="34" charset="-128"/>
                <a:ea typeface="Yu Gothic Medium" panose="020B0400000000000000" pitchFamily="34" charset="-128"/>
              </a:rPr>
              <a:t>パッケージ化されているので、ゼロからの開発と比べて開発期間やコストを大幅カットできます</a:t>
            </a:r>
            <a:endParaRPr kumimoji="1" lang="ja-JP" altLang="en-US" sz="1400">
              <a:latin typeface="Yu Gothic Medium" panose="020B0400000000000000" pitchFamily="34" charset="-128"/>
              <a:ea typeface="Yu Gothic Medium" panose="020B0400000000000000" pitchFamily="34" charset="-128"/>
            </a:endParaRPr>
          </a:p>
        </p:txBody>
      </p:sp>
      <p:sp>
        <p:nvSpPr>
          <p:cNvPr id="9" name="テキスト ボックス 8">
            <a:extLst>
              <a:ext uri="{FF2B5EF4-FFF2-40B4-BE49-F238E27FC236}">
                <a16:creationId xmlns:a16="http://schemas.microsoft.com/office/drawing/2014/main" id="{A241B3A5-F77E-5043-AAFE-EC868DD27032}"/>
              </a:ext>
            </a:extLst>
          </p:cNvPr>
          <p:cNvSpPr txBox="1"/>
          <p:nvPr/>
        </p:nvSpPr>
        <p:spPr>
          <a:xfrm>
            <a:off x="848638" y="5420710"/>
            <a:ext cx="2635693"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ご利用方法</a:t>
            </a:r>
          </a:p>
        </p:txBody>
      </p:sp>
      <p:pic>
        <p:nvPicPr>
          <p:cNvPr id="7" name="図 6" descr="アイコン&#10;&#10;低い精度で自動的に生成された説明">
            <a:extLst>
              <a:ext uri="{FF2B5EF4-FFF2-40B4-BE49-F238E27FC236}">
                <a16:creationId xmlns:a16="http://schemas.microsoft.com/office/drawing/2014/main" id="{FDCBA3DC-1600-B64D-1821-723BDB083B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628" y="2032011"/>
            <a:ext cx="3069743" cy="1946217"/>
          </a:xfrm>
          <a:prstGeom prst="rect">
            <a:avLst/>
          </a:prstGeom>
        </p:spPr>
      </p:pic>
      <p:pic>
        <p:nvPicPr>
          <p:cNvPr id="16" name="図 15" descr="グラフィカル ユーザー インターフェイス が含まれている画像&#10;&#10;自動的に生成された説明">
            <a:extLst>
              <a:ext uri="{FF2B5EF4-FFF2-40B4-BE49-F238E27FC236}">
                <a16:creationId xmlns:a16="http://schemas.microsoft.com/office/drawing/2014/main" id="{0BAE3DD7-A9CF-818A-267A-9AE99497FC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3827" y="2027649"/>
            <a:ext cx="3069743" cy="1946217"/>
          </a:xfrm>
          <a:prstGeom prst="rect">
            <a:avLst/>
          </a:prstGeom>
        </p:spPr>
      </p:pic>
      <p:pic>
        <p:nvPicPr>
          <p:cNvPr id="18" name="図 17" descr="アイコン&#10;&#10;自動的に生成された説明">
            <a:extLst>
              <a:ext uri="{FF2B5EF4-FFF2-40B4-BE49-F238E27FC236}">
                <a16:creationId xmlns:a16="http://schemas.microsoft.com/office/drawing/2014/main" id="{E6DFC726-5BF4-171E-4F8B-715CAD31F7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77244" y="2027649"/>
            <a:ext cx="3069743" cy="1945612"/>
          </a:xfrm>
          <a:prstGeom prst="rect">
            <a:avLst/>
          </a:prstGeom>
        </p:spPr>
      </p:pic>
    </p:spTree>
    <p:extLst>
      <p:ext uri="{BB962C8B-B14F-4D97-AF65-F5344CB8AC3E}">
        <p14:creationId xmlns:p14="http://schemas.microsoft.com/office/powerpoint/2010/main" val="2405350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1EE6AD0-3718-B555-3CFC-95AF6AC7E191}"/>
              </a:ext>
            </a:extLst>
          </p:cNvPr>
          <p:cNvPicPr>
            <a:picLocks noChangeAspect="1"/>
          </p:cNvPicPr>
          <p:nvPr/>
        </p:nvPicPr>
        <p:blipFill>
          <a:blip r:embed="rId2"/>
          <a:stretch>
            <a:fillRect/>
          </a:stretch>
        </p:blipFill>
        <p:spPr>
          <a:xfrm>
            <a:off x="3159392" y="2131043"/>
            <a:ext cx="2472093" cy="1147587"/>
          </a:xfrm>
          <a:prstGeom prst="rect">
            <a:avLst/>
          </a:prstGeom>
        </p:spPr>
      </p:pic>
      <p:pic>
        <p:nvPicPr>
          <p:cNvPr id="2" name="図 1">
            <a:extLst>
              <a:ext uri="{FF2B5EF4-FFF2-40B4-BE49-F238E27FC236}">
                <a16:creationId xmlns:a16="http://schemas.microsoft.com/office/drawing/2014/main" id="{1C1A3A6D-8EDE-DF53-EFC9-FDBF3995D209}"/>
              </a:ext>
            </a:extLst>
          </p:cNvPr>
          <p:cNvPicPr>
            <a:picLocks noChangeAspect="1"/>
          </p:cNvPicPr>
          <p:nvPr/>
        </p:nvPicPr>
        <p:blipFill>
          <a:blip r:embed="rId3"/>
          <a:stretch>
            <a:fillRect/>
          </a:stretch>
        </p:blipFill>
        <p:spPr>
          <a:xfrm>
            <a:off x="486736" y="2131043"/>
            <a:ext cx="2534256" cy="1147588"/>
          </a:xfrm>
          <a:prstGeom prst="rect">
            <a:avLst/>
          </a:prstGeom>
        </p:spPr>
      </p:pic>
      <p:sp>
        <p:nvSpPr>
          <p:cNvPr id="32" name="正方形/長方形 31">
            <a:extLst>
              <a:ext uri="{FF2B5EF4-FFF2-40B4-BE49-F238E27FC236}">
                <a16:creationId xmlns:a16="http://schemas.microsoft.com/office/drawing/2014/main" id="{33FCD858-D69C-694F-9F3B-71C0B5C03BFD}"/>
              </a:ext>
            </a:extLst>
          </p:cNvPr>
          <p:cNvSpPr/>
          <p:nvPr/>
        </p:nvSpPr>
        <p:spPr>
          <a:xfrm>
            <a:off x="6345017" y="1511151"/>
            <a:ext cx="4975024"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sz="1100" b="1" dirty="0" err="1">
                <a:solidFill>
                  <a:schemeClr val="tx1"/>
                </a:solidFill>
              </a:rPr>
              <a:t>kintone</a:t>
            </a:r>
            <a:r>
              <a:rPr lang="ja-JP" altLang="en-US" sz="1100" b="1">
                <a:solidFill>
                  <a:schemeClr val="tx1"/>
                </a:solidFill>
              </a:rPr>
              <a:t>からワンクリックで帳票出力。データ整形の手間を削減。</a:t>
            </a:r>
            <a:endParaRPr kumimoji="1" lang="ja-JP" altLang="en-US" sz="1100" b="1">
              <a:solidFill>
                <a:schemeClr val="tx1"/>
              </a:solidFill>
            </a:endParaRPr>
          </a:p>
        </p:txBody>
      </p:sp>
      <p:sp>
        <p:nvSpPr>
          <p:cNvPr id="35" name="正方形/長方形 34">
            <a:extLst>
              <a:ext uri="{FF2B5EF4-FFF2-40B4-BE49-F238E27FC236}">
                <a16:creationId xmlns:a16="http://schemas.microsoft.com/office/drawing/2014/main" id="{AEA05983-62E6-7E41-B4D6-3CEA9E2F38A6}"/>
              </a:ext>
            </a:extLst>
          </p:cNvPr>
          <p:cNvSpPr/>
          <p:nvPr/>
        </p:nvSpPr>
        <p:spPr>
          <a:xfrm>
            <a:off x="509406" y="1511150"/>
            <a:ext cx="2511586"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chemeClr val="tx1"/>
                </a:solidFill>
              </a:rPr>
              <a:t>いいねプラグイン</a:t>
            </a:r>
          </a:p>
        </p:txBody>
      </p:sp>
      <p:grpSp>
        <p:nvGrpSpPr>
          <p:cNvPr id="3" name="グループ化 2">
            <a:extLst>
              <a:ext uri="{FF2B5EF4-FFF2-40B4-BE49-F238E27FC236}">
                <a16:creationId xmlns:a16="http://schemas.microsoft.com/office/drawing/2014/main" id="{E74E403A-E39F-F543-AF34-FF24A027306F}"/>
              </a:ext>
            </a:extLst>
          </p:cNvPr>
          <p:cNvGrpSpPr/>
          <p:nvPr/>
        </p:nvGrpSpPr>
        <p:grpSpPr>
          <a:xfrm>
            <a:off x="2142000" y="540000"/>
            <a:ext cx="7908925" cy="673100"/>
            <a:chOff x="2141537" y="673100"/>
            <a:chExt cx="7908925" cy="673100"/>
          </a:xfrm>
        </p:grpSpPr>
        <p:pic>
          <p:nvPicPr>
            <p:cNvPr id="4" name="図 3">
              <a:extLst>
                <a:ext uri="{FF2B5EF4-FFF2-40B4-BE49-F238E27FC236}">
                  <a16:creationId xmlns:a16="http://schemas.microsoft.com/office/drawing/2014/main" id="{1E1E8F18-DB13-E24F-9F7A-8999547433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5" name="テキスト ボックス 4">
              <a:extLst>
                <a:ext uri="{FF2B5EF4-FFF2-40B4-BE49-F238E27FC236}">
                  <a16:creationId xmlns:a16="http://schemas.microsoft.com/office/drawing/2014/main" id="{6D756EC7-76E5-EC45-A422-980B40F9C45A}"/>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拡張例</a:t>
              </a:r>
            </a:p>
          </p:txBody>
        </p:sp>
      </p:grpSp>
      <p:sp>
        <p:nvSpPr>
          <p:cNvPr id="28" name="正方形/長方形 27">
            <a:extLst>
              <a:ext uri="{FF2B5EF4-FFF2-40B4-BE49-F238E27FC236}">
                <a16:creationId xmlns:a16="http://schemas.microsoft.com/office/drawing/2014/main" id="{A81B985B-DD63-D24F-B9C2-7279C74B1D18}"/>
              </a:ext>
            </a:extLst>
          </p:cNvPr>
          <p:cNvSpPr/>
          <p:nvPr/>
        </p:nvSpPr>
        <p:spPr>
          <a:xfrm>
            <a:off x="6345017" y="3886942"/>
            <a:ext cx="4975024"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sz="1100" b="1" dirty="0" err="1">
                <a:solidFill>
                  <a:schemeClr val="tx1"/>
                </a:solidFill>
              </a:rPr>
              <a:t>kintone</a:t>
            </a:r>
            <a:r>
              <a:rPr lang="ja-JP" altLang="en-US" sz="1100" b="1">
                <a:solidFill>
                  <a:schemeClr val="tx1"/>
                </a:solidFill>
              </a:rPr>
              <a:t>をさまざまなシステムのハブにして、すべての業務を一気通貫に。</a:t>
            </a:r>
          </a:p>
        </p:txBody>
      </p:sp>
      <p:sp>
        <p:nvSpPr>
          <p:cNvPr id="30" name="正方形/長方形 29">
            <a:extLst>
              <a:ext uri="{FF2B5EF4-FFF2-40B4-BE49-F238E27FC236}">
                <a16:creationId xmlns:a16="http://schemas.microsoft.com/office/drawing/2014/main" id="{A8E260B0-B5FF-904D-8D39-6BDF2A8F2F8B}"/>
              </a:ext>
            </a:extLst>
          </p:cNvPr>
          <p:cNvSpPr/>
          <p:nvPr/>
        </p:nvSpPr>
        <p:spPr>
          <a:xfrm>
            <a:off x="509405" y="4005950"/>
            <a:ext cx="5140969"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a:solidFill>
                  <a:schemeClr val="tx1"/>
                </a:solidFill>
              </a:rPr>
              <a:t>フォームやデバイスから</a:t>
            </a:r>
            <a:r>
              <a:rPr lang="en" altLang="ja-JP" sz="1100" b="1" dirty="0" err="1">
                <a:solidFill>
                  <a:schemeClr val="tx1"/>
                </a:solidFill>
              </a:rPr>
              <a:t>kintone</a:t>
            </a:r>
            <a:r>
              <a:rPr lang="ja-JP" altLang="en-US" sz="1100" b="1">
                <a:solidFill>
                  <a:schemeClr val="tx1"/>
                </a:solidFill>
              </a:rPr>
              <a:t>に直接データを登録。転記の手間を削減。</a:t>
            </a:r>
          </a:p>
        </p:txBody>
      </p:sp>
      <p:sp>
        <p:nvSpPr>
          <p:cNvPr id="36" name="正方形/長方形 35">
            <a:extLst>
              <a:ext uri="{FF2B5EF4-FFF2-40B4-BE49-F238E27FC236}">
                <a16:creationId xmlns:a16="http://schemas.microsoft.com/office/drawing/2014/main" id="{447F0B36-5319-C14B-AA23-DEEE4ACBADF4}"/>
              </a:ext>
            </a:extLst>
          </p:cNvPr>
          <p:cNvSpPr/>
          <p:nvPr/>
        </p:nvSpPr>
        <p:spPr>
          <a:xfrm>
            <a:off x="3139645" y="1511149"/>
            <a:ext cx="2511586" cy="491167"/>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a:solidFill>
                  <a:schemeClr val="tx1"/>
                </a:solidFill>
              </a:rPr>
              <a:t>自社データを地図化できるプラグイン</a:t>
            </a:r>
          </a:p>
        </p:txBody>
      </p:sp>
      <p:sp>
        <p:nvSpPr>
          <p:cNvPr id="45" name="正方形/長方形 44">
            <a:extLst>
              <a:ext uri="{FF2B5EF4-FFF2-40B4-BE49-F238E27FC236}">
                <a16:creationId xmlns:a16="http://schemas.microsoft.com/office/drawing/2014/main" id="{CBDD6D1D-6333-CB43-B302-5E248550DFA3}"/>
              </a:ext>
            </a:extLst>
          </p:cNvPr>
          <p:cNvSpPr/>
          <p:nvPr/>
        </p:nvSpPr>
        <p:spPr>
          <a:xfrm>
            <a:off x="446512" y="3398381"/>
            <a:ext cx="2722202" cy="369332"/>
          </a:xfrm>
          <a:prstGeom prst="rect">
            <a:avLst/>
          </a:prstGeom>
        </p:spPr>
        <p:txBody>
          <a:bodyPr wrap="square">
            <a:spAutoFit/>
          </a:bodyPr>
          <a:lstStyle/>
          <a:p>
            <a:r>
              <a:rPr lang="ja-JP" altLang="en-US" sz="900"/>
              <a:t>レコードに「いいね」をつけることができます。アンケートやチェック機能に使えます。</a:t>
            </a:r>
          </a:p>
        </p:txBody>
      </p:sp>
      <p:sp>
        <p:nvSpPr>
          <p:cNvPr id="46" name="正方形/長方形 45">
            <a:extLst>
              <a:ext uri="{FF2B5EF4-FFF2-40B4-BE49-F238E27FC236}">
                <a16:creationId xmlns:a16="http://schemas.microsoft.com/office/drawing/2014/main" id="{7DFA5CF2-F8DE-4641-A7B3-6A6FB69D4899}"/>
              </a:ext>
            </a:extLst>
          </p:cNvPr>
          <p:cNvSpPr/>
          <p:nvPr/>
        </p:nvSpPr>
        <p:spPr>
          <a:xfrm>
            <a:off x="3078662" y="3398394"/>
            <a:ext cx="2674760" cy="369332"/>
          </a:xfrm>
          <a:prstGeom prst="rect">
            <a:avLst/>
          </a:prstGeom>
        </p:spPr>
        <p:txBody>
          <a:bodyPr wrap="square">
            <a:spAutoFit/>
          </a:bodyPr>
          <a:lstStyle/>
          <a:p>
            <a:r>
              <a:rPr lang="ja-JP" altLang="en-US" sz="900"/>
              <a:t>プラグインを追加するだけで、</a:t>
            </a:r>
            <a:r>
              <a:rPr lang="en-US" altLang="ja-JP" sz="900" dirty="0" err="1"/>
              <a:t>kintone</a:t>
            </a:r>
            <a:r>
              <a:rPr lang="ja-JP" altLang="en-US" sz="900"/>
              <a:t>上で</a:t>
            </a:r>
            <a:endParaRPr lang="en-US" altLang="ja-JP" sz="900" dirty="0"/>
          </a:p>
          <a:p>
            <a:r>
              <a:rPr lang="ja-JP" altLang="en-US" sz="900"/>
              <a:t>地図を表示し、背景にポイントが表示されます。</a:t>
            </a:r>
          </a:p>
        </p:txBody>
      </p:sp>
      <p:sp>
        <p:nvSpPr>
          <p:cNvPr id="23" name="テキスト ボックス 22">
            <a:extLst>
              <a:ext uri="{FF2B5EF4-FFF2-40B4-BE49-F238E27FC236}">
                <a16:creationId xmlns:a16="http://schemas.microsoft.com/office/drawing/2014/main" id="{E170B7C1-FC33-E091-9E8F-C6132519A30D}"/>
              </a:ext>
            </a:extLst>
          </p:cNvPr>
          <p:cNvSpPr txBox="1"/>
          <p:nvPr/>
        </p:nvSpPr>
        <p:spPr>
          <a:xfrm>
            <a:off x="6345016" y="5749992"/>
            <a:ext cx="4975025" cy="384401"/>
          </a:xfrm>
          <a:prstGeom prst="rect">
            <a:avLst/>
          </a:prstGeom>
          <a:noFill/>
        </p:spPr>
        <p:txBody>
          <a:bodyPr wrap="square" rtlCol="0">
            <a:spAutoFit/>
          </a:bodyPr>
          <a:lstStyle/>
          <a:p>
            <a:pPr algn="ctr">
              <a:lnSpc>
                <a:spcPct val="150000"/>
              </a:lnSpc>
            </a:pPr>
            <a:r>
              <a:rPr lang="ja-JP" altLang="en-US" sz="1400">
                <a:latin typeface="Yu Gothic Medium" panose="020B0400000000000000" pitchFamily="34" charset="-128"/>
                <a:ea typeface="Yu Gothic Medium" panose="020B0400000000000000" pitchFamily="34" charset="-128"/>
              </a:rPr>
              <a:t>詳しくは</a:t>
            </a:r>
            <a:r>
              <a:rPr lang="en" altLang="ja-JP" sz="1400" dirty="0" err="1">
                <a:latin typeface="Yu Gothic Medium" panose="020B0400000000000000" pitchFamily="34" charset="-128"/>
                <a:ea typeface="Yu Gothic Medium" panose="020B0400000000000000" pitchFamily="34" charset="-128"/>
              </a:rPr>
              <a:t>kintone</a:t>
            </a:r>
            <a:r>
              <a:rPr lang="ja-JP" altLang="en-US" sz="1400">
                <a:latin typeface="Yu Gothic Medium" panose="020B0400000000000000" pitchFamily="34" charset="-128"/>
                <a:ea typeface="Yu Gothic Medium" panose="020B0400000000000000" pitchFamily="34" charset="-128"/>
              </a:rPr>
              <a:t>ホームページで検索　 </a:t>
            </a:r>
            <a:r>
              <a:rPr lang="ja-JP" altLang="en-US" sz="1400" b="1">
                <a:latin typeface="Yu Gothic Medium" panose="020B0400000000000000" pitchFamily="34" charset="-128"/>
                <a:ea typeface="Yu Gothic Medium" panose="020B0400000000000000" pitchFamily="34" charset="-128"/>
              </a:rPr>
              <a:t>「連携サービス」</a:t>
            </a:r>
            <a:endParaRPr kumimoji="1" lang="ja-JP" altLang="en-US" sz="1400" b="1">
              <a:latin typeface="Yu Gothic Medium" panose="020B0400000000000000" pitchFamily="34" charset="-128"/>
              <a:ea typeface="Yu Gothic Medium" panose="020B0400000000000000" pitchFamily="34" charset="-128"/>
            </a:endParaRPr>
          </a:p>
        </p:txBody>
      </p:sp>
      <p:pic>
        <p:nvPicPr>
          <p:cNvPr id="14" name="図 13">
            <a:extLst>
              <a:ext uri="{FF2B5EF4-FFF2-40B4-BE49-F238E27FC236}">
                <a16:creationId xmlns:a16="http://schemas.microsoft.com/office/drawing/2014/main" id="{A78A4C6F-DDDC-5EED-CC95-0C675FF59C4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94850" y="5901988"/>
            <a:ext cx="88900" cy="139700"/>
          </a:xfrm>
          <a:prstGeom prst="rect">
            <a:avLst/>
          </a:prstGeom>
        </p:spPr>
      </p:pic>
      <p:pic>
        <p:nvPicPr>
          <p:cNvPr id="8" name="図 7" descr="パソコンの画面&#10;&#10;自動的に生成された説明">
            <a:extLst>
              <a:ext uri="{FF2B5EF4-FFF2-40B4-BE49-F238E27FC236}">
                <a16:creationId xmlns:a16="http://schemas.microsoft.com/office/drawing/2014/main" id="{871D1FE4-E9C1-6095-A688-81BF5340E5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45015" y="4497117"/>
            <a:ext cx="4975024" cy="1059680"/>
          </a:xfrm>
          <a:prstGeom prst="rect">
            <a:avLst/>
          </a:prstGeom>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02FB58C5-EF73-FFC0-8C51-672E017DF5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45015" y="2134242"/>
            <a:ext cx="4975024" cy="1502457"/>
          </a:xfrm>
          <a:prstGeom prst="rect">
            <a:avLst/>
          </a:prstGeom>
        </p:spPr>
      </p:pic>
      <p:pic>
        <p:nvPicPr>
          <p:cNvPr id="16" name="図 15" descr="パソコンの画面のスクリーンショット&#10;&#10;自動的に生成された説明">
            <a:extLst>
              <a:ext uri="{FF2B5EF4-FFF2-40B4-BE49-F238E27FC236}">
                <a16:creationId xmlns:a16="http://schemas.microsoft.com/office/drawing/2014/main" id="{BEA818C2-D882-7970-8A4C-FBE357CEF4D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404" y="4674694"/>
            <a:ext cx="5140969" cy="1326370"/>
          </a:xfrm>
          <a:prstGeom prst="rect">
            <a:avLst/>
          </a:prstGeom>
        </p:spPr>
      </p:pic>
    </p:spTree>
    <p:extLst>
      <p:ext uri="{BB962C8B-B14F-4D97-AF65-F5344CB8AC3E}">
        <p14:creationId xmlns:p14="http://schemas.microsoft.com/office/powerpoint/2010/main" val="1653956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EF72CBA3-0F0D-184E-96E9-7842BB3ABFED}"/>
              </a:ext>
            </a:extLst>
          </p:cNvPr>
          <p:cNvGrpSpPr/>
          <p:nvPr/>
        </p:nvGrpSpPr>
        <p:grpSpPr>
          <a:xfrm>
            <a:off x="2341894" y="2701836"/>
            <a:ext cx="7508212" cy="1200329"/>
            <a:chOff x="2341894" y="902035"/>
            <a:chExt cx="7508212" cy="1200329"/>
          </a:xfrm>
        </p:grpSpPr>
        <p:sp>
          <p:nvSpPr>
            <p:cNvPr id="5" name="テキスト ボックス 4">
              <a:extLst>
                <a:ext uri="{FF2B5EF4-FFF2-40B4-BE49-F238E27FC236}">
                  <a16:creationId xmlns:a16="http://schemas.microsoft.com/office/drawing/2014/main" id="{5F69E1AA-A725-324B-9F98-C113EDDD8BC8}"/>
                </a:ext>
              </a:extLst>
            </p:cNvPr>
            <p:cNvSpPr txBox="1"/>
            <p:nvPr/>
          </p:nvSpPr>
          <p:spPr>
            <a:xfrm>
              <a:off x="2341894" y="1363700"/>
              <a:ext cx="7508212" cy="738664"/>
            </a:xfrm>
            <a:prstGeom prst="rect">
              <a:avLst/>
            </a:prstGeom>
            <a:noFill/>
          </p:spPr>
          <p:txBody>
            <a:bodyPr wrap="square" rtlCol="0">
              <a:spAutoFit/>
            </a:bodyPr>
            <a:lstStyle/>
            <a:p>
              <a:pPr algn="ctr"/>
              <a:r>
                <a:rPr lang="zh-TW" altLang="en-US" sz="4200" b="1" dirty="0">
                  <a:latin typeface="Yu Gothic Medium" panose="020B0400000000000000" pitchFamily="34" charset="-128"/>
                  <a:ea typeface="Yu Gothic Medium" panose="020B0400000000000000" pitchFamily="34" charset="-128"/>
                </a:rPr>
                <a:t>「管理機能」</a:t>
              </a:r>
              <a:endParaRPr lang="ja-JP" altLang="en-US" sz="4200" b="1">
                <a:latin typeface="Yu Gothic Medium" panose="020B0400000000000000" pitchFamily="34" charset="-128"/>
                <a:ea typeface="Yu Gothic Medium" panose="020B0400000000000000" pitchFamily="34" charset="-128"/>
              </a:endParaRPr>
            </a:p>
          </p:txBody>
        </p:sp>
        <p:sp>
          <p:nvSpPr>
            <p:cNvPr id="6" name="テキスト ボックス 5">
              <a:extLst>
                <a:ext uri="{FF2B5EF4-FFF2-40B4-BE49-F238E27FC236}">
                  <a16:creationId xmlns:a16="http://schemas.microsoft.com/office/drawing/2014/main" id="{F5E3BEAB-F397-EA45-AC6D-7957717E4F5B}"/>
                </a:ext>
              </a:extLst>
            </p:cNvPr>
            <p:cNvSpPr txBox="1"/>
            <p:nvPr/>
          </p:nvSpPr>
          <p:spPr>
            <a:xfrm>
              <a:off x="2380346" y="902035"/>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管理者もあんしんな</a:t>
              </a:r>
            </a:p>
          </p:txBody>
        </p:sp>
      </p:grpSp>
    </p:spTree>
    <p:extLst>
      <p:ext uri="{BB962C8B-B14F-4D97-AF65-F5344CB8AC3E}">
        <p14:creationId xmlns:p14="http://schemas.microsoft.com/office/powerpoint/2010/main" val="2716892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34754DCA-1507-2241-6E38-9CCC6338C1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55725" y="1609729"/>
            <a:ext cx="4734556" cy="3228968"/>
          </a:xfrm>
          <a:prstGeom prst="rect">
            <a:avLst/>
          </a:prstGeom>
          <a:ln>
            <a:solidFill>
              <a:srgbClr val="D7D7D7"/>
            </a:solidFill>
          </a:ln>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4CBBD707-15AA-CE03-AD6D-BF0B0B7CB3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0164" y="2782099"/>
            <a:ext cx="4433402" cy="3218650"/>
          </a:xfrm>
          <a:prstGeom prst="rect">
            <a:avLst/>
          </a:prstGeom>
          <a:ln>
            <a:solidFill>
              <a:srgbClr val="D7D7D7"/>
            </a:solidFill>
          </a:ln>
        </p:spPr>
      </p:pic>
      <p:grpSp>
        <p:nvGrpSpPr>
          <p:cNvPr id="3" name="グループ化 2">
            <a:extLst>
              <a:ext uri="{FF2B5EF4-FFF2-40B4-BE49-F238E27FC236}">
                <a16:creationId xmlns:a16="http://schemas.microsoft.com/office/drawing/2014/main" id="{298CC422-1067-D041-9121-C0AB785B0E0F}"/>
              </a:ext>
            </a:extLst>
          </p:cNvPr>
          <p:cNvGrpSpPr/>
          <p:nvPr/>
        </p:nvGrpSpPr>
        <p:grpSpPr>
          <a:xfrm>
            <a:off x="2142000" y="540000"/>
            <a:ext cx="7908925" cy="673100"/>
            <a:chOff x="2141537" y="673100"/>
            <a:chExt cx="7908925" cy="673100"/>
          </a:xfrm>
        </p:grpSpPr>
        <p:pic>
          <p:nvPicPr>
            <p:cNvPr id="4" name="図 3">
              <a:extLst>
                <a:ext uri="{FF2B5EF4-FFF2-40B4-BE49-F238E27FC236}">
                  <a16:creationId xmlns:a16="http://schemas.microsoft.com/office/drawing/2014/main" id="{ECD1B0B0-9131-1649-82B9-78C1182726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5" name="テキスト ボックス 4">
              <a:extLst>
                <a:ext uri="{FF2B5EF4-FFF2-40B4-BE49-F238E27FC236}">
                  <a16:creationId xmlns:a16="http://schemas.microsoft.com/office/drawing/2014/main" id="{52C58EAD-C455-F844-9439-622C72360A38}"/>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ユーザー管理</a:t>
              </a:r>
            </a:p>
          </p:txBody>
        </p:sp>
      </p:grpSp>
      <p:sp>
        <p:nvSpPr>
          <p:cNvPr id="6" name="テキスト ボックス 5">
            <a:extLst>
              <a:ext uri="{FF2B5EF4-FFF2-40B4-BE49-F238E27FC236}">
                <a16:creationId xmlns:a16="http://schemas.microsoft.com/office/drawing/2014/main" id="{BC49D064-E72C-934F-84C0-C3D6B20FE46C}"/>
              </a:ext>
            </a:extLst>
          </p:cNvPr>
          <p:cNvSpPr txBox="1"/>
          <p:nvPr/>
        </p:nvSpPr>
        <p:spPr>
          <a:xfrm>
            <a:off x="737250" y="1840634"/>
            <a:ext cx="3669650"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使用状態のオン・オフも自由自在</a:t>
            </a:r>
            <a:endParaRPr kumimoji="1" lang="ja-JP" altLang="en-US" b="1">
              <a:latin typeface="Yu Gothic Medium" panose="020B0400000000000000" pitchFamily="34" charset="-128"/>
              <a:ea typeface="Yu Gothic Medium" panose="020B0400000000000000" pitchFamily="34" charset="-128"/>
            </a:endParaRPr>
          </a:p>
        </p:txBody>
      </p:sp>
      <p:sp>
        <p:nvSpPr>
          <p:cNvPr id="8" name="テキスト ボックス 7">
            <a:extLst>
              <a:ext uri="{FF2B5EF4-FFF2-40B4-BE49-F238E27FC236}">
                <a16:creationId xmlns:a16="http://schemas.microsoft.com/office/drawing/2014/main" id="{49D3052D-95AF-4A40-A70C-5A7E9F680D1F}"/>
              </a:ext>
            </a:extLst>
          </p:cNvPr>
          <p:cNvSpPr txBox="1"/>
          <p:nvPr/>
        </p:nvSpPr>
        <p:spPr>
          <a:xfrm>
            <a:off x="737250" y="2965864"/>
            <a:ext cx="3669650" cy="2273828"/>
          </a:xfrm>
          <a:prstGeom prst="rect">
            <a:avLst/>
          </a:prstGeom>
          <a:noFill/>
        </p:spPr>
        <p:txBody>
          <a:bodyPr wrap="square" rtlCol="0">
            <a:spAutoFit/>
          </a:bodyPr>
          <a:lstStyle/>
          <a:p>
            <a:pPr>
              <a:lnSpc>
                <a:spcPct val="150000"/>
              </a:lnSpc>
            </a:pPr>
            <a:r>
              <a:rPr lang="ja-JP" altLang="en-US" sz="1600"/>
              <a:t>ユーザーは組織やグループごとに登録し、使用状態のオン・オフも一画面で管理することができます。</a:t>
            </a:r>
          </a:p>
          <a:p>
            <a:pPr>
              <a:lnSpc>
                <a:spcPct val="150000"/>
              </a:lnSpc>
            </a:pPr>
            <a:r>
              <a:rPr lang="en" altLang="ja-JP" sz="1600" dirty="0"/>
              <a:t>CSV</a:t>
            </a:r>
            <a:r>
              <a:rPr lang="ja-JP" altLang="en-US" sz="1600"/>
              <a:t>読み込みで一括登録や、事前に日時を指定してユーザー情報を更新することもできます。</a:t>
            </a:r>
            <a:endParaRPr kumimoji="1" lang="ja-JP" altLang="en-US" sz="1600"/>
          </a:p>
        </p:txBody>
      </p:sp>
      <p:cxnSp>
        <p:nvCxnSpPr>
          <p:cNvPr id="10" name="直線コネクタ 9">
            <a:extLst>
              <a:ext uri="{FF2B5EF4-FFF2-40B4-BE49-F238E27FC236}">
                <a16:creationId xmlns:a16="http://schemas.microsoft.com/office/drawing/2014/main" id="{EA7AF605-309B-1B4A-823A-A976D2846DDA}"/>
              </a:ext>
            </a:extLst>
          </p:cNvPr>
          <p:cNvCxnSpPr>
            <a:cxnSpLocks/>
          </p:cNvCxnSpPr>
          <p:nvPr/>
        </p:nvCxnSpPr>
        <p:spPr>
          <a:xfrm>
            <a:off x="737250" y="1639099"/>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A1669C3-9023-8D4D-8B8C-001F7A8D8177}"/>
              </a:ext>
            </a:extLst>
          </p:cNvPr>
          <p:cNvSpPr txBox="1"/>
          <p:nvPr/>
        </p:nvSpPr>
        <p:spPr>
          <a:xfrm>
            <a:off x="737249" y="2196056"/>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ユーザー情報管理</a:t>
            </a:r>
            <a:endParaRPr kumimoji="1" lang="ja-JP" altLang="en-US" sz="2200" b="1">
              <a:latin typeface="Yu Gothic Medium" panose="020B0400000000000000" pitchFamily="34" charset="-128"/>
              <a:ea typeface="Yu Gothic Medium" panose="020B0400000000000000" pitchFamily="34" charset="-128"/>
            </a:endParaRPr>
          </a:p>
        </p:txBody>
      </p:sp>
      <p:cxnSp>
        <p:nvCxnSpPr>
          <p:cNvPr id="19" name="直線コネクタ 18">
            <a:extLst>
              <a:ext uri="{FF2B5EF4-FFF2-40B4-BE49-F238E27FC236}">
                <a16:creationId xmlns:a16="http://schemas.microsoft.com/office/drawing/2014/main" id="{DC0EFD08-5E03-384C-9C35-62EA87DB13C1}"/>
              </a:ext>
            </a:extLst>
          </p:cNvPr>
          <p:cNvCxnSpPr>
            <a:cxnSpLocks/>
          </p:cNvCxnSpPr>
          <p:nvPr/>
        </p:nvCxnSpPr>
        <p:spPr>
          <a:xfrm>
            <a:off x="737250" y="2782099"/>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637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60B0B03E-BE0B-3433-407E-5ED161D9B1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65256" y="3779936"/>
            <a:ext cx="2638993" cy="2375094"/>
          </a:xfrm>
          <a:prstGeom prst="rect">
            <a:avLst/>
          </a:prstGeom>
        </p:spPr>
      </p:pic>
      <p:sp>
        <p:nvSpPr>
          <p:cNvPr id="30" name="テキスト ボックス 29">
            <a:extLst>
              <a:ext uri="{FF2B5EF4-FFF2-40B4-BE49-F238E27FC236}">
                <a16:creationId xmlns:a16="http://schemas.microsoft.com/office/drawing/2014/main" id="{54BB81D7-CC6F-A044-BD95-4A2B9FE91199}"/>
              </a:ext>
            </a:extLst>
          </p:cNvPr>
          <p:cNvSpPr txBox="1"/>
          <p:nvPr/>
        </p:nvSpPr>
        <p:spPr>
          <a:xfrm>
            <a:off x="6356675" y="1812721"/>
            <a:ext cx="4901550" cy="1904496"/>
          </a:xfrm>
          <a:prstGeom prst="rect">
            <a:avLst/>
          </a:prstGeom>
          <a:noFill/>
        </p:spPr>
        <p:txBody>
          <a:bodyPr wrap="square" rtlCol="0">
            <a:spAutoFit/>
          </a:bodyPr>
          <a:lstStyle/>
          <a:p>
            <a:pPr>
              <a:lnSpc>
                <a:spcPct val="150000"/>
              </a:lnSpc>
            </a:pPr>
            <a:r>
              <a:rPr lang="en-US" altLang="ja-JP" sz="1600" dirty="0"/>
              <a:t>SAML</a:t>
            </a:r>
            <a:r>
              <a:rPr lang="ja-JP" altLang="en-US" sz="1600"/>
              <a:t>認証に対応しているので、企業内で利用している他のシステムと認証を共通化することができます。システムごとにユーザー認証を行う必要がなく、一度の認証、一組の</a:t>
            </a:r>
            <a:r>
              <a:rPr lang="en-US" altLang="ja-JP" sz="1600" dirty="0"/>
              <a:t>ID</a:t>
            </a:r>
            <a:r>
              <a:rPr lang="ja-JP" altLang="en-US" sz="1600"/>
              <a:t>・パスワードだけで様々なシステムを利用できます。</a:t>
            </a:r>
            <a:endParaRPr kumimoji="1" lang="ja-JP" altLang="en-US" sz="1600"/>
          </a:p>
        </p:txBody>
      </p:sp>
      <p:cxnSp>
        <p:nvCxnSpPr>
          <p:cNvPr id="31" name="直線コネクタ 30">
            <a:extLst>
              <a:ext uri="{FF2B5EF4-FFF2-40B4-BE49-F238E27FC236}">
                <a16:creationId xmlns:a16="http://schemas.microsoft.com/office/drawing/2014/main" id="{F71B73FC-AD2F-D446-935E-8E60426DF5C8}"/>
              </a:ext>
            </a:extLst>
          </p:cNvPr>
          <p:cNvCxnSpPr>
            <a:cxnSpLocks/>
          </p:cNvCxnSpPr>
          <p:nvPr/>
        </p:nvCxnSpPr>
        <p:spPr>
          <a:xfrm>
            <a:off x="6356675" y="55269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FDC8AE2-E119-1D46-8310-44C44C357AF3}"/>
              </a:ext>
            </a:extLst>
          </p:cNvPr>
          <p:cNvCxnSpPr>
            <a:cxnSpLocks/>
          </p:cNvCxnSpPr>
          <p:nvPr/>
        </p:nvCxnSpPr>
        <p:spPr>
          <a:xfrm>
            <a:off x="6356674" y="171481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39FCE73B-E603-8F4E-B865-D9569BC2ED0C}"/>
              </a:ext>
            </a:extLst>
          </p:cNvPr>
          <p:cNvSpPr txBox="1"/>
          <p:nvPr/>
        </p:nvSpPr>
        <p:spPr>
          <a:xfrm>
            <a:off x="6842987" y="780547"/>
            <a:ext cx="3928923"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複数システムシングルサインオン</a:t>
            </a:r>
            <a:endParaRPr kumimoji="1" lang="ja-JP" altLang="en-US" b="1">
              <a:latin typeface="Yu Gothic Medium" panose="020B0400000000000000" pitchFamily="34" charset="-128"/>
              <a:ea typeface="Yu Gothic Medium" panose="020B0400000000000000" pitchFamily="34" charset="-128"/>
            </a:endParaRPr>
          </a:p>
        </p:txBody>
      </p:sp>
      <p:sp>
        <p:nvSpPr>
          <p:cNvPr id="34" name="テキスト ボックス 33">
            <a:extLst>
              <a:ext uri="{FF2B5EF4-FFF2-40B4-BE49-F238E27FC236}">
                <a16:creationId xmlns:a16="http://schemas.microsoft.com/office/drawing/2014/main" id="{47638F41-2DF0-F447-ACBF-7407DD05590E}"/>
              </a:ext>
            </a:extLst>
          </p:cNvPr>
          <p:cNvSpPr txBox="1"/>
          <p:nvPr/>
        </p:nvSpPr>
        <p:spPr>
          <a:xfrm>
            <a:off x="6972625" y="1124571"/>
            <a:ext cx="3669651" cy="430887"/>
          </a:xfrm>
          <a:prstGeom prst="rect">
            <a:avLst/>
          </a:prstGeom>
          <a:noFill/>
        </p:spPr>
        <p:txBody>
          <a:bodyPr wrap="square" rtlCol="0">
            <a:spAutoFit/>
          </a:bodyPr>
          <a:lstStyle/>
          <a:p>
            <a:pPr algn="ctr"/>
            <a:r>
              <a:rPr lang="en-US" altLang="ja-JP" sz="2200" b="1" dirty="0">
                <a:latin typeface="Yu Gothic Medium" panose="020B0400000000000000" pitchFamily="34" charset="-128"/>
                <a:ea typeface="Yu Gothic Medium" panose="020B0400000000000000" pitchFamily="34" charset="-128"/>
              </a:rPr>
              <a:t>SAML</a:t>
            </a:r>
            <a:r>
              <a:rPr lang="ja-JP" altLang="en-US" sz="2200" b="1">
                <a:latin typeface="Yu Gothic Medium" panose="020B0400000000000000" pitchFamily="34" charset="-128"/>
                <a:ea typeface="Yu Gothic Medium" panose="020B0400000000000000" pitchFamily="34" charset="-128"/>
              </a:rPr>
              <a:t>認証</a:t>
            </a:r>
            <a:endParaRPr kumimoji="1" lang="ja-JP" altLang="en-US" sz="2200" b="1">
              <a:latin typeface="Yu Gothic Medium" panose="020B0400000000000000" pitchFamily="34" charset="-128"/>
              <a:ea typeface="Yu Gothic Medium" panose="020B0400000000000000" pitchFamily="34" charset="-128"/>
            </a:endParaRPr>
          </a:p>
        </p:txBody>
      </p:sp>
      <p:sp>
        <p:nvSpPr>
          <p:cNvPr id="7" name="テキスト ボックス 6">
            <a:extLst>
              <a:ext uri="{FF2B5EF4-FFF2-40B4-BE49-F238E27FC236}">
                <a16:creationId xmlns:a16="http://schemas.microsoft.com/office/drawing/2014/main" id="{1DF4BB72-3E96-334D-ABDC-334BBB554FA6}"/>
              </a:ext>
            </a:extLst>
          </p:cNvPr>
          <p:cNvSpPr txBox="1"/>
          <p:nvPr/>
        </p:nvSpPr>
        <p:spPr>
          <a:xfrm>
            <a:off x="933775" y="1812721"/>
            <a:ext cx="4901550" cy="1904496"/>
          </a:xfrm>
          <a:prstGeom prst="rect">
            <a:avLst/>
          </a:prstGeom>
          <a:noFill/>
        </p:spPr>
        <p:txBody>
          <a:bodyPr wrap="square" rtlCol="0">
            <a:spAutoFit/>
          </a:bodyPr>
          <a:lstStyle/>
          <a:p>
            <a:pPr>
              <a:lnSpc>
                <a:spcPct val="150000"/>
              </a:lnSpc>
            </a:pPr>
            <a:r>
              <a:rPr lang="ja-JP" altLang="en-US" sz="1600"/>
              <a:t>ユーザー情報</a:t>
            </a:r>
            <a:r>
              <a:rPr lang="en" altLang="ja-JP" sz="1600" dirty="0"/>
              <a:t>API</a:t>
            </a:r>
            <a:r>
              <a:rPr lang="ja-JP" altLang="en-US" sz="1600"/>
              <a:t>を活用することで、社内に設置されている</a:t>
            </a:r>
            <a:r>
              <a:rPr lang="en" altLang="ja-JP" sz="1600" dirty="0"/>
              <a:t>Active Directory / LDAP</a:t>
            </a:r>
            <a:r>
              <a:rPr lang="ja-JP" altLang="en-US" sz="1600"/>
              <a:t>サーバーなどの人事マスタシステムと</a:t>
            </a:r>
            <a:r>
              <a:rPr lang="en" altLang="ja-JP" sz="1600" dirty="0" err="1"/>
              <a:t>kintone</a:t>
            </a:r>
            <a:r>
              <a:rPr lang="ja-JP" altLang="en-US" sz="1600"/>
              <a:t>のユーザー情報を一元管理することができます。組織変更に伴うシステム管理者の負担を大きく減らします。</a:t>
            </a:r>
            <a:endParaRPr kumimoji="1" lang="ja-JP" altLang="en-US" sz="1600"/>
          </a:p>
        </p:txBody>
      </p:sp>
      <p:cxnSp>
        <p:nvCxnSpPr>
          <p:cNvPr id="8" name="直線コネクタ 7">
            <a:extLst>
              <a:ext uri="{FF2B5EF4-FFF2-40B4-BE49-F238E27FC236}">
                <a16:creationId xmlns:a16="http://schemas.microsoft.com/office/drawing/2014/main" id="{72F1F7A9-D50F-6545-952F-A179D98636FA}"/>
              </a:ext>
            </a:extLst>
          </p:cNvPr>
          <p:cNvCxnSpPr>
            <a:cxnSpLocks/>
          </p:cNvCxnSpPr>
          <p:nvPr/>
        </p:nvCxnSpPr>
        <p:spPr>
          <a:xfrm>
            <a:off x="933775" y="55269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E61B8B6-47D5-3447-AA40-8CB24C122DA4}"/>
              </a:ext>
            </a:extLst>
          </p:cNvPr>
          <p:cNvCxnSpPr>
            <a:cxnSpLocks/>
          </p:cNvCxnSpPr>
          <p:nvPr/>
        </p:nvCxnSpPr>
        <p:spPr>
          <a:xfrm>
            <a:off x="933775" y="171481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B28DC1B5-C073-A948-8F02-9DB5D3FCEADE}"/>
              </a:ext>
            </a:extLst>
          </p:cNvPr>
          <p:cNvSpPr txBox="1"/>
          <p:nvPr/>
        </p:nvSpPr>
        <p:spPr>
          <a:xfrm>
            <a:off x="933775" y="769149"/>
            <a:ext cx="4901550"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複数システムのユーザー情報を一元管理</a:t>
            </a:r>
            <a:endParaRPr kumimoji="1" lang="ja-JP" altLang="en-US" b="1">
              <a:latin typeface="Yu Gothic Medium" panose="020B0400000000000000" pitchFamily="34" charset="-128"/>
              <a:ea typeface="Yu Gothic Medium" panose="020B0400000000000000" pitchFamily="34" charset="-128"/>
            </a:endParaRPr>
          </a:p>
        </p:txBody>
      </p:sp>
      <p:sp>
        <p:nvSpPr>
          <p:cNvPr id="23" name="テキスト ボックス 22">
            <a:extLst>
              <a:ext uri="{FF2B5EF4-FFF2-40B4-BE49-F238E27FC236}">
                <a16:creationId xmlns:a16="http://schemas.microsoft.com/office/drawing/2014/main" id="{A862222C-804C-9B42-A422-15B4E4F11C6C}"/>
              </a:ext>
            </a:extLst>
          </p:cNvPr>
          <p:cNvSpPr txBox="1"/>
          <p:nvPr/>
        </p:nvSpPr>
        <p:spPr>
          <a:xfrm>
            <a:off x="1549725" y="1124571"/>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ユーザー情報</a:t>
            </a:r>
            <a:r>
              <a:rPr lang="en-US" altLang="ja-JP" sz="2200" b="1" dirty="0">
                <a:latin typeface="Yu Gothic Medium" panose="020B0400000000000000" pitchFamily="34" charset="-128"/>
                <a:ea typeface="Yu Gothic Medium" panose="020B0400000000000000" pitchFamily="34" charset="-128"/>
              </a:rPr>
              <a:t>API</a:t>
            </a:r>
            <a:endParaRPr kumimoji="1" lang="ja-JP" altLang="en-US" sz="2200" b="1">
              <a:latin typeface="Yu Gothic Medium" panose="020B0400000000000000" pitchFamily="34" charset="-128"/>
              <a:ea typeface="Yu Gothic Medium" panose="020B0400000000000000" pitchFamily="34" charset="-128"/>
            </a:endParaRPr>
          </a:p>
        </p:txBody>
      </p:sp>
      <p:pic>
        <p:nvPicPr>
          <p:cNvPr id="10" name="図 9" descr="ダイアグラム&#10;&#10;自動的に生成された説明">
            <a:extLst>
              <a:ext uri="{FF2B5EF4-FFF2-40B4-BE49-F238E27FC236}">
                <a16:creationId xmlns:a16="http://schemas.microsoft.com/office/drawing/2014/main" id="{6D6CCDB4-E17A-C2A5-F197-1E90B9F5A0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9453" y="3776254"/>
            <a:ext cx="3275992" cy="2375094"/>
          </a:xfrm>
          <a:prstGeom prst="rect">
            <a:avLst/>
          </a:prstGeom>
        </p:spPr>
      </p:pic>
    </p:spTree>
    <p:extLst>
      <p:ext uri="{BB962C8B-B14F-4D97-AF65-F5344CB8AC3E}">
        <p14:creationId xmlns:p14="http://schemas.microsoft.com/office/powerpoint/2010/main" val="1525751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AA7CB4D-D4DE-5647-9770-BC106E4115AD}"/>
              </a:ext>
            </a:extLst>
          </p:cNvPr>
          <p:cNvGrpSpPr/>
          <p:nvPr/>
        </p:nvGrpSpPr>
        <p:grpSpPr>
          <a:xfrm>
            <a:off x="2142000" y="540000"/>
            <a:ext cx="7908925" cy="673100"/>
            <a:chOff x="2141537" y="673100"/>
            <a:chExt cx="7908925" cy="673100"/>
          </a:xfrm>
        </p:grpSpPr>
        <p:pic>
          <p:nvPicPr>
            <p:cNvPr id="4" name="図 3">
              <a:extLst>
                <a:ext uri="{FF2B5EF4-FFF2-40B4-BE49-F238E27FC236}">
                  <a16:creationId xmlns:a16="http://schemas.microsoft.com/office/drawing/2014/main" id="{147A28FA-29E7-EC45-B2FE-3B0F9C0A62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5" name="テキスト ボックス 4">
              <a:extLst>
                <a:ext uri="{FF2B5EF4-FFF2-40B4-BE49-F238E27FC236}">
                  <a16:creationId xmlns:a16="http://schemas.microsoft.com/office/drawing/2014/main" id="{66D116A4-5505-CC40-8A51-798CC22A64B8}"/>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アクセス制限</a:t>
              </a:r>
            </a:p>
          </p:txBody>
        </p:sp>
      </p:grpSp>
      <p:sp>
        <p:nvSpPr>
          <p:cNvPr id="6" name="テキスト ボックス 5">
            <a:extLst>
              <a:ext uri="{FF2B5EF4-FFF2-40B4-BE49-F238E27FC236}">
                <a16:creationId xmlns:a16="http://schemas.microsoft.com/office/drawing/2014/main" id="{CB9DFF22-9C88-9D47-8F02-F878334F562D}"/>
              </a:ext>
            </a:extLst>
          </p:cNvPr>
          <p:cNvSpPr txBox="1"/>
          <p:nvPr/>
        </p:nvSpPr>
        <p:spPr>
          <a:xfrm>
            <a:off x="737250" y="1840634"/>
            <a:ext cx="3669650" cy="646331"/>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アプリ作成・データ閲覧など</a:t>
            </a:r>
          </a:p>
          <a:p>
            <a:pPr algn="ctr"/>
            <a:r>
              <a:rPr lang="ja-JP" altLang="en-US" b="1">
                <a:latin typeface="Yu Gothic Medium" panose="020B0400000000000000" pitchFamily="34" charset="-128"/>
                <a:ea typeface="Yu Gothic Medium" panose="020B0400000000000000" pitchFamily="34" charset="-128"/>
              </a:rPr>
              <a:t>操作権限を細かく管理</a:t>
            </a:r>
            <a:endParaRPr kumimoji="1" lang="ja-JP" altLang="en-US" b="1">
              <a:latin typeface="Yu Gothic Medium" panose="020B0400000000000000" pitchFamily="34" charset="-128"/>
              <a:ea typeface="Yu Gothic Medium" panose="020B0400000000000000" pitchFamily="34" charset="-128"/>
            </a:endParaRPr>
          </a:p>
        </p:txBody>
      </p:sp>
      <p:sp>
        <p:nvSpPr>
          <p:cNvPr id="7" name="テキスト ボックス 6">
            <a:extLst>
              <a:ext uri="{FF2B5EF4-FFF2-40B4-BE49-F238E27FC236}">
                <a16:creationId xmlns:a16="http://schemas.microsoft.com/office/drawing/2014/main" id="{BB221571-0031-4E4A-AA15-4BE363CA043E}"/>
              </a:ext>
            </a:extLst>
          </p:cNvPr>
          <p:cNvSpPr txBox="1"/>
          <p:nvPr/>
        </p:nvSpPr>
        <p:spPr>
          <a:xfrm>
            <a:off x="737250" y="3155173"/>
            <a:ext cx="3669650" cy="1535164"/>
          </a:xfrm>
          <a:prstGeom prst="rect">
            <a:avLst/>
          </a:prstGeom>
          <a:noFill/>
        </p:spPr>
        <p:txBody>
          <a:bodyPr wrap="square" rtlCol="0">
            <a:spAutoFit/>
          </a:bodyPr>
          <a:lstStyle/>
          <a:p>
            <a:pPr>
              <a:lnSpc>
                <a:spcPct val="150000"/>
              </a:lnSpc>
            </a:pPr>
            <a:r>
              <a:rPr lang="ja-JP" altLang="en-US" sz="1600"/>
              <a:t>組織単位から１ユーザー単位まで、</a:t>
            </a:r>
            <a:endParaRPr lang="en-US" altLang="ja-JP" sz="1600" dirty="0"/>
          </a:p>
          <a:p>
            <a:pPr>
              <a:lnSpc>
                <a:spcPct val="150000"/>
              </a:lnSpc>
            </a:pPr>
            <a:r>
              <a:rPr lang="ja-JP" altLang="en-US" sz="1600"/>
              <a:t>アプリ管理、データ閲覧などの操作権限を細かく設定、管理することができます。</a:t>
            </a:r>
            <a:endParaRPr kumimoji="1" lang="ja-JP" altLang="en-US" sz="1600"/>
          </a:p>
        </p:txBody>
      </p:sp>
      <p:cxnSp>
        <p:nvCxnSpPr>
          <p:cNvPr id="8" name="直線コネクタ 7">
            <a:extLst>
              <a:ext uri="{FF2B5EF4-FFF2-40B4-BE49-F238E27FC236}">
                <a16:creationId xmlns:a16="http://schemas.microsoft.com/office/drawing/2014/main" id="{116D0F78-101A-1E42-9EC4-DE6A401AFBA7}"/>
              </a:ext>
            </a:extLst>
          </p:cNvPr>
          <p:cNvCxnSpPr>
            <a:cxnSpLocks/>
          </p:cNvCxnSpPr>
          <p:nvPr/>
        </p:nvCxnSpPr>
        <p:spPr>
          <a:xfrm>
            <a:off x="737250" y="1639099"/>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90E50D41-0C03-674E-8631-2B62871CBC7E}"/>
              </a:ext>
            </a:extLst>
          </p:cNvPr>
          <p:cNvSpPr txBox="1"/>
          <p:nvPr/>
        </p:nvSpPr>
        <p:spPr>
          <a:xfrm>
            <a:off x="737249" y="2486965"/>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アクセス権</a:t>
            </a:r>
            <a:endParaRPr kumimoji="1" lang="ja-JP" altLang="en-US" sz="2200" b="1">
              <a:latin typeface="Yu Gothic Medium" panose="020B0400000000000000" pitchFamily="34" charset="-128"/>
              <a:ea typeface="Yu Gothic Medium" panose="020B0400000000000000" pitchFamily="34" charset="-128"/>
            </a:endParaRPr>
          </a:p>
        </p:txBody>
      </p:sp>
      <p:cxnSp>
        <p:nvCxnSpPr>
          <p:cNvPr id="10" name="直線コネクタ 9">
            <a:extLst>
              <a:ext uri="{FF2B5EF4-FFF2-40B4-BE49-F238E27FC236}">
                <a16:creationId xmlns:a16="http://schemas.microsoft.com/office/drawing/2014/main" id="{45456382-B3A9-B543-81C9-A56D660F2648}"/>
              </a:ext>
            </a:extLst>
          </p:cNvPr>
          <p:cNvCxnSpPr>
            <a:cxnSpLocks/>
          </p:cNvCxnSpPr>
          <p:nvPr/>
        </p:nvCxnSpPr>
        <p:spPr>
          <a:xfrm>
            <a:off x="737250" y="3034908"/>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0F4EA328-719A-8082-437B-C39B9DB455B4}"/>
              </a:ext>
            </a:extLst>
          </p:cNvPr>
          <p:cNvPicPr>
            <a:picLocks noChangeAspect="1"/>
          </p:cNvPicPr>
          <p:nvPr/>
        </p:nvPicPr>
        <p:blipFill>
          <a:blip r:embed="rId3"/>
          <a:stretch>
            <a:fillRect/>
          </a:stretch>
        </p:blipFill>
        <p:spPr>
          <a:xfrm>
            <a:off x="4767137" y="1691853"/>
            <a:ext cx="6926631" cy="4005013"/>
          </a:xfrm>
          <a:prstGeom prst="rect">
            <a:avLst/>
          </a:prstGeom>
          <a:ln>
            <a:solidFill>
              <a:schemeClr val="bg1">
                <a:lumMod val="75000"/>
              </a:schemeClr>
            </a:solidFill>
          </a:ln>
        </p:spPr>
      </p:pic>
    </p:spTree>
    <p:extLst>
      <p:ext uri="{BB962C8B-B14F-4D97-AF65-F5344CB8AC3E}">
        <p14:creationId xmlns:p14="http://schemas.microsoft.com/office/powerpoint/2010/main" val="388380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1B5A11-26FA-BF4A-A7F9-A4ED9D541B8C}"/>
              </a:ext>
            </a:extLst>
          </p:cNvPr>
          <p:cNvSpPr txBox="1"/>
          <p:nvPr/>
        </p:nvSpPr>
        <p:spPr>
          <a:xfrm>
            <a:off x="3182675" y="453743"/>
            <a:ext cx="5826649" cy="523220"/>
          </a:xfrm>
          <a:prstGeom prst="rect">
            <a:avLst/>
          </a:prstGeom>
          <a:noFill/>
        </p:spPr>
        <p:txBody>
          <a:bodyPr wrap="square" rtlCol="0">
            <a:spAutoFit/>
          </a:bodyPr>
          <a:lstStyle/>
          <a:p>
            <a:pPr algn="ctr"/>
            <a:r>
              <a:rPr lang="ja-JP" altLang="en-US" sz="2800" b="1"/>
              <a:t>お客様がキントーンを選んだ理由</a:t>
            </a:r>
          </a:p>
        </p:txBody>
      </p:sp>
      <p:sp>
        <p:nvSpPr>
          <p:cNvPr id="6" name="正方形/長方形 5">
            <a:extLst>
              <a:ext uri="{FF2B5EF4-FFF2-40B4-BE49-F238E27FC236}">
                <a16:creationId xmlns:a16="http://schemas.microsoft.com/office/drawing/2014/main" id="{F8C15D2A-BC1F-1D41-AC9A-D325F2ABB964}"/>
              </a:ext>
            </a:extLst>
          </p:cNvPr>
          <p:cNvSpPr/>
          <p:nvPr/>
        </p:nvSpPr>
        <p:spPr>
          <a:xfrm>
            <a:off x="2820430" y="1291766"/>
            <a:ext cx="3048007" cy="1307804"/>
          </a:xfrm>
          <a:prstGeom prst="rect">
            <a:avLst/>
          </a:prstGeom>
          <a:solidFill>
            <a:srgbClr val="FFF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D7DC02B-41E1-BC46-A225-9118B7FC4993}"/>
              </a:ext>
            </a:extLst>
          </p:cNvPr>
          <p:cNvSpPr txBox="1"/>
          <p:nvPr/>
        </p:nvSpPr>
        <p:spPr>
          <a:xfrm>
            <a:off x="2926760" y="1398096"/>
            <a:ext cx="2941677" cy="738664"/>
          </a:xfrm>
          <a:prstGeom prst="rect">
            <a:avLst/>
          </a:prstGeom>
          <a:noFill/>
        </p:spPr>
        <p:txBody>
          <a:bodyPr wrap="square" rtlCol="0">
            <a:spAutoFit/>
          </a:bodyPr>
          <a:lstStyle/>
          <a:p>
            <a:r>
              <a:rPr lang="ja-JP" altLang="en-US" sz="1400"/>
              <a:t>エクセルと比べて</a:t>
            </a:r>
          </a:p>
          <a:p>
            <a:r>
              <a:rPr lang="ja-JP" altLang="en-US" sz="1400"/>
              <a:t>プロジェクトの情報を総合的</a:t>
            </a:r>
          </a:p>
          <a:p>
            <a:r>
              <a:rPr lang="ja-JP" altLang="en-US" sz="1400"/>
              <a:t>かつ立体的に把握できる</a:t>
            </a:r>
          </a:p>
        </p:txBody>
      </p:sp>
      <p:sp>
        <p:nvSpPr>
          <p:cNvPr id="5" name="テキスト ボックス 4">
            <a:extLst>
              <a:ext uri="{FF2B5EF4-FFF2-40B4-BE49-F238E27FC236}">
                <a16:creationId xmlns:a16="http://schemas.microsoft.com/office/drawing/2014/main" id="{DC197552-E494-614C-9EFF-07AB8252E73C}"/>
              </a:ext>
            </a:extLst>
          </p:cNvPr>
          <p:cNvSpPr txBox="1"/>
          <p:nvPr/>
        </p:nvSpPr>
        <p:spPr>
          <a:xfrm>
            <a:off x="2926761" y="2234095"/>
            <a:ext cx="2941677" cy="276999"/>
          </a:xfrm>
          <a:prstGeom prst="rect">
            <a:avLst/>
          </a:prstGeom>
          <a:noFill/>
        </p:spPr>
        <p:txBody>
          <a:bodyPr wrap="square" rtlCol="0">
            <a:spAutoFit/>
          </a:bodyPr>
          <a:lstStyle/>
          <a:p>
            <a:r>
              <a:rPr lang="ja-JP" altLang="en-US" sz="1200"/>
              <a:t>パーソルキャリア 廣 泰介氏</a:t>
            </a:r>
          </a:p>
        </p:txBody>
      </p:sp>
      <p:cxnSp>
        <p:nvCxnSpPr>
          <p:cNvPr id="8" name="直線コネクタ 7">
            <a:extLst>
              <a:ext uri="{FF2B5EF4-FFF2-40B4-BE49-F238E27FC236}">
                <a16:creationId xmlns:a16="http://schemas.microsoft.com/office/drawing/2014/main" id="{B833BE29-396E-5143-A629-564AD26F535D}"/>
              </a:ext>
            </a:extLst>
          </p:cNvPr>
          <p:cNvCxnSpPr>
            <a:cxnSpLocks/>
          </p:cNvCxnSpPr>
          <p:nvPr/>
        </p:nvCxnSpPr>
        <p:spPr>
          <a:xfrm>
            <a:off x="3009998" y="2176608"/>
            <a:ext cx="2681664" cy="0"/>
          </a:xfrm>
          <a:prstGeom prst="line">
            <a:avLst/>
          </a:prstGeom>
          <a:ln>
            <a:solidFill>
              <a:srgbClr val="FDD23E"/>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595B3F8D-15F2-2343-8852-8767DCB04A66}"/>
              </a:ext>
            </a:extLst>
          </p:cNvPr>
          <p:cNvSpPr/>
          <p:nvPr/>
        </p:nvSpPr>
        <p:spPr>
          <a:xfrm>
            <a:off x="7787907" y="1291766"/>
            <a:ext cx="3048007" cy="1307804"/>
          </a:xfrm>
          <a:prstGeom prst="rect">
            <a:avLst/>
          </a:prstGeom>
          <a:solidFill>
            <a:srgbClr val="FFF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B14316B-F4C6-B341-B178-C0374BC898AB}"/>
              </a:ext>
            </a:extLst>
          </p:cNvPr>
          <p:cNvSpPr txBox="1"/>
          <p:nvPr/>
        </p:nvSpPr>
        <p:spPr>
          <a:xfrm>
            <a:off x="7894237" y="1398096"/>
            <a:ext cx="2941677" cy="738664"/>
          </a:xfrm>
          <a:prstGeom prst="rect">
            <a:avLst/>
          </a:prstGeom>
          <a:noFill/>
        </p:spPr>
        <p:txBody>
          <a:bodyPr wrap="square" rtlCol="0">
            <a:spAutoFit/>
          </a:bodyPr>
          <a:lstStyle/>
          <a:p>
            <a:r>
              <a:rPr lang="ja-JP" altLang="en-US" sz="1400"/>
              <a:t>システムが直感的にどんどん</a:t>
            </a:r>
            <a:endParaRPr lang="en-US" altLang="ja-JP" sz="1400" dirty="0"/>
          </a:p>
          <a:p>
            <a:r>
              <a:rPr lang="ja-JP" altLang="en-US" sz="1400"/>
              <a:t>作れて、なんだか楽しいおもちゃ</a:t>
            </a:r>
          </a:p>
          <a:p>
            <a:r>
              <a:rPr lang="ja-JP" altLang="en-US" sz="1400"/>
              <a:t>みたいだなって（笑）</a:t>
            </a:r>
          </a:p>
        </p:txBody>
      </p:sp>
      <p:sp>
        <p:nvSpPr>
          <p:cNvPr id="24" name="テキスト ボックス 23">
            <a:extLst>
              <a:ext uri="{FF2B5EF4-FFF2-40B4-BE49-F238E27FC236}">
                <a16:creationId xmlns:a16="http://schemas.microsoft.com/office/drawing/2014/main" id="{568C453D-6D44-CC4B-8CF7-51F6BD8FD242}"/>
              </a:ext>
            </a:extLst>
          </p:cNvPr>
          <p:cNvSpPr txBox="1"/>
          <p:nvPr/>
        </p:nvSpPr>
        <p:spPr>
          <a:xfrm>
            <a:off x="7894238" y="2234095"/>
            <a:ext cx="2941677" cy="276999"/>
          </a:xfrm>
          <a:prstGeom prst="rect">
            <a:avLst/>
          </a:prstGeom>
          <a:noFill/>
        </p:spPr>
        <p:txBody>
          <a:bodyPr wrap="square" rtlCol="0">
            <a:spAutoFit/>
          </a:bodyPr>
          <a:lstStyle/>
          <a:p>
            <a:r>
              <a:rPr lang="en-US" altLang="ja-JP" sz="1200" dirty="0"/>
              <a:t>Fast Fitness Japan </a:t>
            </a:r>
            <a:r>
              <a:rPr lang="ja-JP" altLang="en-US" sz="1200"/>
              <a:t>渡邉 祐子氏</a:t>
            </a:r>
          </a:p>
        </p:txBody>
      </p:sp>
      <p:cxnSp>
        <p:nvCxnSpPr>
          <p:cNvPr id="25" name="直線コネクタ 24">
            <a:extLst>
              <a:ext uri="{FF2B5EF4-FFF2-40B4-BE49-F238E27FC236}">
                <a16:creationId xmlns:a16="http://schemas.microsoft.com/office/drawing/2014/main" id="{D03F6854-AACE-E64C-BB70-DBF5D6F1B555}"/>
              </a:ext>
            </a:extLst>
          </p:cNvPr>
          <p:cNvCxnSpPr>
            <a:cxnSpLocks/>
          </p:cNvCxnSpPr>
          <p:nvPr/>
        </p:nvCxnSpPr>
        <p:spPr>
          <a:xfrm>
            <a:off x="7977475" y="2176608"/>
            <a:ext cx="2682000" cy="0"/>
          </a:xfrm>
          <a:prstGeom prst="line">
            <a:avLst/>
          </a:prstGeom>
          <a:ln>
            <a:solidFill>
              <a:srgbClr val="FDD23E"/>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26270506-4CF2-FD44-AAA0-95805429C6D5}"/>
              </a:ext>
            </a:extLst>
          </p:cNvPr>
          <p:cNvSpPr/>
          <p:nvPr/>
        </p:nvSpPr>
        <p:spPr>
          <a:xfrm>
            <a:off x="2820430" y="3003611"/>
            <a:ext cx="3048007" cy="1307804"/>
          </a:xfrm>
          <a:prstGeom prst="rect">
            <a:avLst/>
          </a:prstGeom>
          <a:solidFill>
            <a:srgbClr val="FFF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ACBF9EC-A85A-B24E-AA46-CDE13FB29F42}"/>
              </a:ext>
            </a:extLst>
          </p:cNvPr>
          <p:cNvSpPr txBox="1"/>
          <p:nvPr/>
        </p:nvSpPr>
        <p:spPr>
          <a:xfrm>
            <a:off x="2926760" y="3109941"/>
            <a:ext cx="2941677" cy="738664"/>
          </a:xfrm>
          <a:prstGeom prst="rect">
            <a:avLst/>
          </a:prstGeom>
          <a:noFill/>
        </p:spPr>
        <p:txBody>
          <a:bodyPr wrap="square" rtlCol="0">
            <a:spAutoFit/>
          </a:bodyPr>
          <a:lstStyle/>
          <a:p>
            <a:r>
              <a:rPr lang="ja-JP" altLang="en-US" sz="1400"/>
              <a:t>皆がどのくらい仕事を</a:t>
            </a:r>
          </a:p>
          <a:p>
            <a:r>
              <a:rPr lang="ja-JP" altLang="en-US" sz="1400"/>
              <a:t>抱えているか把握でき、</a:t>
            </a:r>
          </a:p>
          <a:p>
            <a:r>
              <a:rPr lang="ja-JP" altLang="en-US" sz="1400"/>
              <a:t>従業員は</a:t>
            </a:r>
            <a:r>
              <a:rPr lang="en-US" altLang="ja-JP" sz="1400" dirty="0"/>
              <a:t>17</a:t>
            </a:r>
            <a:r>
              <a:rPr lang="ja-JP" altLang="en-US" sz="1400"/>
              <a:t>時には終業できます</a:t>
            </a:r>
          </a:p>
        </p:txBody>
      </p:sp>
      <p:sp>
        <p:nvSpPr>
          <p:cNvPr id="31" name="テキスト ボックス 30">
            <a:extLst>
              <a:ext uri="{FF2B5EF4-FFF2-40B4-BE49-F238E27FC236}">
                <a16:creationId xmlns:a16="http://schemas.microsoft.com/office/drawing/2014/main" id="{ED12DEB6-DD74-744F-B0A8-87606C80E61F}"/>
              </a:ext>
            </a:extLst>
          </p:cNvPr>
          <p:cNvSpPr txBox="1"/>
          <p:nvPr/>
        </p:nvSpPr>
        <p:spPr>
          <a:xfrm>
            <a:off x="2926761" y="3945940"/>
            <a:ext cx="2941677" cy="276999"/>
          </a:xfrm>
          <a:prstGeom prst="rect">
            <a:avLst/>
          </a:prstGeom>
          <a:noFill/>
        </p:spPr>
        <p:txBody>
          <a:bodyPr wrap="square" rtlCol="0">
            <a:spAutoFit/>
          </a:bodyPr>
          <a:lstStyle/>
          <a:p>
            <a:r>
              <a:rPr lang="ja-JP" altLang="en-US" sz="1200"/>
              <a:t>京屋染物店 蜂谷 悠介氏</a:t>
            </a:r>
          </a:p>
        </p:txBody>
      </p:sp>
      <p:cxnSp>
        <p:nvCxnSpPr>
          <p:cNvPr id="32" name="直線コネクタ 31">
            <a:extLst>
              <a:ext uri="{FF2B5EF4-FFF2-40B4-BE49-F238E27FC236}">
                <a16:creationId xmlns:a16="http://schemas.microsoft.com/office/drawing/2014/main" id="{AA50200F-884D-F740-BD09-B9EB604925A5}"/>
              </a:ext>
            </a:extLst>
          </p:cNvPr>
          <p:cNvCxnSpPr>
            <a:cxnSpLocks/>
          </p:cNvCxnSpPr>
          <p:nvPr/>
        </p:nvCxnSpPr>
        <p:spPr>
          <a:xfrm>
            <a:off x="3009998" y="3888453"/>
            <a:ext cx="2682000" cy="0"/>
          </a:xfrm>
          <a:prstGeom prst="line">
            <a:avLst/>
          </a:prstGeom>
          <a:ln>
            <a:solidFill>
              <a:srgbClr val="FDD23E"/>
            </a:solidFill>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D8C89CC5-E2E2-2640-9D00-F7E3035649F1}"/>
              </a:ext>
            </a:extLst>
          </p:cNvPr>
          <p:cNvSpPr/>
          <p:nvPr/>
        </p:nvSpPr>
        <p:spPr>
          <a:xfrm>
            <a:off x="7787907" y="3003611"/>
            <a:ext cx="3048007" cy="1307804"/>
          </a:xfrm>
          <a:prstGeom prst="rect">
            <a:avLst/>
          </a:prstGeom>
          <a:solidFill>
            <a:srgbClr val="FFF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43CCBD3A-D287-5B45-9565-B7F6BDFFCBD5}"/>
              </a:ext>
            </a:extLst>
          </p:cNvPr>
          <p:cNvSpPr txBox="1"/>
          <p:nvPr/>
        </p:nvSpPr>
        <p:spPr>
          <a:xfrm>
            <a:off x="7894237" y="3109941"/>
            <a:ext cx="2941677" cy="738664"/>
          </a:xfrm>
          <a:prstGeom prst="rect">
            <a:avLst/>
          </a:prstGeom>
          <a:noFill/>
        </p:spPr>
        <p:txBody>
          <a:bodyPr wrap="square" rtlCol="0">
            <a:spAutoFit/>
          </a:bodyPr>
          <a:lstStyle/>
          <a:p>
            <a:r>
              <a:rPr lang="en-US" altLang="ja-JP" sz="1400" dirty="0"/>
              <a:t>FAX</a:t>
            </a:r>
            <a:r>
              <a:rPr lang="ja-JP" altLang="en-US" sz="1400"/>
              <a:t>の診療情報書と</a:t>
            </a:r>
            <a:r>
              <a:rPr lang="en-US" altLang="ja-JP" sz="1400" dirty="0"/>
              <a:t>Excel</a:t>
            </a:r>
            <a:r>
              <a:rPr lang="ja-JP" altLang="en-US" sz="1400"/>
              <a:t>に</a:t>
            </a:r>
          </a:p>
          <a:p>
            <a:r>
              <a:rPr lang="ja-JP" altLang="en-US" sz="1400"/>
              <a:t>相談情報をまとめ、コピーして</a:t>
            </a:r>
          </a:p>
          <a:p>
            <a:r>
              <a:rPr lang="ja-JP" altLang="en-US" sz="1400"/>
              <a:t>配布する作業が不要になりました</a:t>
            </a:r>
          </a:p>
        </p:txBody>
      </p:sp>
      <p:sp>
        <p:nvSpPr>
          <p:cNvPr id="38" name="テキスト ボックス 37">
            <a:extLst>
              <a:ext uri="{FF2B5EF4-FFF2-40B4-BE49-F238E27FC236}">
                <a16:creationId xmlns:a16="http://schemas.microsoft.com/office/drawing/2014/main" id="{52D71A1A-2837-5A47-856D-A567EA5F225E}"/>
              </a:ext>
            </a:extLst>
          </p:cNvPr>
          <p:cNvSpPr txBox="1"/>
          <p:nvPr/>
        </p:nvSpPr>
        <p:spPr>
          <a:xfrm>
            <a:off x="7894238" y="3945940"/>
            <a:ext cx="2941677" cy="276999"/>
          </a:xfrm>
          <a:prstGeom prst="rect">
            <a:avLst/>
          </a:prstGeom>
          <a:noFill/>
        </p:spPr>
        <p:txBody>
          <a:bodyPr wrap="square" rtlCol="0">
            <a:spAutoFit/>
          </a:bodyPr>
          <a:lstStyle/>
          <a:p>
            <a:r>
              <a:rPr lang="ja-JP" altLang="en-US" sz="1200"/>
              <a:t>医療法人敬愛会 中江病院  梅橋 未来氏</a:t>
            </a:r>
          </a:p>
        </p:txBody>
      </p:sp>
      <p:cxnSp>
        <p:nvCxnSpPr>
          <p:cNvPr id="39" name="直線コネクタ 38">
            <a:extLst>
              <a:ext uri="{FF2B5EF4-FFF2-40B4-BE49-F238E27FC236}">
                <a16:creationId xmlns:a16="http://schemas.microsoft.com/office/drawing/2014/main" id="{DA1DF6C4-2A17-5343-A738-67172865F47A}"/>
              </a:ext>
            </a:extLst>
          </p:cNvPr>
          <p:cNvCxnSpPr>
            <a:cxnSpLocks/>
          </p:cNvCxnSpPr>
          <p:nvPr/>
        </p:nvCxnSpPr>
        <p:spPr>
          <a:xfrm>
            <a:off x="7977475" y="3888453"/>
            <a:ext cx="2682000" cy="0"/>
          </a:xfrm>
          <a:prstGeom prst="line">
            <a:avLst/>
          </a:prstGeom>
          <a:ln>
            <a:solidFill>
              <a:srgbClr val="FDD23E"/>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72B717C2-7C0C-F64C-8AE5-2E7292E4E06C}"/>
              </a:ext>
            </a:extLst>
          </p:cNvPr>
          <p:cNvSpPr/>
          <p:nvPr/>
        </p:nvSpPr>
        <p:spPr>
          <a:xfrm>
            <a:off x="2820430" y="4715453"/>
            <a:ext cx="3048007" cy="1307804"/>
          </a:xfrm>
          <a:prstGeom prst="rect">
            <a:avLst/>
          </a:prstGeom>
          <a:solidFill>
            <a:srgbClr val="FFF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8754F3B1-8EFA-424D-AAAD-B2746D394792}"/>
              </a:ext>
            </a:extLst>
          </p:cNvPr>
          <p:cNvSpPr txBox="1"/>
          <p:nvPr/>
        </p:nvSpPr>
        <p:spPr>
          <a:xfrm>
            <a:off x="2926760" y="4821783"/>
            <a:ext cx="2941677" cy="738664"/>
          </a:xfrm>
          <a:prstGeom prst="rect">
            <a:avLst/>
          </a:prstGeom>
          <a:noFill/>
        </p:spPr>
        <p:txBody>
          <a:bodyPr wrap="square" rtlCol="0">
            <a:spAutoFit/>
          </a:bodyPr>
          <a:lstStyle/>
          <a:p>
            <a:r>
              <a:rPr lang="en" altLang="ja-JP" sz="1400" dirty="0"/>
              <a:t>IT</a:t>
            </a:r>
            <a:r>
              <a:rPr lang="ja-JP" altLang="en-US" sz="1400"/>
              <a:t>部門がサポートしながら</a:t>
            </a:r>
          </a:p>
          <a:p>
            <a:r>
              <a:rPr lang="ja-JP" altLang="en-US" sz="1400"/>
              <a:t>現場主体の業務改善を</a:t>
            </a:r>
          </a:p>
          <a:p>
            <a:r>
              <a:rPr lang="ja-JP" altLang="en-US" sz="1400"/>
              <a:t>全社的に進めています</a:t>
            </a:r>
          </a:p>
        </p:txBody>
      </p:sp>
      <p:sp>
        <p:nvSpPr>
          <p:cNvPr id="45" name="テキスト ボックス 44">
            <a:extLst>
              <a:ext uri="{FF2B5EF4-FFF2-40B4-BE49-F238E27FC236}">
                <a16:creationId xmlns:a16="http://schemas.microsoft.com/office/drawing/2014/main" id="{D05A18D5-931B-084A-9EE8-80B24D928FF1}"/>
              </a:ext>
            </a:extLst>
          </p:cNvPr>
          <p:cNvSpPr txBox="1"/>
          <p:nvPr/>
        </p:nvSpPr>
        <p:spPr>
          <a:xfrm>
            <a:off x="2926761" y="5657782"/>
            <a:ext cx="2941677" cy="276999"/>
          </a:xfrm>
          <a:prstGeom prst="rect">
            <a:avLst/>
          </a:prstGeom>
          <a:noFill/>
        </p:spPr>
        <p:txBody>
          <a:bodyPr wrap="square" rtlCol="0">
            <a:spAutoFit/>
          </a:bodyPr>
          <a:lstStyle/>
          <a:p>
            <a:r>
              <a:rPr lang="ja-JP" altLang="en-US" sz="1200"/>
              <a:t>日清食品ホールディングス 成田 敏博氏</a:t>
            </a:r>
          </a:p>
        </p:txBody>
      </p:sp>
      <p:cxnSp>
        <p:nvCxnSpPr>
          <p:cNvPr id="46" name="直線コネクタ 45">
            <a:extLst>
              <a:ext uri="{FF2B5EF4-FFF2-40B4-BE49-F238E27FC236}">
                <a16:creationId xmlns:a16="http://schemas.microsoft.com/office/drawing/2014/main" id="{5197AFD1-B253-2C43-9CE9-FB2979971A92}"/>
              </a:ext>
            </a:extLst>
          </p:cNvPr>
          <p:cNvCxnSpPr>
            <a:cxnSpLocks/>
          </p:cNvCxnSpPr>
          <p:nvPr/>
        </p:nvCxnSpPr>
        <p:spPr>
          <a:xfrm>
            <a:off x="3009998" y="5600295"/>
            <a:ext cx="2682000" cy="0"/>
          </a:xfrm>
          <a:prstGeom prst="line">
            <a:avLst/>
          </a:prstGeom>
          <a:ln>
            <a:solidFill>
              <a:srgbClr val="FDD23E"/>
            </a:solidFill>
          </a:ln>
        </p:spPr>
        <p:style>
          <a:lnRef idx="1">
            <a:schemeClr val="accent1"/>
          </a:lnRef>
          <a:fillRef idx="0">
            <a:schemeClr val="accent1"/>
          </a:fillRef>
          <a:effectRef idx="0">
            <a:schemeClr val="accent1"/>
          </a:effectRef>
          <a:fontRef idx="minor">
            <a:schemeClr val="tx1"/>
          </a:fontRef>
        </p:style>
      </p:cxnSp>
      <p:sp>
        <p:nvSpPr>
          <p:cNvPr id="50" name="正方形/長方形 49">
            <a:extLst>
              <a:ext uri="{FF2B5EF4-FFF2-40B4-BE49-F238E27FC236}">
                <a16:creationId xmlns:a16="http://schemas.microsoft.com/office/drawing/2014/main" id="{04FF449D-2519-9343-A5F2-97609FCE75E4}"/>
              </a:ext>
            </a:extLst>
          </p:cNvPr>
          <p:cNvSpPr/>
          <p:nvPr/>
        </p:nvSpPr>
        <p:spPr>
          <a:xfrm>
            <a:off x="7787907" y="4715453"/>
            <a:ext cx="3048007" cy="1307804"/>
          </a:xfrm>
          <a:prstGeom prst="rect">
            <a:avLst/>
          </a:prstGeom>
          <a:solidFill>
            <a:srgbClr val="FFF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AABCDE9-B4AE-274F-9066-FC5683ED0F08}"/>
              </a:ext>
            </a:extLst>
          </p:cNvPr>
          <p:cNvSpPr txBox="1"/>
          <p:nvPr/>
        </p:nvSpPr>
        <p:spPr>
          <a:xfrm>
            <a:off x="7894237" y="4821783"/>
            <a:ext cx="2941677" cy="738664"/>
          </a:xfrm>
          <a:prstGeom prst="rect">
            <a:avLst/>
          </a:prstGeom>
          <a:noFill/>
        </p:spPr>
        <p:txBody>
          <a:bodyPr wrap="square" rtlCol="0">
            <a:spAutoFit/>
          </a:bodyPr>
          <a:lstStyle/>
          <a:p>
            <a:r>
              <a:rPr lang="en-US" altLang="ja-JP" sz="1400" dirty="0" err="1"/>
              <a:t>kintone</a:t>
            </a:r>
            <a:r>
              <a:rPr lang="ja-JP" altLang="en-US" sz="1400"/>
              <a:t>が案件数を</a:t>
            </a:r>
          </a:p>
          <a:p>
            <a:r>
              <a:rPr lang="ja-JP" altLang="en-US" sz="1400"/>
              <a:t>確保する土壌になり、</a:t>
            </a:r>
          </a:p>
          <a:p>
            <a:r>
              <a:rPr lang="ja-JP" altLang="en-US" sz="1400"/>
              <a:t>成約を増やすことに挑戦できた</a:t>
            </a:r>
          </a:p>
        </p:txBody>
      </p:sp>
      <p:sp>
        <p:nvSpPr>
          <p:cNvPr id="52" name="テキスト ボックス 51">
            <a:extLst>
              <a:ext uri="{FF2B5EF4-FFF2-40B4-BE49-F238E27FC236}">
                <a16:creationId xmlns:a16="http://schemas.microsoft.com/office/drawing/2014/main" id="{774BEC05-F138-724B-BF91-AC30963A1126}"/>
              </a:ext>
            </a:extLst>
          </p:cNvPr>
          <p:cNvSpPr txBox="1"/>
          <p:nvPr/>
        </p:nvSpPr>
        <p:spPr>
          <a:xfrm>
            <a:off x="7894238" y="5657782"/>
            <a:ext cx="2941677" cy="276999"/>
          </a:xfrm>
          <a:prstGeom prst="rect">
            <a:avLst/>
          </a:prstGeom>
          <a:noFill/>
        </p:spPr>
        <p:txBody>
          <a:bodyPr wrap="square" rtlCol="0">
            <a:spAutoFit/>
          </a:bodyPr>
          <a:lstStyle/>
          <a:p>
            <a:r>
              <a:rPr lang="ja-JP" altLang="en-US" sz="1200"/>
              <a:t>エネチェンジ 長谷川 覚氏</a:t>
            </a:r>
          </a:p>
        </p:txBody>
      </p:sp>
      <p:cxnSp>
        <p:nvCxnSpPr>
          <p:cNvPr id="53" name="直線コネクタ 52">
            <a:extLst>
              <a:ext uri="{FF2B5EF4-FFF2-40B4-BE49-F238E27FC236}">
                <a16:creationId xmlns:a16="http://schemas.microsoft.com/office/drawing/2014/main" id="{EB11A452-C5FE-104D-B8D1-1FC500650B17}"/>
              </a:ext>
            </a:extLst>
          </p:cNvPr>
          <p:cNvCxnSpPr>
            <a:cxnSpLocks/>
          </p:cNvCxnSpPr>
          <p:nvPr/>
        </p:nvCxnSpPr>
        <p:spPr>
          <a:xfrm>
            <a:off x="7977475" y="5600295"/>
            <a:ext cx="2682000" cy="0"/>
          </a:xfrm>
          <a:prstGeom prst="line">
            <a:avLst/>
          </a:prstGeom>
          <a:ln>
            <a:solidFill>
              <a:srgbClr val="FDD23E"/>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668F550C-1BD5-274E-B70A-3DC285845395}"/>
              </a:ext>
            </a:extLst>
          </p:cNvPr>
          <p:cNvPicPr>
            <a:picLocks noChangeAspect="1"/>
          </p:cNvPicPr>
          <p:nvPr/>
        </p:nvPicPr>
        <p:blipFill>
          <a:blip r:embed="rId2"/>
          <a:stretch>
            <a:fillRect/>
          </a:stretch>
        </p:blipFill>
        <p:spPr>
          <a:xfrm>
            <a:off x="1356086" y="1275264"/>
            <a:ext cx="1324306" cy="1324306"/>
          </a:xfrm>
          <a:prstGeom prst="rect">
            <a:avLst/>
          </a:prstGeom>
        </p:spPr>
      </p:pic>
      <p:pic>
        <p:nvPicPr>
          <p:cNvPr id="10" name="図 9">
            <a:extLst>
              <a:ext uri="{FF2B5EF4-FFF2-40B4-BE49-F238E27FC236}">
                <a16:creationId xmlns:a16="http://schemas.microsoft.com/office/drawing/2014/main" id="{3EA03B2D-5468-6DCA-BB91-E4DBB59A401D}"/>
              </a:ext>
            </a:extLst>
          </p:cNvPr>
          <p:cNvPicPr>
            <a:picLocks noChangeAspect="1"/>
          </p:cNvPicPr>
          <p:nvPr/>
        </p:nvPicPr>
        <p:blipFill>
          <a:blip r:embed="rId3"/>
          <a:stretch>
            <a:fillRect/>
          </a:stretch>
        </p:blipFill>
        <p:spPr>
          <a:xfrm>
            <a:off x="6314760" y="1275264"/>
            <a:ext cx="1316607" cy="1324306"/>
          </a:xfrm>
          <a:prstGeom prst="rect">
            <a:avLst/>
          </a:prstGeom>
        </p:spPr>
      </p:pic>
      <p:pic>
        <p:nvPicPr>
          <p:cNvPr id="11" name="図 10">
            <a:extLst>
              <a:ext uri="{FF2B5EF4-FFF2-40B4-BE49-F238E27FC236}">
                <a16:creationId xmlns:a16="http://schemas.microsoft.com/office/drawing/2014/main" id="{4731D6FA-AD1F-BAC7-DE7A-579E7D26374A}"/>
              </a:ext>
            </a:extLst>
          </p:cNvPr>
          <p:cNvPicPr>
            <a:picLocks noChangeAspect="1"/>
          </p:cNvPicPr>
          <p:nvPr/>
        </p:nvPicPr>
        <p:blipFill>
          <a:blip r:embed="rId4"/>
          <a:stretch>
            <a:fillRect/>
          </a:stretch>
        </p:blipFill>
        <p:spPr>
          <a:xfrm>
            <a:off x="1356086" y="2980315"/>
            <a:ext cx="1324306" cy="1324306"/>
          </a:xfrm>
          <a:prstGeom prst="rect">
            <a:avLst/>
          </a:prstGeom>
        </p:spPr>
      </p:pic>
      <p:pic>
        <p:nvPicPr>
          <p:cNvPr id="12" name="図 11">
            <a:extLst>
              <a:ext uri="{FF2B5EF4-FFF2-40B4-BE49-F238E27FC236}">
                <a16:creationId xmlns:a16="http://schemas.microsoft.com/office/drawing/2014/main" id="{2B338F67-175A-FAAA-2896-8A47DC70B41D}"/>
              </a:ext>
            </a:extLst>
          </p:cNvPr>
          <p:cNvPicPr>
            <a:picLocks noChangeAspect="1"/>
          </p:cNvPicPr>
          <p:nvPr/>
        </p:nvPicPr>
        <p:blipFill>
          <a:blip r:embed="rId5"/>
          <a:stretch>
            <a:fillRect/>
          </a:stretch>
        </p:blipFill>
        <p:spPr>
          <a:xfrm>
            <a:off x="6307061" y="2979889"/>
            <a:ext cx="1324306" cy="1324306"/>
          </a:xfrm>
          <a:prstGeom prst="rect">
            <a:avLst/>
          </a:prstGeom>
        </p:spPr>
      </p:pic>
      <p:pic>
        <p:nvPicPr>
          <p:cNvPr id="13" name="図 12">
            <a:extLst>
              <a:ext uri="{FF2B5EF4-FFF2-40B4-BE49-F238E27FC236}">
                <a16:creationId xmlns:a16="http://schemas.microsoft.com/office/drawing/2014/main" id="{4E5DDF48-85DA-9DF6-B409-B8818327B513}"/>
              </a:ext>
            </a:extLst>
          </p:cNvPr>
          <p:cNvPicPr>
            <a:picLocks noChangeAspect="1"/>
          </p:cNvPicPr>
          <p:nvPr/>
        </p:nvPicPr>
        <p:blipFill>
          <a:blip r:embed="rId6"/>
          <a:stretch>
            <a:fillRect/>
          </a:stretch>
        </p:blipFill>
        <p:spPr>
          <a:xfrm>
            <a:off x="6307062" y="4706863"/>
            <a:ext cx="1324305" cy="1324305"/>
          </a:xfrm>
          <a:prstGeom prst="rect">
            <a:avLst/>
          </a:prstGeom>
        </p:spPr>
      </p:pic>
      <p:pic>
        <p:nvPicPr>
          <p:cNvPr id="14" name="図 13">
            <a:extLst>
              <a:ext uri="{FF2B5EF4-FFF2-40B4-BE49-F238E27FC236}">
                <a16:creationId xmlns:a16="http://schemas.microsoft.com/office/drawing/2014/main" id="{1700476A-C6EE-DB0D-9104-8A7456F81A4B}"/>
              </a:ext>
            </a:extLst>
          </p:cNvPr>
          <p:cNvPicPr>
            <a:picLocks noChangeAspect="1"/>
          </p:cNvPicPr>
          <p:nvPr/>
        </p:nvPicPr>
        <p:blipFill>
          <a:blip r:embed="rId7"/>
          <a:stretch>
            <a:fillRect/>
          </a:stretch>
        </p:blipFill>
        <p:spPr>
          <a:xfrm>
            <a:off x="1356086" y="4716705"/>
            <a:ext cx="1283079" cy="1290582"/>
          </a:xfrm>
          <a:prstGeom prst="rect">
            <a:avLst/>
          </a:prstGeom>
        </p:spPr>
      </p:pic>
    </p:spTree>
    <p:extLst>
      <p:ext uri="{BB962C8B-B14F-4D97-AF65-F5344CB8AC3E}">
        <p14:creationId xmlns:p14="http://schemas.microsoft.com/office/powerpoint/2010/main" val="3469383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DF02B10-4A18-E89E-ED89-9E8F0B9323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87887" y="1607237"/>
            <a:ext cx="3343339" cy="4396491"/>
          </a:xfrm>
          <a:prstGeom prst="rect">
            <a:avLst/>
          </a:prstGeom>
          <a:ln>
            <a:solidFill>
              <a:srgbClr val="D7D7D7"/>
            </a:solidFill>
          </a:ln>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F0499158-C67F-EE8C-9503-2E1F3342B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39530" y="2167337"/>
            <a:ext cx="2957084" cy="3829424"/>
          </a:xfrm>
          <a:prstGeom prst="rect">
            <a:avLst/>
          </a:prstGeom>
          <a:ln>
            <a:solidFill>
              <a:srgbClr val="D7D7D7"/>
            </a:solidFill>
          </a:ln>
        </p:spPr>
      </p:pic>
      <p:grpSp>
        <p:nvGrpSpPr>
          <p:cNvPr id="22" name="グループ化 21">
            <a:extLst>
              <a:ext uri="{FF2B5EF4-FFF2-40B4-BE49-F238E27FC236}">
                <a16:creationId xmlns:a16="http://schemas.microsoft.com/office/drawing/2014/main" id="{30FDA05E-CF88-C54C-9B58-EAFC499E2BBD}"/>
              </a:ext>
            </a:extLst>
          </p:cNvPr>
          <p:cNvGrpSpPr/>
          <p:nvPr/>
        </p:nvGrpSpPr>
        <p:grpSpPr>
          <a:xfrm>
            <a:off x="2142000" y="540000"/>
            <a:ext cx="7908925" cy="673100"/>
            <a:chOff x="2141537" y="673100"/>
            <a:chExt cx="7908925" cy="673100"/>
          </a:xfrm>
        </p:grpSpPr>
        <p:pic>
          <p:nvPicPr>
            <p:cNvPr id="23" name="図 22">
              <a:extLst>
                <a:ext uri="{FF2B5EF4-FFF2-40B4-BE49-F238E27FC236}">
                  <a16:creationId xmlns:a16="http://schemas.microsoft.com/office/drawing/2014/main" id="{CE3E4DFA-705A-F843-8FAB-661E114FFE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24" name="テキスト ボックス 23">
              <a:extLst>
                <a:ext uri="{FF2B5EF4-FFF2-40B4-BE49-F238E27FC236}">
                  <a16:creationId xmlns:a16="http://schemas.microsoft.com/office/drawing/2014/main" id="{6F2440D7-B55F-4445-BC4E-5D100CE89BC8}"/>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変更履歴</a:t>
              </a:r>
            </a:p>
          </p:txBody>
        </p:sp>
      </p:grpSp>
      <p:sp>
        <p:nvSpPr>
          <p:cNvPr id="25" name="テキスト ボックス 24">
            <a:extLst>
              <a:ext uri="{FF2B5EF4-FFF2-40B4-BE49-F238E27FC236}">
                <a16:creationId xmlns:a16="http://schemas.microsoft.com/office/drawing/2014/main" id="{F46C11F3-E57F-7E4B-ACC0-403B26A52BCB}"/>
              </a:ext>
            </a:extLst>
          </p:cNvPr>
          <p:cNvSpPr txBox="1"/>
          <p:nvPr/>
        </p:nvSpPr>
        <p:spPr>
          <a:xfrm>
            <a:off x="737250" y="1840634"/>
            <a:ext cx="3669650"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過去の経緯も合わせて管理</a:t>
            </a:r>
            <a:endParaRPr kumimoji="1" lang="ja-JP" altLang="en-US" b="1">
              <a:latin typeface="Yu Gothic Medium" panose="020B0400000000000000" pitchFamily="34" charset="-128"/>
              <a:ea typeface="Yu Gothic Medium" panose="020B0400000000000000" pitchFamily="34" charset="-128"/>
            </a:endParaRPr>
          </a:p>
        </p:txBody>
      </p:sp>
      <p:sp>
        <p:nvSpPr>
          <p:cNvPr id="26" name="テキスト ボックス 25">
            <a:extLst>
              <a:ext uri="{FF2B5EF4-FFF2-40B4-BE49-F238E27FC236}">
                <a16:creationId xmlns:a16="http://schemas.microsoft.com/office/drawing/2014/main" id="{EDD1DCAF-59C7-8843-98A2-4836D5C78163}"/>
              </a:ext>
            </a:extLst>
          </p:cNvPr>
          <p:cNvSpPr txBox="1"/>
          <p:nvPr/>
        </p:nvSpPr>
        <p:spPr>
          <a:xfrm>
            <a:off x="737250" y="2902364"/>
            <a:ext cx="3669650" cy="2273828"/>
          </a:xfrm>
          <a:prstGeom prst="rect">
            <a:avLst/>
          </a:prstGeom>
          <a:noFill/>
        </p:spPr>
        <p:txBody>
          <a:bodyPr wrap="square" rtlCol="0">
            <a:spAutoFit/>
          </a:bodyPr>
          <a:lstStyle/>
          <a:p>
            <a:pPr>
              <a:lnSpc>
                <a:spcPct val="150000"/>
              </a:lnSpc>
            </a:pPr>
            <a:r>
              <a:rPr lang="ja-JP" altLang="en-US" sz="1600"/>
              <a:t>いつ、誰が、どこを、どのように変更したか、データ編集の変更履歴を残すことができます。</a:t>
            </a:r>
          </a:p>
          <a:p>
            <a:pPr>
              <a:lnSpc>
                <a:spcPct val="150000"/>
              </a:lnSpc>
            </a:pPr>
            <a:r>
              <a:rPr lang="ja-JP" altLang="en-US" sz="1600"/>
              <a:t>あやまってデータを更新してしまった場合も、変更前の状態に戻すことができます。</a:t>
            </a:r>
            <a:endParaRPr kumimoji="1" lang="ja-JP" altLang="en-US" sz="1600"/>
          </a:p>
        </p:txBody>
      </p:sp>
      <p:cxnSp>
        <p:nvCxnSpPr>
          <p:cNvPr id="27" name="直線コネクタ 26">
            <a:extLst>
              <a:ext uri="{FF2B5EF4-FFF2-40B4-BE49-F238E27FC236}">
                <a16:creationId xmlns:a16="http://schemas.microsoft.com/office/drawing/2014/main" id="{A192F082-8FF2-9C45-B3DC-865B0AB55530}"/>
              </a:ext>
            </a:extLst>
          </p:cNvPr>
          <p:cNvCxnSpPr>
            <a:cxnSpLocks/>
          </p:cNvCxnSpPr>
          <p:nvPr/>
        </p:nvCxnSpPr>
        <p:spPr>
          <a:xfrm>
            <a:off x="737250" y="1639099"/>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CAA958E9-EFCA-FB4B-98CD-CC803FC733E4}"/>
              </a:ext>
            </a:extLst>
          </p:cNvPr>
          <p:cNvSpPr txBox="1"/>
          <p:nvPr/>
        </p:nvSpPr>
        <p:spPr>
          <a:xfrm>
            <a:off x="737249" y="2196056"/>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変更履歴</a:t>
            </a:r>
            <a:endParaRPr kumimoji="1" lang="ja-JP" altLang="en-US" sz="2200" b="1">
              <a:latin typeface="Yu Gothic Medium" panose="020B0400000000000000" pitchFamily="34" charset="-128"/>
              <a:ea typeface="Yu Gothic Medium" panose="020B0400000000000000" pitchFamily="34" charset="-128"/>
            </a:endParaRPr>
          </a:p>
        </p:txBody>
      </p:sp>
      <p:cxnSp>
        <p:nvCxnSpPr>
          <p:cNvPr id="29" name="直線コネクタ 28">
            <a:extLst>
              <a:ext uri="{FF2B5EF4-FFF2-40B4-BE49-F238E27FC236}">
                <a16:creationId xmlns:a16="http://schemas.microsoft.com/office/drawing/2014/main" id="{C8F1F035-9B6F-A84A-A18E-F0C2CA7FEBAB}"/>
              </a:ext>
            </a:extLst>
          </p:cNvPr>
          <p:cNvCxnSpPr>
            <a:cxnSpLocks/>
          </p:cNvCxnSpPr>
          <p:nvPr/>
        </p:nvCxnSpPr>
        <p:spPr>
          <a:xfrm>
            <a:off x="737250" y="2782099"/>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44" name="三角形 43">
            <a:extLst>
              <a:ext uri="{FF2B5EF4-FFF2-40B4-BE49-F238E27FC236}">
                <a16:creationId xmlns:a16="http://schemas.microsoft.com/office/drawing/2014/main" id="{5DB9A26C-B74F-ED46-BA06-973C8E4A1552}"/>
              </a:ext>
            </a:extLst>
          </p:cNvPr>
          <p:cNvSpPr/>
          <p:nvPr/>
        </p:nvSpPr>
        <p:spPr>
          <a:xfrm rot="16200000">
            <a:off x="4454576" y="2367426"/>
            <a:ext cx="4390501" cy="2876120"/>
          </a:xfrm>
          <a:prstGeom prst="triangle">
            <a:avLst>
              <a:gd name="adj" fmla="val 20398"/>
            </a:avLst>
          </a:prstGeom>
          <a:solidFill>
            <a:srgbClr val="FFF33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a:extLst>
              <a:ext uri="{FF2B5EF4-FFF2-40B4-BE49-F238E27FC236}">
                <a16:creationId xmlns:a16="http://schemas.microsoft.com/office/drawing/2014/main" id="{6270DB8E-D956-B147-9867-DA7205114D6E}"/>
              </a:ext>
            </a:extLst>
          </p:cNvPr>
          <p:cNvSpPr/>
          <p:nvPr/>
        </p:nvSpPr>
        <p:spPr>
          <a:xfrm>
            <a:off x="4670738" y="4831073"/>
            <a:ext cx="541027" cy="541027"/>
          </a:xfrm>
          <a:prstGeom prst="ellipse">
            <a:avLst/>
          </a:prstGeom>
          <a:noFill/>
          <a:ln w="38100">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7587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10;&#10;自動的に生成された説明">
            <a:extLst>
              <a:ext uri="{FF2B5EF4-FFF2-40B4-BE49-F238E27FC236}">
                <a16:creationId xmlns:a16="http://schemas.microsoft.com/office/drawing/2014/main" id="{E3F78061-5800-22F3-64B0-90BA4BE385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51028" y="1639099"/>
            <a:ext cx="6705630" cy="4330719"/>
          </a:xfrm>
          <a:prstGeom prst="rect">
            <a:avLst/>
          </a:prstGeom>
          <a:ln>
            <a:solidFill>
              <a:srgbClr val="D7D7D7"/>
            </a:solidFill>
          </a:ln>
        </p:spPr>
      </p:pic>
      <p:grpSp>
        <p:nvGrpSpPr>
          <p:cNvPr id="12" name="グループ化 11">
            <a:extLst>
              <a:ext uri="{FF2B5EF4-FFF2-40B4-BE49-F238E27FC236}">
                <a16:creationId xmlns:a16="http://schemas.microsoft.com/office/drawing/2014/main" id="{5221A1F5-B7D0-4145-850B-16BD4C482E05}"/>
              </a:ext>
            </a:extLst>
          </p:cNvPr>
          <p:cNvGrpSpPr/>
          <p:nvPr/>
        </p:nvGrpSpPr>
        <p:grpSpPr>
          <a:xfrm>
            <a:off x="2142000" y="540000"/>
            <a:ext cx="7908925" cy="673100"/>
            <a:chOff x="2141537" y="673100"/>
            <a:chExt cx="7908925" cy="673100"/>
          </a:xfrm>
        </p:grpSpPr>
        <p:pic>
          <p:nvPicPr>
            <p:cNvPr id="13" name="図 12">
              <a:extLst>
                <a:ext uri="{FF2B5EF4-FFF2-40B4-BE49-F238E27FC236}">
                  <a16:creationId xmlns:a16="http://schemas.microsoft.com/office/drawing/2014/main" id="{2EBC9F7D-4AC5-DF42-8322-667702FD7C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14" name="テキスト ボックス 13">
              <a:extLst>
                <a:ext uri="{FF2B5EF4-FFF2-40B4-BE49-F238E27FC236}">
                  <a16:creationId xmlns:a16="http://schemas.microsoft.com/office/drawing/2014/main" id="{7F1AEE38-8569-F748-AE3D-D99BB14A45FF}"/>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監査ログ</a:t>
              </a:r>
            </a:p>
          </p:txBody>
        </p:sp>
      </p:grpSp>
      <p:sp>
        <p:nvSpPr>
          <p:cNvPr id="22" name="テキスト ボックス 21">
            <a:extLst>
              <a:ext uri="{FF2B5EF4-FFF2-40B4-BE49-F238E27FC236}">
                <a16:creationId xmlns:a16="http://schemas.microsoft.com/office/drawing/2014/main" id="{18830614-6418-3749-91F4-02CE3A1F1B1F}"/>
              </a:ext>
            </a:extLst>
          </p:cNvPr>
          <p:cNvSpPr txBox="1"/>
          <p:nvPr/>
        </p:nvSpPr>
        <p:spPr>
          <a:xfrm>
            <a:off x="737250" y="1840634"/>
            <a:ext cx="3669650" cy="646331"/>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重要な操作が実行されたら</a:t>
            </a:r>
            <a:endParaRPr lang="en-US" altLang="ja-JP" b="1" dirty="0">
              <a:latin typeface="Yu Gothic Medium" panose="020B0400000000000000" pitchFamily="34" charset="-128"/>
              <a:ea typeface="Yu Gothic Medium" panose="020B0400000000000000" pitchFamily="34" charset="-128"/>
            </a:endParaRPr>
          </a:p>
          <a:p>
            <a:pPr algn="ctr"/>
            <a:r>
              <a:rPr lang="ja-JP" altLang="en-US" b="1">
                <a:latin typeface="Yu Gothic Medium" panose="020B0400000000000000" pitchFamily="34" charset="-128"/>
                <a:ea typeface="Yu Gothic Medium" panose="020B0400000000000000" pitchFamily="34" charset="-128"/>
              </a:rPr>
              <a:t>即座に通知</a:t>
            </a:r>
            <a:endParaRPr kumimoji="1" lang="ja-JP" altLang="en-US" b="1">
              <a:latin typeface="Yu Gothic Medium" panose="020B0400000000000000" pitchFamily="34" charset="-128"/>
              <a:ea typeface="Yu Gothic Medium" panose="020B0400000000000000" pitchFamily="34" charset="-128"/>
            </a:endParaRPr>
          </a:p>
        </p:txBody>
      </p:sp>
      <p:sp>
        <p:nvSpPr>
          <p:cNvPr id="23" name="テキスト ボックス 22">
            <a:extLst>
              <a:ext uri="{FF2B5EF4-FFF2-40B4-BE49-F238E27FC236}">
                <a16:creationId xmlns:a16="http://schemas.microsoft.com/office/drawing/2014/main" id="{438F035B-2443-2A4F-B71F-AE389674C051}"/>
              </a:ext>
            </a:extLst>
          </p:cNvPr>
          <p:cNvSpPr txBox="1"/>
          <p:nvPr/>
        </p:nvSpPr>
        <p:spPr>
          <a:xfrm>
            <a:off x="737250" y="3155173"/>
            <a:ext cx="3669650" cy="3012491"/>
          </a:xfrm>
          <a:prstGeom prst="rect">
            <a:avLst/>
          </a:prstGeom>
          <a:noFill/>
        </p:spPr>
        <p:txBody>
          <a:bodyPr wrap="square" rtlCol="0">
            <a:spAutoFit/>
          </a:bodyPr>
          <a:lstStyle/>
          <a:p>
            <a:pPr>
              <a:lnSpc>
                <a:spcPct val="150000"/>
              </a:lnSpc>
            </a:pPr>
            <a:r>
              <a:rPr lang="ja-JP" altLang="en-US" sz="1600"/>
              <a:t>ユーザーのログイン記録、アプリの更新やデータの削除など、システムにとって重要な操作を監査ログとして記録できるので、監査や調査を行う際の手助けになります。</a:t>
            </a:r>
          </a:p>
          <a:p>
            <a:pPr>
              <a:lnSpc>
                <a:spcPct val="150000"/>
              </a:lnSpc>
            </a:pPr>
            <a:r>
              <a:rPr lang="ja-JP" altLang="en-US" sz="1600"/>
              <a:t>データ一括削除など、特に重要な操作ログが実行された際は、管理者にメール通知することも可能です。</a:t>
            </a:r>
            <a:endParaRPr kumimoji="1" lang="ja-JP" altLang="en-US" sz="1600"/>
          </a:p>
        </p:txBody>
      </p:sp>
      <p:cxnSp>
        <p:nvCxnSpPr>
          <p:cNvPr id="24" name="直線コネクタ 23">
            <a:extLst>
              <a:ext uri="{FF2B5EF4-FFF2-40B4-BE49-F238E27FC236}">
                <a16:creationId xmlns:a16="http://schemas.microsoft.com/office/drawing/2014/main" id="{1C0C1CD1-D4EF-134E-BF5B-F5EDF26F2C10}"/>
              </a:ext>
            </a:extLst>
          </p:cNvPr>
          <p:cNvCxnSpPr>
            <a:cxnSpLocks/>
          </p:cNvCxnSpPr>
          <p:nvPr/>
        </p:nvCxnSpPr>
        <p:spPr>
          <a:xfrm>
            <a:off x="737250" y="1639099"/>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62980453-3B91-5240-ABFE-925DCD9071DD}"/>
              </a:ext>
            </a:extLst>
          </p:cNvPr>
          <p:cNvSpPr txBox="1"/>
          <p:nvPr/>
        </p:nvSpPr>
        <p:spPr>
          <a:xfrm>
            <a:off x="737249" y="2486965"/>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監査ログ</a:t>
            </a:r>
            <a:endParaRPr kumimoji="1" lang="ja-JP" altLang="en-US" sz="2200" b="1">
              <a:latin typeface="Yu Gothic Medium" panose="020B0400000000000000" pitchFamily="34" charset="-128"/>
              <a:ea typeface="Yu Gothic Medium" panose="020B0400000000000000" pitchFamily="34" charset="-128"/>
            </a:endParaRPr>
          </a:p>
        </p:txBody>
      </p:sp>
      <p:cxnSp>
        <p:nvCxnSpPr>
          <p:cNvPr id="26" name="直線コネクタ 25">
            <a:extLst>
              <a:ext uri="{FF2B5EF4-FFF2-40B4-BE49-F238E27FC236}">
                <a16:creationId xmlns:a16="http://schemas.microsoft.com/office/drawing/2014/main" id="{7931BE70-6F95-4440-8117-8B0CAA1F3928}"/>
              </a:ext>
            </a:extLst>
          </p:cNvPr>
          <p:cNvCxnSpPr>
            <a:cxnSpLocks/>
          </p:cNvCxnSpPr>
          <p:nvPr/>
        </p:nvCxnSpPr>
        <p:spPr>
          <a:xfrm>
            <a:off x="737250" y="3034908"/>
            <a:ext cx="36696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586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B39E801-11E7-E515-69A3-156FD4F23372}"/>
              </a:ext>
            </a:extLst>
          </p:cNvPr>
          <p:cNvGrpSpPr/>
          <p:nvPr/>
        </p:nvGrpSpPr>
        <p:grpSpPr>
          <a:xfrm>
            <a:off x="2341894" y="2228111"/>
            <a:ext cx="7508212" cy="1200329"/>
            <a:chOff x="2341894" y="902035"/>
            <a:chExt cx="7508212" cy="1200329"/>
          </a:xfrm>
        </p:grpSpPr>
        <p:sp>
          <p:nvSpPr>
            <p:cNvPr id="11" name="テキスト ボックス 10">
              <a:extLst>
                <a:ext uri="{FF2B5EF4-FFF2-40B4-BE49-F238E27FC236}">
                  <a16:creationId xmlns:a16="http://schemas.microsoft.com/office/drawing/2014/main" id="{5D7671BE-F288-ACE2-D06B-A71BAFCA3391}"/>
                </a:ext>
              </a:extLst>
            </p:cNvPr>
            <p:cNvSpPr txBox="1"/>
            <p:nvPr/>
          </p:nvSpPr>
          <p:spPr>
            <a:xfrm>
              <a:off x="2341894" y="1363700"/>
              <a:ext cx="7508212"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a:t>
              </a:r>
              <a:r>
                <a:rPr lang="en" altLang="ja-JP" sz="4200" b="1" dirty="0" err="1">
                  <a:latin typeface="Yu Gothic Medium" panose="020B0400000000000000" pitchFamily="34" charset="-128"/>
                  <a:ea typeface="Yu Gothic Medium" panose="020B0400000000000000" pitchFamily="34" charset="-128"/>
                </a:rPr>
                <a:t>kintone</a:t>
              </a:r>
              <a:r>
                <a:rPr lang="ja-JP" altLang="en-US" sz="4200" b="1">
                  <a:latin typeface="Yu Gothic Medium" panose="020B0400000000000000" pitchFamily="34" charset="-128"/>
                  <a:ea typeface="Yu Gothic Medium" panose="020B0400000000000000" pitchFamily="34" charset="-128"/>
                </a:rPr>
                <a:t>のセキュリティ」</a:t>
              </a:r>
            </a:p>
          </p:txBody>
        </p:sp>
        <p:sp>
          <p:nvSpPr>
            <p:cNvPr id="12" name="テキスト ボックス 11">
              <a:extLst>
                <a:ext uri="{FF2B5EF4-FFF2-40B4-BE49-F238E27FC236}">
                  <a16:creationId xmlns:a16="http://schemas.microsoft.com/office/drawing/2014/main" id="{5CE2DC69-5AB0-3102-2AE9-34CAA141B36B}"/>
                </a:ext>
              </a:extLst>
            </p:cNvPr>
            <p:cNvSpPr txBox="1"/>
            <p:nvPr/>
          </p:nvSpPr>
          <p:spPr>
            <a:xfrm>
              <a:off x="2380346" y="902035"/>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あなたのデータを守る</a:t>
              </a:r>
            </a:p>
          </p:txBody>
        </p:sp>
      </p:grpSp>
      <p:sp>
        <p:nvSpPr>
          <p:cNvPr id="5" name="テキスト ボックス 4">
            <a:extLst>
              <a:ext uri="{FF2B5EF4-FFF2-40B4-BE49-F238E27FC236}">
                <a16:creationId xmlns:a16="http://schemas.microsoft.com/office/drawing/2014/main" id="{263C8D9C-28D8-E7B8-E99A-4F207C17C3BF}"/>
              </a:ext>
            </a:extLst>
          </p:cNvPr>
          <p:cNvSpPr txBox="1"/>
          <p:nvPr/>
        </p:nvSpPr>
        <p:spPr>
          <a:xfrm>
            <a:off x="3296814" y="3582328"/>
            <a:ext cx="5598373" cy="307777"/>
          </a:xfrm>
          <a:prstGeom prst="rect">
            <a:avLst/>
          </a:prstGeom>
          <a:noFill/>
        </p:spPr>
        <p:txBody>
          <a:bodyPr wrap="square" rtlCol="0">
            <a:spAutoFit/>
          </a:bodyPr>
          <a:lstStyle/>
          <a:p>
            <a:pPr algn="ctr"/>
            <a:r>
              <a:rPr lang="en" altLang="ja-JP" sz="1400" dirty="0" err="1"/>
              <a:t>kintone</a:t>
            </a:r>
            <a:r>
              <a:rPr lang="ja-JP" altLang="en-US" sz="1400"/>
              <a:t>のセキュリティについてくわしくはこちら</a:t>
            </a:r>
            <a:endParaRPr kumimoji="1" lang="ja-JP" altLang="en-US" sz="1400"/>
          </a:p>
        </p:txBody>
      </p:sp>
      <p:sp>
        <p:nvSpPr>
          <p:cNvPr id="6" name="正方形/長方形 5">
            <a:extLst>
              <a:ext uri="{FF2B5EF4-FFF2-40B4-BE49-F238E27FC236}">
                <a16:creationId xmlns:a16="http://schemas.microsoft.com/office/drawing/2014/main" id="{E1760587-D845-6BAB-28FD-B50C64F217BD}"/>
              </a:ext>
            </a:extLst>
          </p:cNvPr>
          <p:cNvSpPr/>
          <p:nvPr/>
        </p:nvSpPr>
        <p:spPr>
          <a:xfrm>
            <a:off x="4618287" y="3983216"/>
            <a:ext cx="2955426" cy="369133"/>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sz="1400" dirty="0">
                <a:solidFill>
                  <a:schemeClr val="tx1"/>
                </a:solidFill>
                <a:latin typeface="Yu Gothic Medium" panose="020B0400000000000000" pitchFamily="34" charset="-128"/>
                <a:ea typeface="Yu Gothic Medium" panose="020B0400000000000000" pitchFamily="34" charset="-128"/>
              </a:rPr>
              <a:t>https://</a:t>
            </a:r>
            <a:r>
              <a:rPr lang="en" altLang="ja-JP" sz="1400" dirty="0" err="1">
                <a:solidFill>
                  <a:schemeClr val="tx1"/>
                </a:solidFill>
                <a:latin typeface="Yu Gothic Medium" panose="020B0400000000000000" pitchFamily="34" charset="-128"/>
                <a:ea typeface="Yu Gothic Medium" panose="020B0400000000000000" pitchFamily="34" charset="-128"/>
              </a:rPr>
              <a:t>www.cybozu.com</a:t>
            </a:r>
            <a:r>
              <a:rPr lang="en" altLang="ja-JP" sz="1400" dirty="0">
                <a:solidFill>
                  <a:schemeClr val="tx1"/>
                </a:solidFill>
                <a:latin typeface="Yu Gothic Medium" panose="020B0400000000000000" pitchFamily="34" charset="-128"/>
                <a:ea typeface="Yu Gothic Medium" panose="020B0400000000000000" pitchFamily="34" charset="-128"/>
              </a:rPr>
              <a:t>/</a:t>
            </a:r>
            <a:r>
              <a:rPr lang="en" altLang="ja-JP" sz="1400" dirty="0" err="1">
                <a:solidFill>
                  <a:schemeClr val="tx1"/>
                </a:solidFill>
                <a:latin typeface="Yu Gothic Medium" panose="020B0400000000000000" pitchFamily="34" charset="-128"/>
                <a:ea typeface="Yu Gothic Medium" panose="020B0400000000000000" pitchFamily="34" charset="-128"/>
              </a:rPr>
              <a:t>jp</a:t>
            </a:r>
            <a:r>
              <a:rPr lang="en" altLang="ja-JP" sz="1400" dirty="0">
                <a:solidFill>
                  <a:schemeClr val="tx1"/>
                </a:solidFill>
                <a:latin typeface="Yu Gothic Medium" panose="020B0400000000000000" pitchFamily="34" charset="-128"/>
                <a:ea typeface="Yu Gothic Medium" panose="020B0400000000000000" pitchFamily="34" charset="-128"/>
              </a:rPr>
              <a:t>/</a:t>
            </a:r>
            <a:endParaRPr lang="ja-JP" altLang="en-US" sz="1400">
              <a:solidFill>
                <a:schemeClr val="tx1"/>
              </a:solidFill>
              <a:latin typeface="Yu Gothic Medium" panose="020B0400000000000000" pitchFamily="34" charset="-128"/>
              <a:ea typeface="Yu Gothic Medium" panose="020B0400000000000000" pitchFamily="34" charset="-128"/>
            </a:endParaRPr>
          </a:p>
        </p:txBody>
      </p:sp>
    </p:spTree>
    <p:extLst>
      <p:ext uri="{BB962C8B-B14F-4D97-AF65-F5344CB8AC3E}">
        <p14:creationId xmlns:p14="http://schemas.microsoft.com/office/powerpoint/2010/main" val="2733050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BF00EDE-CC86-06CE-2C66-35FFCF7B612E}"/>
              </a:ext>
            </a:extLst>
          </p:cNvPr>
          <p:cNvSpPr>
            <a:spLocks noGrp="1"/>
          </p:cNvSpPr>
          <p:nvPr>
            <p:ph type="sldNum" sz="quarter" idx="4"/>
          </p:nvPr>
        </p:nvSpPr>
        <p:spPr/>
        <p:txBody>
          <a:bodyPr/>
          <a:lstStyle/>
          <a:p>
            <a:fld id="{8D25A64C-5F60-9E4F-A90F-656EC2FF92F5}" type="slidenum">
              <a:rPr lang="ja-JP" altLang="en-US" smtClean="0"/>
              <a:pPr/>
              <a:t>53</a:t>
            </a:fld>
            <a:endParaRPr lang="ja-JP" altLang="en-US"/>
          </a:p>
        </p:txBody>
      </p:sp>
      <p:sp>
        <p:nvSpPr>
          <p:cNvPr id="3" name="テキスト ボックス 2">
            <a:extLst>
              <a:ext uri="{FF2B5EF4-FFF2-40B4-BE49-F238E27FC236}">
                <a16:creationId xmlns:a16="http://schemas.microsoft.com/office/drawing/2014/main" id="{06E78336-F10A-5C17-F76A-ACC4F557AAE3}"/>
              </a:ext>
            </a:extLst>
          </p:cNvPr>
          <p:cNvSpPr txBox="1"/>
          <p:nvPr/>
        </p:nvSpPr>
        <p:spPr>
          <a:xfrm>
            <a:off x="4991100" y="2426984"/>
            <a:ext cx="6267125" cy="752450"/>
          </a:xfrm>
          <a:prstGeom prst="rect">
            <a:avLst/>
          </a:prstGeom>
          <a:noFill/>
        </p:spPr>
        <p:txBody>
          <a:bodyPr wrap="square" rtlCol="0">
            <a:spAutoFit/>
          </a:bodyPr>
          <a:lstStyle/>
          <a:p>
            <a:pPr>
              <a:lnSpc>
                <a:spcPct val="150000"/>
              </a:lnSpc>
            </a:pPr>
            <a:r>
              <a:rPr lang="ja-JP" altLang="en-US" sz="1500"/>
              <a:t>サイボウズ株式会社は、情報セキュリティマネジメントシステムについて、第三者機関からの認証を取得しています。</a:t>
            </a:r>
            <a:endParaRPr kumimoji="1" lang="ja-JP" altLang="en-US" sz="1500"/>
          </a:p>
        </p:txBody>
      </p:sp>
      <p:cxnSp>
        <p:nvCxnSpPr>
          <p:cNvPr id="4" name="直線コネクタ 3">
            <a:extLst>
              <a:ext uri="{FF2B5EF4-FFF2-40B4-BE49-F238E27FC236}">
                <a16:creationId xmlns:a16="http://schemas.microsoft.com/office/drawing/2014/main" id="{918BA6B2-0DE2-5972-D199-F4077CE85B61}"/>
              </a:ext>
            </a:extLst>
          </p:cNvPr>
          <p:cNvCxnSpPr>
            <a:cxnSpLocks/>
          </p:cNvCxnSpPr>
          <p:nvPr/>
        </p:nvCxnSpPr>
        <p:spPr>
          <a:xfrm>
            <a:off x="4991100" y="1522562"/>
            <a:ext cx="62671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F627061A-1EFE-1E50-149B-F38055D9BD4A}"/>
              </a:ext>
            </a:extLst>
          </p:cNvPr>
          <p:cNvCxnSpPr>
            <a:cxnSpLocks/>
          </p:cNvCxnSpPr>
          <p:nvPr/>
        </p:nvCxnSpPr>
        <p:spPr>
          <a:xfrm>
            <a:off x="4991100" y="2329079"/>
            <a:ext cx="62671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F6D43219-80B1-6D1F-8238-16A54F37E769}"/>
              </a:ext>
            </a:extLst>
          </p:cNvPr>
          <p:cNvSpPr txBox="1"/>
          <p:nvPr/>
        </p:nvSpPr>
        <p:spPr>
          <a:xfrm>
            <a:off x="6289837" y="1738834"/>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第三者認証</a:t>
            </a:r>
            <a:endParaRPr kumimoji="1" lang="ja-JP" altLang="en-US" sz="1400" b="1">
              <a:latin typeface="Yu Gothic Medium" panose="020B0400000000000000" pitchFamily="34" charset="-128"/>
              <a:ea typeface="Yu Gothic Medium" panose="020B0400000000000000" pitchFamily="34" charset="-128"/>
            </a:endParaRPr>
          </a:p>
        </p:txBody>
      </p:sp>
      <p:sp>
        <p:nvSpPr>
          <p:cNvPr id="8" name="テキスト ボックス 7">
            <a:extLst>
              <a:ext uri="{FF2B5EF4-FFF2-40B4-BE49-F238E27FC236}">
                <a16:creationId xmlns:a16="http://schemas.microsoft.com/office/drawing/2014/main" id="{F9A9719E-2833-591E-E8B8-E9304071B83B}"/>
              </a:ext>
            </a:extLst>
          </p:cNvPr>
          <p:cNvSpPr txBox="1"/>
          <p:nvPr/>
        </p:nvSpPr>
        <p:spPr>
          <a:xfrm>
            <a:off x="933775" y="2426984"/>
            <a:ext cx="3523925" cy="1098699"/>
          </a:xfrm>
          <a:prstGeom prst="rect">
            <a:avLst/>
          </a:prstGeom>
          <a:noFill/>
        </p:spPr>
        <p:txBody>
          <a:bodyPr wrap="square" rtlCol="0">
            <a:spAutoFit/>
          </a:bodyPr>
          <a:lstStyle/>
          <a:p>
            <a:pPr>
              <a:lnSpc>
                <a:spcPct val="150000"/>
              </a:lnSpc>
            </a:pPr>
            <a:r>
              <a:rPr lang="ja-JP" altLang="en-US" sz="1500"/>
              <a:t>政府情報システムのためのセキュリティ評価制度（</a:t>
            </a:r>
            <a:r>
              <a:rPr lang="en" altLang="ja-JP" sz="1500" dirty="0"/>
              <a:t>ISMAP)</a:t>
            </a:r>
            <a:r>
              <a:rPr lang="ja-JP" altLang="en-US" sz="1500"/>
              <a:t>のクラウドサービスリストに掲載されています。</a:t>
            </a:r>
            <a:endParaRPr kumimoji="1" lang="ja-JP" altLang="en-US" sz="1500"/>
          </a:p>
        </p:txBody>
      </p:sp>
      <p:cxnSp>
        <p:nvCxnSpPr>
          <p:cNvPr id="9" name="直線コネクタ 8">
            <a:extLst>
              <a:ext uri="{FF2B5EF4-FFF2-40B4-BE49-F238E27FC236}">
                <a16:creationId xmlns:a16="http://schemas.microsoft.com/office/drawing/2014/main" id="{3E7AB566-7AE8-0343-E906-1F45E4E00C9F}"/>
              </a:ext>
            </a:extLst>
          </p:cNvPr>
          <p:cNvCxnSpPr>
            <a:cxnSpLocks/>
          </p:cNvCxnSpPr>
          <p:nvPr/>
        </p:nvCxnSpPr>
        <p:spPr>
          <a:xfrm>
            <a:off x="933775" y="1522562"/>
            <a:ext cx="35239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C569AB2-E401-0CFB-64D0-9AD20C3D5A5E}"/>
              </a:ext>
            </a:extLst>
          </p:cNvPr>
          <p:cNvCxnSpPr>
            <a:cxnSpLocks/>
          </p:cNvCxnSpPr>
          <p:nvPr/>
        </p:nvCxnSpPr>
        <p:spPr>
          <a:xfrm>
            <a:off x="933775" y="2329079"/>
            <a:ext cx="3523925"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BD044E38-5D97-AD00-2D6A-86C10EE0D4EC}"/>
              </a:ext>
            </a:extLst>
          </p:cNvPr>
          <p:cNvSpPr txBox="1"/>
          <p:nvPr/>
        </p:nvSpPr>
        <p:spPr>
          <a:xfrm>
            <a:off x="933775" y="1738834"/>
            <a:ext cx="3523925" cy="430887"/>
          </a:xfrm>
          <a:prstGeom prst="rect">
            <a:avLst/>
          </a:prstGeom>
          <a:noFill/>
        </p:spPr>
        <p:txBody>
          <a:bodyPr wrap="square" rtlCol="0">
            <a:spAutoFit/>
          </a:bodyPr>
          <a:lstStyle/>
          <a:p>
            <a:pPr algn="ctr"/>
            <a:r>
              <a:rPr lang="en-US" altLang="ja-JP" sz="2200" b="1" dirty="0">
                <a:latin typeface="Yu Gothic Medium" panose="020B0400000000000000" pitchFamily="34" charset="-128"/>
                <a:ea typeface="Yu Gothic Medium" panose="020B0400000000000000" pitchFamily="34" charset="-128"/>
              </a:rPr>
              <a:t>ISMAP</a:t>
            </a:r>
            <a:endParaRPr kumimoji="1" lang="ja-JP" altLang="en-US" sz="2200" b="1">
              <a:latin typeface="Yu Gothic Medium" panose="020B0400000000000000" pitchFamily="34" charset="-128"/>
              <a:ea typeface="Yu Gothic Medium" panose="020B0400000000000000" pitchFamily="34" charset="-128"/>
            </a:endParaRPr>
          </a:p>
        </p:txBody>
      </p:sp>
      <p:grpSp>
        <p:nvGrpSpPr>
          <p:cNvPr id="15" name="グループ化 14">
            <a:extLst>
              <a:ext uri="{FF2B5EF4-FFF2-40B4-BE49-F238E27FC236}">
                <a16:creationId xmlns:a16="http://schemas.microsoft.com/office/drawing/2014/main" id="{56846BDA-F463-78A0-48FD-BF81E8866DCF}"/>
              </a:ext>
            </a:extLst>
          </p:cNvPr>
          <p:cNvGrpSpPr/>
          <p:nvPr/>
        </p:nvGrpSpPr>
        <p:grpSpPr>
          <a:xfrm>
            <a:off x="2142000" y="540000"/>
            <a:ext cx="7908925" cy="673100"/>
            <a:chOff x="2141537" y="673100"/>
            <a:chExt cx="7908925" cy="673100"/>
          </a:xfrm>
        </p:grpSpPr>
        <p:pic>
          <p:nvPicPr>
            <p:cNvPr id="16" name="図 15">
              <a:extLst>
                <a:ext uri="{FF2B5EF4-FFF2-40B4-BE49-F238E27FC236}">
                  <a16:creationId xmlns:a16="http://schemas.microsoft.com/office/drawing/2014/main" id="{DA3475E5-EF76-8C93-E10D-17C9C1488E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17" name="テキスト ボックス 16">
              <a:extLst>
                <a:ext uri="{FF2B5EF4-FFF2-40B4-BE49-F238E27FC236}">
                  <a16:creationId xmlns:a16="http://schemas.microsoft.com/office/drawing/2014/main" id="{3D52D77B-8BA8-9968-95BB-2833C4CA4BA4}"/>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外部機関による評価</a:t>
              </a:r>
            </a:p>
          </p:txBody>
        </p:sp>
      </p:grpSp>
      <p:sp>
        <p:nvSpPr>
          <p:cNvPr id="22" name="正方形/長方形 21">
            <a:extLst>
              <a:ext uri="{FF2B5EF4-FFF2-40B4-BE49-F238E27FC236}">
                <a16:creationId xmlns:a16="http://schemas.microsoft.com/office/drawing/2014/main" id="{E8F01EF8-B71F-FD68-4A80-2D48FE8445E5}"/>
              </a:ext>
            </a:extLst>
          </p:cNvPr>
          <p:cNvSpPr/>
          <p:nvPr/>
        </p:nvSpPr>
        <p:spPr>
          <a:xfrm>
            <a:off x="933775" y="3623587"/>
            <a:ext cx="3523925" cy="46039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tx1"/>
                </a:solidFill>
                <a:latin typeface="Yu Gothic Medium" panose="020B0400000000000000" pitchFamily="34" charset="-128"/>
                <a:ea typeface="Yu Gothic Medium" panose="020B0400000000000000" pitchFamily="34" charset="-128"/>
              </a:rPr>
              <a:t>登録対象</a:t>
            </a:r>
          </a:p>
        </p:txBody>
      </p:sp>
      <p:sp>
        <p:nvSpPr>
          <p:cNvPr id="24" name="テキスト ボックス 23">
            <a:extLst>
              <a:ext uri="{FF2B5EF4-FFF2-40B4-BE49-F238E27FC236}">
                <a16:creationId xmlns:a16="http://schemas.microsoft.com/office/drawing/2014/main" id="{8E49FFB5-56B9-724B-4745-80A21F09595A}"/>
              </a:ext>
            </a:extLst>
          </p:cNvPr>
          <p:cNvSpPr txBox="1"/>
          <p:nvPr/>
        </p:nvSpPr>
        <p:spPr>
          <a:xfrm>
            <a:off x="933775" y="4181881"/>
            <a:ext cx="3523925" cy="620426"/>
          </a:xfrm>
          <a:prstGeom prst="rect">
            <a:avLst/>
          </a:prstGeom>
          <a:noFill/>
        </p:spPr>
        <p:txBody>
          <a:bodyPr wrap="square" rtlCol="0">
            <a:spAutoFit/>
          </a:bodyPr>
          <a:lstStyle/>
          <a:p>
            <a:pPr>
              <a:lnSpc>
                <a:spcPct val="150000"/>
              </a:lnSpc>
            </a:pPr>
            <a:r>
              <a:rPr lang="ja-JP" altLang="en-US" sz="1200"/>
              <a:t>クラウドサービス運用基盤</a:t>
            </a:r>
            <a:r>
              <a:rPr lang="en" altLang="ja-JP" sz="1200" dirty="0" err="1"/>
              <a:t>cybozu.com</a:t>
            </a:r>
            <a:r>
              <a:rPr lang="ja-JP" altLang="en-US" sz="1200"/>
              <a:t>並びに</a:t>
            </a:r>
            <a:r>
              <a:rPr lang="en" altLang="ja-JP" sz="1200" dirty="0" err="1"/>
              <a:t>cybozu.com</a:t>
            </a:r>
            <a:r>
              <a:rPr lang="ja-JP" altLang="en-US" sz="1200"/>
              <a:t>上で提供する</a:t>
            </a:r>
            <a:r>
              <a:rPr lang="en" altLang="ja-JP" sz="1200" dirty="0" err="1"/>
              <a:t>Garoon</a:t>
            </a:r>
            <a:r>
              <a:rPr lang="ja-JP" altLang="en-US" sz="1200"/>
              <a:t>及び</a:t>
            </a:r>
            <a:r>
              <a:rPr lang="en" altLang="ja-JP" sz="1200" dirty="0" err="1"/>
              <a:t>kintone</a:t>
            </a:r>
            <a:endParaRPr kumimoji="1" lang="ja-JP" altLang="en-US" sz="1200"/>
          </a:p>
        </p:txBody>
      </p:sp>
      <p:sp>
        <p:nvSpPr>
          <p:cNvPr id="27" name="正方形/長方形 26">
            <a:extLst>
              <a:ext uri="{FF2B5EF4-FFF2-40B4-BE49-F238E27FC236}">
                <a16:creationId xmlns:a16="http://schemas.microsoft.com/office/drawing/2014/main" id="{1A068BA7-0ABD-27FA-649A-81DEB1B43DA6}"/>
              </a:ext>
            </a:extLst>
          </p:cNvPr>
          <p:cNvSpPr/>
          <p:nvPr/>
        </p:nvSpPr>
        <p:spPr>
          <a:xfrm>
            <a:off x="1660687" y="4900211"/>
            <a:ext cx="2070100" cy="460390"/>
          </a:xfrm>
          <a:prstGeom prst="rect">
            <a:avLst/>
          </a:prstGeom>
          <a:solidFill>
            <a:schemeClr val="bg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latin typeface="Yu Gothic Medium" panose="020B0400000000000000" pitchFamily="34" charset="-128"/>
                <a:ea typeface="Yu Gothic Medium" panose="020B0400000000000000" pitchFamily="34" charset="-128"/>
              </a:rPr>
              <a:t>登録番号  </a:t>
            </a:r>
            <a:r>
              <a:rPr lang="en" altLang="ja-JP" sz="1200" dirty="0">
                <a:solidFill>
                  <a:schemeClr val="tx1"/>
                </a:solidFill>
                <a:latin typeface="Yu Gothic Medium" panose="020B0400000000000000" pitchFamily="34" charset="-128"/>
                <a:ea typeface="Yu Gothic Medium" panose="020B0400000000000000" pitchFamily="34" charset="-128"/>
              </a:rPr>
              <a:t>C21-0016-2</a:t>
            </a:r>
            <a:endParaRPr lang="ja-JP" altLang="en-US" sz="1200">
              <a:solidFill>
                <a:schemeClr val="tx1"/>
              </a:solidFill>
              <a:latin typeface="Yu Gothic Medium" panose="020B0400000000000000" pitchFamily="34" charset="-128"/>
              <a:ea typeface="Yu Gothic Medium" panose="020B0400000000000000" pitchFamily="34" charset="-128"/>
            </a:endParaRPr>
          </a:p>
        </p:txBody>
      </p:sp>
      <p:sp>
        <p:nvSpPr>
          <p:cNvPr id="30" name="テキスト ボックス 29">
            <a:extLst>
              <a:ext uri="{FF2B5EF4-FFF2-40B4-BE49-F238E27FC236}">
                <a16:creationId xmlns:a16="http://schemas.microsoft.com/office/drawing/2014/main" id="{B6C4401A-B384-56EE-DD5D-2FD914BAAA81}"/>
              </a:ext>
            </a:extLst>
          </p:cNvPr>
          <p:cNvSpPr txBox="1"/>
          <p:nvPr/>
        </p:nvSpPr>
        <p:spPr>
          <a:xfrm>
            <a:off x="4991101" y="3779724"/>
            <a:ext cx="4686300" cy="897425"/>
          </a:xfrm>
          <a:prstGeom prst="rect">
            <a:avLst/>
          </a:prstGeom>
          <a:noFill/>
        </p:spPr>
        <p:txBody>
          <a:bodyPr wrap="square" rtlCol="0">
            <a:spAutoFit/>
          </a:bodyPr>
          <a:lstStyle/>
          <a:p>
            <a:pPr>
              <a:lnSpc>
                <a:spcPct val="150000"/>
              </a:lnSpc>
            </a:pPr>
            <a:r>
              <a:rPr lang="ja-JP" altLang="en-US" sz="1200"/>
              <a:t>▶︎ ⾃社開発クラウドサービスの運⽤基盤の設計、構築、保守</a:t>
            </a:r>
          </a:p>
          <a:p>
            <a:pPr>
              <a:lnSpc>
                <a:spcPct val="150000"/>
              </a:lnSpc>
            </a:pPr>
            <a:r>
              <a:rPr lang="ja-JP" altLang="en-US" sz="1200"/>
              <a:t>▶︎ 社内情報システム基盤の設計、構築及び運⽤保守</a:t>
            </a:r>
          </a:p>
          <a:p>
            <a:pPr>
              <a:lnSpc>
                <a:spcPct val="150000"/>
              </a:lnSpc>
            </a:pPr>
            <a:r>
              <a:rPr lang="ja-JP" altLang="en-US" sz="1200"/>
              <a:t>▶︎ クラウドサービス、オンプレミス製品及び社内システムの開発</a:t>
            </a:r>
            <a:endParaRPr kumimoji="1" lang="ja-JP" altLang="en-US" sz="1200"/>
          </a:p>
        </p:txBody>
      </p:sp>
      <p:sp>
        <p:nvSpPr>
          <p:cNvPr id="31" name="正方形/長方形 30">
            <a:extLst>
              <a:ext uri="{FF2B5EF4-FFF2-40B4-BE49-F238E27FC236}">
                <a16:creationId xmlns:a16="http://schemas.microsoft.com/office/drawing/2014/main" id="{2EBB564B-22AC-0E93-8D47-EFC5C6D9B689}"/>
              </a:ext>
            </a:extLst>
          </p:cNvPr>
          <p:cNvSpPr/>
          <p:nvPr/>
        </p:nvSpPr>
        <p:spPr>
          <a:xfrm>
            <a:off x="6383115" y="3280687"/>
            <a:ext cx="1206500" cy="46039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latin typeface="Yu Gothic Medium" panose="020B0400000000000000" pitchFamily="34" charset="-128"/>
                <a:ea typeface="Yu Gothic Medium" panose="020B0400000000000000" pitchFamily="34" charset="-128"/>
              </a:rPr>
              <a:t>認証登録範囲</a:t>
            </a:r>
          </a:p>
        </p:txBody>
      </p:sp>
      <p:sp>
        <p:nvSpPr>
          <p:cNvPr id="32" name="正方形/長方形 31">
            <a:extLst>
              <a:ext uri="{FF2B5EF4-FFF2-40B4-BE49-F238E27FC236}">
                <a16:creationId xmlns:a16="http://schemas.microsoft.com/office/drawing/2014/main" id="{06AEA095-1E31-5CB2-59D4-6A3C69A0AE74}"/>
              </a:ext>
            </a:extLst>
          </p:cNvPr>
          <p:cNvSpPr/>
          <p:nvPr/>
        </p:nvSpPr>
        <p:spPr>
          <a:xfrm>
            <a:off x="4991100" y="3280687"/>
            <a:ext cx="1392015" cy="4603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sz="1300" dirty="0">
                <a:solidFill>
                  <a:schemeClr val="bg1"/>
                </a:solidFill>
                <a:latin typeface="Yu Gothic Medium" panose="020B0400000000000000" pitchFamily="34" charset="-128"/>
                <a:ea typeface="Yu Gothic Medium" panose="020B0400000000000000" pitchFamily="34" charset="-128"/>
              </a:rPr>
              <a:t>ISO/IEC 27001</a:t>
            </a:r>
            <a:endParaRPr lang="ja-JP" altLang="en-US" sz="1300">
              <a:solidFill>
                <a:schemeClr val="bg1"/>
              </a:solidFill>
              <a:latin typeface="Yu Gothic Medium" panose="020B0400000000000000" pitchFamily="34" charset="-128"/>
              <a:ea typeface="Yu Gothic Medium" panose="020B0400000000000000" pitchFamily="34" charset="-128"/>
            </a:endParaRPr>
          </a:p>
        </p:txBody>
      </p:sp>
      <p:sp>
        <p:nvSpPr>
          <p:cNvPr id="33" name="正方形/長方形 32">
            <a:extLst>
              <a:ext uri="{FF2B5EF4-FFF2-40B4-BE49-F238E27FC236}">
                <a16:creationId xmlns:a16="http://schemas.microsoft.com/office/drawing/2014/main" id="{6F229106-986E-6B46-F64F-2CABD7EAE9AC}"/>
              </a:ext>
            </a:extLst>
          </p:cNvPr>
          <p:cNvSpPr/>
          <p:nvPr/>
        </p:nvSpPr>
        <p:spPr>
          <a:xfrm>
            <a:off x="7724330" y="3277338"/>
            <a:ext cx="1953071" cy="460390"/>
          </a:xfrm>
          <a:prstGeom prst="rect">
            <a:avLst/>
          </a:prstGeom>
          <a:solidFill>
            <a:schemeClr val="bg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latin typeface="Yu Gothic Medium" panose="020B0400000000000000" pitchFamily="34" charset="-128"/>
                <a:ea typeface="Yu Gothic Medium" panose="020B0400000000000000" pitchFamily="34" charset="-128"/>
              </a:rPr>
              <a:t>認証登録番号  </a:t>
            </a:r>
            <a:r>
              <a:rPr lang="en" altLang="ja-JP" sz="1200" dirty="0">
                <a:solidFill>
                  <a:schemeClr val="tx1"/>
                </a:solidFill>
                <a:latin typeface="Yu Gothic Medium" panose="020B0400000000000000" pitchFamily="34" charset="-128"/>
                <a:ea typeface="Yu Gothic Medium" panose="020B0400000000000000" pitchFamily="34" charset="-128"/>
              </a:rPr>
              <a:t>IS 577142</a:t>
            </a:r>
            <a:endParaRPr lang="ja-JP" altLang="en-US" sz="1200">
              <a:solidFill>
                <a:schemeClr val="tx1"/>
              </a:solidFill>
              <a:latin typeface="Yu Gothic Medium" panose="020B0400000000000000" pitchFamily="34" charset="-128"/>
              <a:ea typeface="Yu Gothic Medium" panose="020B0400000000000000" pitchFamily="34" charset="-128"/>
            </a:endParaRPr>
          </a:p>
        </p:txBody>
      </p:sp>
      <p:sp>
        <p:nvSpPr>
          <p:cNvPr id="34" name="テキスト ボックス 33">
            <a:extLst>
              <a:ext uri="{FF2B5EF4-FFF2-40B4-BE49-F238E27FC236}">
                <a16:creationId xmlns:a16="http://schemas.microsoft.com/office/drawing/2014/main" id="{74097AE1-CC31-9D44-ECDD-25215D43064E}"/>
              </a:ext>
            </a:extLst>
          </p:cNvPr>
          <p:cNvSpPr txBox="1"/>
          <p:nvPr/>
        </p:nvSpPr>
        <p:spPr>
          <a:xfrm>
            <a:off x="4991100" y="5341824"/>
            <a:ext cx="6256115" cy="897425"/>
          </a:xfrm>
          <a:prstGeom prst="rect">
            <a:avLst/>
          </a:prstGeom>
          <a:noFill/>
        </p:spPr>
        <p:txBody>
          <a:bodyPr wrap="square" rtlCol="0">
            <a:spAutoFit/>
          </a:bodyPr>
          <a:lstStyle/>
          <a:p>
            <a:pPr>
              <a:lnSpc>
                <a:spcPct val="150000"/>
              </a:lnSpc>
            </a:pPr>
            <a:r>
              <a:rPr lang="en" altLang="ja-JP" sz="1200" dirty="0" err="1"/>
              <a:t>cybozu.com</a:t>
            </a:r>
            <a:r>
              <a:rPr lang="ja-JP" altLang="en" sz="1200"/>
              <a:t>、</a:t>
            </a:r>
            <a:r>
              <a:rPr lang="en" altLang="ja-JP" sz="1200" dirty="0" err="1"/>
              <a:t>Garoon</a:t>
            </a:r>
            <a:r>
              <a:rPr lang="ja-JP" altLang="en" sz="1200"/>
              <a:t>、</a:t>
            </a:r>
            <a:r>
              <a:rPr lang="en" altLang="ja-JP" sz="1200" dirty="0" err="1"/>
              <a:t>kintone</a:t>
            </a:r>
            <a:r>
              <a:rPr lang="ja-JP" altLang="en" sz="1200"/>
              <a:t>、</a:t>
            </a:r>
            <a:r>
              <a:rPr lang="ja-JP" altLang="en-US" sz="1200"/>
              <a:t>サイボウズ</a:t>
            </a:r>
            <a:r>
              <a:rPr lang="en" altLang="ja-JP" sz="1200" dirty="0"/>
              <a:t>Office</a:t>
            </a:r>
            <a:r>
              <a:rPr lang="ja-JP" altLang="en" sz="1200"/>
              <a:t>、</a:t>
            </a:r>
            <a:r>
              <a:rPr lang="ja-JP" altLang="en-US" sz="1200"/>
              <a:t>メールワイズの提供に係るクラウドサービスプロバイダとしてのシステム運⽤・保守に係る</a:t>
            </a:r>
            <a:r>
              <a:rPr lang="en" altLang="ja-JP" sz="1200" dirty="0"/>
              <a:t>ISMS</a:t>
            </a:r>
            <a:r>
              <a:rPr lang="ja-JP" altLang="en-US" sz="1200"/>
              <a:t>クラウドセキュリティマネジメントシステム</a:t>
            </a:r>
            <a:endParaRPr kumimoji="1" lang="ja-JP" altLang="en-US" sz="1200"/>
          </a:p>
        </p:txBody>
      </p:sp>
      <p:sp>
        <p:nvSpPr>
          <p:cNvPr id="35" name="正方形/長方形 34">
            <a:extLst>
              <a:ext uri="{FF2B5EF4-FFF2-40B4-BE49-F238E27FC236}">
                <a16:creationId xmlns:a16="http://schemas.microsoft.com/office/drawing/2014/main" id="{8CF4FD17-B695-DF1E-3FE8-6435F9A6C85D}"/>
              </a:ext>
            </a:extLst>
          </p:cNvPr>
          <p:cNvSpPr/>
          <p:nvPr/>
        </p:nvSpPr>
        <p:spPr>
          <a:xfrm>
            <a:off x="6383115" y="4842787"/>
            <a:ext cx="1206500" cy="46039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latin typeface="Yu Gothic Medium" panose="020B0400000000000000" pitchFamily="34" charset="-128"/>
                <a:ea typeface="Yu Gothic Medium" panose="020B0400000000000000" pitchFamily="34" charset="-128"/>
              </a:rPr>
              <a:t>認証登録範囲</a:t>
            </a:r>
          </a:p>
        </p:txBody>
      </p:sp>
      <p:sp>
        <p:nvSpPr>
          <p:cNvPr id="36" name="正方形/長方形 35">
            <a:extLst>
              <a:ext uri="{FF2B5EF4-FFF2-40B4-BE49-F238E27FC236}">
                <a16:creationId xmlns:a16="http://schemas.microsoft.com/office/drawing/2014/main" id="{D027F40C-3707-CAA9-46BA-1CECFA0AE197}"/>
              </a:ext>
            </a:extLst>
          </p:cNvPr>
          <p:cNvSpPr/>
          <p:nvPr/>
        </p:nvSpPr>
        <p:spPr>
          <a:xfrm>
            <a:off x="4991100" y="4842787"/>
            <a:ext cx="1392015" cy="4603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sz="1300" dirty="0">
                <a:solidFill>
                  <a:schemeClr val="bg1"/>
                </a:solidFill>
                <a:latin typeface="Yu Gothic Medium" panose="020B0400000000000000" pitchFamily="34" charset="-128"/>
                <a:ea typeface="Yu Gothic Medium" panose="020B0400000000000000" pitchFamily="34" charset="-128"/>
              </a:rPr>
              <a:t>ISO/IEC 27017</a:t>
            </a:r>
            <a:endParaRPr lang="ja-JP" altLang="en-US" sz="1300">
              <a:solidFill>
                <a:schemeClr val="bg1"/>
              </a:solidFill>
              <a:latin typeface="Yu Gothic Medium" panose="020B0400000000000000" pitchFamily="34" charset="-128"/>
              <a:ea typeface="Yu Gothic Medium" panose="020B0400000000000000" pitchFamily="34" charset="-128"/>
            </a:endParaRPr>
          </a:p>
        </p:txBody>
      </p:sp>
      <p:sp>
        <p:nvSpPr>
          <p:cNvPr id="37" name="正方形/長方形 36">
            <a:extLst>
              <a:ext uri="{FF2B5EF4-FFF2-40B4-BE49-F238E27FC236}">
                <a16:creationId xmlns:a16="http://schemas.microsoft.com/office/drawing/2014/main" id="{C87DA7A2-FB7E-F518-6280-08EEC95CBBF5}"/>
              </a:ext>
            </a:extLst>
          </p:cNvPr>
          <p:cNvSpPr/>
          <p:nvPr/>
        </p:nvSpPr>
        <p:spPr>
          <a:xfrm>
            <a:off x="7724330" y="4839438"/>
            <a:ext cx="2326595" cy="460390"/>
          </a:xfrm>
          <a:prstGeom prst="rect">
            <a:avLst/>
          </a:prstGeom>
          <a:solidFill>
            <a:schemeClr val="bg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latin typeface="Yu Gothic Medium" panose="020B0400000000000000" pitchFamily="34" charset="-128"/>
                <a:ea typeface="Yu Gothic Medium" panose="020B0400000000000000" pitchFamily="34" charset="-128"/>
              </a:rPr>
              <a:t>認証登録番号 </a:t>
            </a:r>
            <a:r>
              <a:rPr lang="en" altLang="ja-JP" sz="1200" dirty="0">
                <a:solidFill>
                  <a:schemeClr val="tx1"/>
                </a:solidFill>
                <a:latin typeface="Yu Gothic Medium" panose="020B0400000000000000" pitchFamily="34" charset="-128"/>
                <a:ea typeface="Yu Gothic Medium" panose="020B0400000000000000" pitchFamily="34" charset="-128"/>
              </a:rPr>
              <a:t>CLOUD 715091</a:t>
            </a:r>
            <a:endParaRPr lang="ja-JP" altLang="en-US" sz="1200">
              <a:solidFill>
                <a:schemeClr val="tx1"/>
              </a:solidFill>
              <a:latin typeface="Yu Gothic Medium" panose="020B0400000000000000" pitchFamily="34" charset="-128"/>
              <a:ea typeface="Yu Gothic Medium" panose="020B0400000000000000" pitchFamily="34" charset="-128"/>
            </a:endParaRPr>
          </a:p>
        </p:txBody>
      </p:sp>
      <p:pic>
        <p:nvPicPr>
          <p:cNvPr id="11" name="図 10" descr="ロゴ&#10;&#10;低い精度で自動的に生成された説明">
            <a:extLst>
              <a:ext uri="{FF2B5EF4-FFF2-40B4-BE49-F238E27FC236}">
                <a16:creationId xmlns:a16="http://schemas.microsoft.com/office/drawing/2014/main" id="{D8F608AF-48B4-05B9-98C4-B85EA1FED263}"/>
              </a:ext>
            </a:extLst>
          </p:cNvPr>
          <p:cNvPicPr>
            <a:picLocks noChangeAspect="1"/>
          </p:cNvPicPr>
          <p:nvPr/>
        </p:nvPicPr>
        <p:blipFill>
          <a:blip r:embed="rId3"/>
          <a:stretch>
            <a:fillRect/>
          </a:stretch>
        </p:blipFill>
        <p:spPr>
          <a:xfrm>
            <a:off x="10028280" y="3277338"/>
            <a:ext cx="1724864" cy="1251578"/>
          </a:xfrm>
          <a:prstGeom prst="rect">
            <a:avLst/>
          </a:prstGeom>
        </p:spPr>
      </p:pic>
    </p:spTree>
    <p:extLst>
      <p:ext uri="{BB962C8B-B14F-4D97-AF65-F5344CB8AC3E}">
        <p14:creationId xmlns:p14="http://schemas.microsoft.com/office/powerpoint/2010/main" val="561069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ダイアグラム が含まれている画像&#10;&#10;自動的に生成された説明">
            <a:extLst>
              <a:ext uri="{FF2B5EF4-FFF2-40B4-BE49-F238E27FC236}">
                <a16:creationId xmlns:a16="http://schemas.microsoft.com/office/drawing/2014/main" id="{92C8A1B0-2BF8-D899-FC7A-F394E84440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03188" y="3764144"/>
            <a:ext cx="3962724" cy="2076467"/>
          </a:xfrm>
          <a:prstGeom prst="rect">
            <a:avLst/>
          </a:prstGeom>
        </p:spPr>
      </p:pic>
      <p:sp>
        <p:nvSpPr>
          <p:cNvPr id="4" name="テキスト ボックス 3">
            <a:extLst>
              <a:ext uri="{FF2B5EF4-FFF2-40B4-BE49-F238E27FC236}">
                <a16:creationId xmlns:a16="http://schemas.microsoft.com/office/drawing/2014/main" id="{9B73612C-D3F3-334E-8DF4-4F816C1B55E3}"/>
              </a:ext>
            </a:extLst>
          </p:cNvPr>
          <p:cNvSpPr txBox="1"/>
          <p:nvPr/>
        </p:nvSpPr>
        <p:spPr>
          <a:xfrm>
            <a:off x="6356675" y="2772931"/>
            <a:ext cx="4901550" cy="964495"/>
          </a:xfrm>
          <a:prstGeom prst="rect">
            <a:avLst/>
          </a:prstGeom>
          <a:noFill/>
        </p:spPr>
        <p:txBody>
          <a:bodyPr wrap="square" rtlCol="0">
            <a:spAutoFit/>
          </a:bodyPr>
          <a:lstStyle/>
          <a:p>
            <a:pPr>
              <a:lnSpc>
                <a:spcPct val="150000"/>
              </a:lnSpc>
            </a:pPr>
            <a:r>
              <a:rPr lang="ja-JP" altLang="en-US" sz="1300"/>
              <a:t>クライアント証明書によって接続端末を認証できます。</a:t>
            </a:r>
            <a:r>
              <a:rPr lang="en" altLang="ja-JP" sz="1300" dirty="0"/>
              <a:t>IP</a:t>
            </a:r>
            <a:r>
              <a:rPr lang="ja-JP" altLang="en-US" sz="1300"/>
              <a:t>アドレス制限と組み合わせて利用することで、より安全に社外からのアクセスを行えます。</a:t>
            </a:r>
            <a:endParaRPr kumimoji="1" lang="ja-JP" altLang="en-US" sz="1300"/>
          </a:p>
        </p:txBody>
      </p:sp>
      <p:cxnSp>
        <p:nvCxnSpPr>
          <p:cNvPr id="5" name="直線コネクタ 4">
            <a:extLst>
              <a:ext uri="{FF2B5EF4-FFF2-40B4-BE49-F238E27FC236}">
                <a16:creationId xmlns:a16="http://schemas.microsoft.com/office/drawing/2014/main" id="{4E58D421-5A3E-4F42-9CEB-9AB2035A5D45}"/>
              </a:ext>
            </a:extLst>
          </p:cNvPr>
          <p:cNvCxnSpPr>
            <a:cxnSpLocks/>
          </p:cNvCxnSpPr>
          <p:nvPr/>
        </p:nvCxnSpPr>
        <p:spPr>
          <a:xfrm>
            <a:off x="6356675" y="151290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B0D9F2BB-70B1-764D-A4CB-ED815EE5E65B}"/>
              </a:ext>
            </a:extLst>
          </p:cNvPr>
          <p:cNvCxnSpPr>
            <a:cxnSpLocks/>
          </p:cNvCxnSpPr>
          <p:nvPr/>
        </p:nvCxnSpPr>
        <p:spPr>
          <a:xfrm>
            <a:off x="6356675" y="267502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A881298-1CC0-1041-8575-8BF356985946}"/>
              </a:ext>
            </a:extLst>
          </p:cNvPr>
          <p:cNvSpPr txBox="1"/>
          <p:nvPr/>
        </p:nvSpPr>
        <p:spPr>
          <a:xfrm>
            <a:off x="6972625" y="1729359"/>
            <a:ext cx="3669650"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接続できる端末を制限</a:t>
            </a:r>
            <a:endParaRPr kumimoji="1" lang="ja-JP" altLang="en-US" b="1">
              <a:latin typeface="Yu Gothic Medium" panose="020B0400000000000000" pitchFamily="34" charset="-128"/>
              <a:ea typeface="Yu Gothic Medium" panose="020B0400000000000000" pitchFamily="34" charset="-128"/>
            </a:endParaRPr>
          </a:p>
        </p:txBody>
      </p:sp>
      <p:sp>
        <p:nvSpPr>
          <p:cNvPr id="8" name="テキスト ボックス 7">
            <a:extLst>
              <a:ext uri="{FF2B5EF4-FFF2-40B4-BE49-F238E27FC236}">
                <a16:creationId xmlns:a16="http://schemas.microsoft.com/office/drawing/2014/main" id="{5908B824-CFEB-1D46-BBA0-E603692AF2E9}"/>
              </a:ext>
            </a:extLst>
          </p:cNvPr>
          <p:cNvSpPr txBox="1"/>
          <p:nvPr/>
        </p:nvSpPr>
        <p:spPr>
          <a:xfrm>
            <a:off x="6972625" y="2084781"/>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セキュアアクセス</a:t>
            </a:r>
            <a:r>
              <a:rPr lang="ja-JP" altLang="en-US" sz="1400" b="1">
                <a:latin typeface="Yu Gothic Medium" panose="020B0400000000000000" pitchFamily="34" charset="-128"/>
                <a:ea typeface="Yu Gothic Medium" panose="020B0400000000000000" pitchFamily="34" charset="-128"/>
              </a:rPr>
              <a:t>（有料）</a:t>
            </a:r>
            <a:endParaRPr kumimoji="1" lang="ja-JP" altLang="en-US" sz="1400" b="1">
              <a:latin typeface="Yu Gothic Medium" panose="020B0400000000000000" pitchFamily="34" charset="-128"/>
              <a:ea typeface="Yu Gothic Medium" panose="020B0400000000000000" pitchFamily="34" charset="-128"/>
            </a:endParaRPr>
          </a:p>
        </p:txBody>
      </p:sp>
      <p:sp>
        <p:nvSpPr>
          <p:cNvPr id="9" name="テキスト ボックス 8">
            <a:extLst>
              <a:ext uri="{FF2B5EF4-FFF2-40B4-BE49-F238E27FC236}">
                <a16:creationId xmlns:a16="http://schemas.microsoft.com/office/drawing/2014/main" id="{ECB6EF7D-21B7-254E-95D1-E75B96B23DC1}"/>
              </a:ext>
            </a:extLst>
          </p:cNvPr>
          <p:cNvSpPr txBox="1"/>
          <p:nvPr/>
        </p:nvSpPr>
        <p:spPr>
          <a:xfrm>
            <a:off x="933775" y="2772931"/>
            <a:ext cx="4901550" cy="964495"/>
          </a:xfrm>
          <a:prstGeom prst="rect">
            <a:avLst/>
          </a:prstGeom>
          <a:noFill/>
        </p:spPr>
        <p:txBody>
          <a:bodyPr wrap="square" rtlCol="0">
            <a:spAutoFit/>
          </a:bodyPr>
          <a:lstStyle/>
          <a:p>
            <a:pPr>
              <a:lnSpc>
                <a:spcPct val="150000"/>
              </a:lnSpc>
            </a:pPr>
            <a:r>
              <a:rPr lang="ja-JP" altLang="en-US" sz="1300"/>
              <a:t>ログイン時に「ログイン名とパスワード」に加え、モバイル端末にインストールした認証アプリの「確認コード」の入力を要求する機能です。確認コードは毎回新しいものに変わります。</a:t>
            </a:r>
            <a:endParaRPr kumimoji="1" lang="ja-JP" altLang="en-US" sz="1300"/>
          </a:p>
        </p:txBody>
      </p:sp>
      <p:cxnSp>
        <p:nvCxnSpPr>
          <p:cNvPr id="10" name="直線コネクタ 9">
            <a:extLst>
              <a:ext uri="{FF2B5EF4-FFF2-40B4-BE49-F238E27FC236}">
                <a16:creationId xmlns:a16="http://schemas.microsoft.com/office/drawing/2014/main" id="{8EF60547-B25A-EA49-BFDE-170F3DDF6323}"/>
              </a:ext>
            </a:extLst>
          </p:cNvPr>
          <p:cNvCxnSpPr>
            <a:cxnSpLocks/>
          </p:cNvCxnSpPr>
          <p:nvPr/>
        </p:nvCxnSpPr>
        <p:spPr>
          <a:xfrm>
            <a:off x="933775" y="151290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CD913F8A-204F-7349-A586-D656427E20A8}"/>
              </a:ext>
            </a:extLst>
          </p:cNvPr>
          <p:cNvCxnSpPr>
            <a:cxnSpLocks/>
          </p:cNvCxnSpPr>
          <p:nvPr/>
        </p:nvCxnSpPr>
        <p:spPr>
          <a:xfrm>
            <a:off x="933775" y="267502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1DAF394-25AD-0343-9FEB-27EED5D2988F}"/>
              </a:ext>
            </a:extLst>
          </p:cNvPr>
          <p:cNvSpPr txBox="1"/>
          <p:nvPr/>
        </p:nvSpPr>
        <p:spPr>
          <a:xfrm>
            <a:off x="933775" y="1729359"/>
            <a:ext cx="4901550"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モバイルアプリを利用した</a:t>
            </a:r>
          </a:p>
        </p:txBody>
      </p:sp>
      <p:sp>
        <p:nvSpPr>
          <p:cNvPr id="13" name="テキスト ボックス 12">
            <a:extLst>
              <a:ext uri="{FF2B5EF4-FFF2-40B4-BE49-F238E27FC236}">
                <a16:creationId xmlns:a16="http://schemas.microsoft.com/office/drawing/2014/main" id="{FF2F69EA-6BF8-D846-9A5C-5EA50979917C}"/>
              </a:ext>
            </a:extLst>
          </p:cNvPr>
          <p:cNvSpPr txBox="1"/>
          <p:nvPr/>
        </p:nvSpPr>
        <p:spPr>
          <a:xfrm>
            <a:off x="1549725" y="2084781"/>
            <a:ext cx="3669651" cy="430887"/>
          </a:xfrm>
          <a:prstGeom prst="rect">
            <a:avLst/>
          </a:prstGeom>
          <a:noFill/>
        </p:spPr>
        <p:txBody>
          <a:bodyPr wrap="square" rtlCol="0">
            <a:spAutoFit/>
          </a:bodyPr>
          <a:lstStyle/>
          <a:p>
            <a:pPr algn="ctr"/>
            <a:r>
              <a:rPr lang="en-US" altLang="ja-JP" sz="2200" b="1" dirty="0">
                <a:latin typeface="Yu Gothic Medium" panose="020B0400000000000000" pitchFamily="34" charset="-128"/>
                <a:ea typeface="Yu Gothic Medium" panose="020B0400000000000000" pitchFamily="34" charset="-128"/>
              </a:rPr>
              <a:t>2</a:t>
            </a:r>
            <a:r>
              <a:rPr lang="ja-JP" altLang="en-US" sz="2200" b="1">
                <a:latin typeface="Yu Gothic Medium" panose="020B0400000000000000" pitchFamily="34" charset="-128"/>
                <a:ea typeface="Yu Gothic Medium" panose="020B0400000000000000" pitchFamily="34" charset="-128"/>
              </a:rPr>
              <a:t>要素認証</a:t>
            </a:r>
            <a:endParaRPr kumimoji="1" lang="ja-JP" altLang="en-US" sz="2200" b="1">
              <a:latin typeface="Yu Gothic Medium" panose="020B0400000000000000" pitchFamily="34" charset="-128"/>
              <a:ea typeface="Yu Gothic Medium" panose="020B0400000000000000" pitchFamily="34" charset="-128"/>
            </a:endParaRPr>
          </a:p>
        </p:txBody>
      </p:sp>
      <p:grpSp>
        <p:nvGrpSpPr>
          <p:cNvPr id="15" name="グループ化 14">
            <a:extLst>
              <a:ext uri="{FF2B5EF4-FFF2-40B4-BE49-F238E27FC236}">
                <a16:creationId xmlns:a16="http://schemas.microsoft.com/office/drawing/2014/main" id="{B7CBC830-88FA-A8AB-4F71-4A7024CA4963}"/>
              </a:ext>
            </a:extLst>
          </p:cNvPr>
          <p:cNvGrpSpPr/>
          <p:nvPr/>
        </p:nvGrpSpPr>
        <p:grpSpPr>
          <a:xfrm>
            <a:off x="2142000" y="540000"/>
            <a:ext cx="7908925" cy="673100"/>
            <a:chOff x="2141537" y="673100"/>
            <a:chExt cx="7908925" cy="673100"/>
          </a:xfrm>
        </p:grpSpPr>
        <p:pic>
          <p:nvPicPr>
            <p:cNvPr id="16" name="図 15">
              <a:extLst>
                <a:ext uri="{FF2B5EF4-FFF2-40B4-BE49-F238E27FC236}">
                  <a16:creationId xmlns:a16="http://schemas.microsoft.com/office/drawing/2014/main" id="{E8B5550F-4960-7336-DFD2-FB87DF11A3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18" name="テキスト ボックス 17">
              <a:extLst>
                <a:ext uri="{FF2B5EF4-FFF2-40B4-BE49-F238E27FC236}">
                  <a16:creationId xmlns:a16="http://schemas.microsoft.com/office/drawing/2014/main" id="{88C23917-D8DE-966F-5CA0-3809B63D2D8D}"/>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不正アクセス防止</a:t>
              </a:r>
            </a:p>
          </p:txBody>
        </p:sp>
      </p:grpSp>
      <p:sp>
        <p:nvSpPr>
          <p:cNvPr id="20" name="テキスト ボックス 19">
            <a:extLst>
              <a:ext uri="{FF2B5EF4-FFF2-40B4-BE49-F238E27FC236}">
                <a16:creationId xmlns:a16="http://schemas.microsoft.com/office/drawing/2014/main" id="{5543EA36-0115-E7CB-DB01-E7F5CD08E3AF}"/>
              </a:ext>
            </a:extLst>
          </p:cNvPr>
          <p:cNvSpPr txBox="1"/>
          <p:nvPr/>
        </p:nvSpPr>
        <p:spPr>
          <a:xfrm>
            <a:off x="933775" y="5923506"/>
            <a:ext cx="10324450" cy="322461"/>
          </a:xfrm>
          <a:prstGeom prst="rect">
            <a:avLst/>
          </a:prstGeom>
          <a:noFill/>
        </p:spPr>
        <p:txBody>
          <a:bodyPr wrap="square" rtlCol="0">
            <a:spAutoFit/>
          </a:bodyPr>
          <a:lstStyle/>
          <a:p>
            <a:pPr>
              <a:lnSpc>
                <a:spcPct val="150000"/>
              </a:lnSpc>
            </a:pPr>
            <a:r>
              <a:rPr lang="en-US" altLang="ja-JP" sz="1100" dirty="0"/>
              <a:t>※</a:t>
            </a:r>
            <a:r>
              <a:rPr lang="ja-JP" altLang="en-US" sz="1100"/>
              <a:t>認証アプリ：</a:t>
            </a:r>
            <a:r>
              <a:rPr lang="en" altLang="ja-JP" sz="1100" dirty="0"/>
              <a:t>Google Authenticator</a:t>
            </a:r>
            <a:r>
              <a:rPr lang="ja-JP" altLang="en" sz="1100"/>
              <a:t>・</a:t>
            </a:r>
            <a:r>
              <a:rPr lang="en" altLang="ja-JP" sz="1100" dirty="0"/>
              <a:t>Microsoft Authenticator</a:t>
            </a:r>
            <a:r>
              <a:rPr lang="ja-JP" altLang="en-US" sz="1100"/>
              <a:t>など、お客様のアカウントに</a:t>
            </a:r>
            <a:r>
              <a:rPr lang="en-US" altLang="ja-JP" sz="1100" dirty="0"/>
              <a:t>2</a:t>
            </a:r>
            <a:r>
              <a:rPr lang="ja-JP" altLang="en-US" sz="1100"/>
              <a:t>要素認証を設定するために使用するアプリケーションです。</a:t>
            </a:r>
            <a:endParaRPr kumimoji="1" lang="ja-JP" altLang="en-US" sz="1100"/>
          </a:p>
        </p:txBody>
      </p:sp>
      <p:pic>
        <p:nvPicPr>
          <p:cNvPr id="21" name="図 20" descr="図形&#10;&#10;中程度の精度で自動的に生成された説明">
            <a:extLst>
              <a:ext uri="{FF2B5EF4-FFF2-40B4-BE49-F238E27FC236}">
                <a16:creationId xmlns:a16="http://schemas.microsoft.com/office/drawing/2014/main" id="{7551CEDB-EFB1-0B3A-4E22-B859CBB6E1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96701" y="3759838"/>
            <a:ext cx="4021498" cy="2107265"/>
          </a:xfrm>
          <a:prstGeom prst="rect">
            <a:avLst/>
          </a:prstGeom>
        </p:spPr>
      </p:pic>
    </p:spTree>
    <p:extLst>
      <p:ext uri="{BB962C8B-B14F-4D97-AF65-F5344CB8AC3E}">
        <p14:creationId xmlns:p14="http://schemas.microsoft.com/office/powerpoint/2010/main" val="3807078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805FC45-C10E-5DC3-076F-9232C66DA3D9}"/>
              </a:ext>
            </a:extLst>
          </p:cNvPr>
          <p:cNvSpPr>
            <a:spLocks noGrp="1"/>
          </p:cNvSpPr>
          <p:nvPr>
            <p:ph type="sldNum" sz="quarter" idx="4"/>
          </p:nvPr>
        </p:nvSpPr>
        <p:spPr/>
        <p:txBody>
          <a:bodyPr/>
          <a:lstStyle/>
          <a:p>
            <a:fld id="{8D25A64C-5F60-9E4F-A90F-656EC2FF92F5}" type="slidenum">
              <a:rPr lang="ja-JP" altLang="en-US" smtClean="0"/>
              <a:pPr/>
              <a:t>55</a:t>
            </a:fld>
            <a:endParaRPr lang="ja-JP" altLang="en-US"/>
          </a:p>
        </p:txBody>
      </p:sp>
      <p:sp>
        <p:nvSpPr>
          <p:cNvPr id="4" name="テキスト ボックス 3">
            <a:extLst>
              <a:ext uri="{FF2B5EF4-FFF2-40B4-BE49-F238E27FC236}">
                <a16:creationId xmlns:a16="http://schemas.microsoft.com/office/drawing/2014/main" id="{5D844FCE-C2AB-2F8D-D65F-B533CDAC5456}"/>
              </a:ext>
            </a:extLst>
          </p:cNvPr>
          <p:cNvSpPr txBox="1"/>
          <p:nvPr/>
        </p:nvSpPr>
        <p:spPr>
          <a:xfrm>
            <a:off x="6356675" y="2772931"/>
            <a:ext cx="4901550" cy="1904496"/>
          </a:xfrm>
          <a:prstGeom prst="rect">
            <a:avLst/>
          </a:prstGeom>
          <a:noFill/>
        </p:spPr>
        <p:txBody>
          <a:bodyPr wrap="square" rtlCol="0">
            <a:spAutoFit/>
          </a:bodyPr>
          <a:lstStyle/>
          <a:p>
            <a:pPr>
              <a:lnSpc>
                <a:spcPct val="150000"/>
              </a:lnSpc>
            </a:pPr>
            <a:r>
              <a:rPr lang="ja-JP" altLang="en-US" sz="1600"/>
              <a:t>社内外のさまざまなセキュリティインシデントに対応する「</a:t>
            </a:r>
            <a:r>
              <a:rPr lang="en" altLang="ja-JP" sz="1600" dirty="0"/>
              <a:t>Cy-SIRT</a:t>
            </a:r>
            <a:r>
              <a:rPr lang="ja-JP" altLang="en" sz="1600"/>
              <a:t>」</a:t>
            </a:r>
            <a:r>
              <a:rPr lang="ja-JP" altLang="en-US" sz="1600"/>
              <a:t>を社内に設置し、社外の組織、専門家と協力し、インシデント発生の予防、早期検知、早期解決、被害が発生した場合の最小化を目的とした活動を行っています。</a:t>
            </a:r>
            <a:endParaRPr kumimoji="1" lang="ja-JP" altLang="en-US" sz="1600"/>
          </a:p>
        </p:txBody>
      </p:sp>
      <p:cxnSp>
        <p:nvCxnSpPr>
          <p:cNvPr id="5" name="直線コネクタ 4">
            <a:extLst>
              <a:ext uri="{FF2B5EF4-FFF2-40B4-BE49-F238E27FC236}">
                <a16:creationId xmlns:a16="http://schemas.microsoft.com/office/drawing/2014/main" id="{C24C801D-281B-9CA0-AE0D-E856C5186A4B}"/>
              </a:ext>
            </a:extLst>
          </p:cNvPr>
          <p:cNvCxnSpPr>
            <a:cxnSpLocks/>
          </p:cNvCxnSpPr>
          <p:nvPr/>
        </p:nvCxnSpPr>
        <p:spPr>
          <a:xfrm>
            <a:off x="6356675" y="151290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7A39F505-640A-5763-3E03-DA1417C6AEB9}"/>
              </a:ext>
            </a:extLst>
          </p:cNvPr>
          <p:cNvCxnSpPr>
            <a:cxnSpLocks/>
          </p:cNvCxnSpPr>
          <p:nvPr/>
        </p:nvCxnSpPr>
        <p:spPr>
          <a:xfrm>
            <a:off x="6356675" y="267502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BA421A32-40AC-46B1-FE1A-00A87F52C7A2}"/>
              </a:ext>
            </a:extLst>
          </p:cNvPr>
          <p:cNvSpPr txBox="1"/>
          <p:nvPr/>
        </p:nvSpPr>
        <p:spPr>
          <a:xfrm>
            <a:off x="6356674" y="1729359"/>
            <a:ext cx="4901549"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セキュリティインシデント対応専門チーム</a:t>
            </a:r>
            <a:endParaRPr kumimoji="1" lang="ja-JP" altLang="en-US" b="1">
              <a:latin typeface="Yu Gothic Medium" panose="020B0400000000000000" pitchFamily="34" charset="-128"/>
              <a:ea typeface="Yu Gothic Medium" panose="020B0400000000000000" pitchFamily="34" charset="-128"/>
            </a:endParaRPr>
          </a:p>
        </p:txBody>
      </p:sp>
      <p:sp>
        <p:nvSpPr>
          <p:cNvPr id="8" name="テキスト ボックス 7">
            <a:extLst>
              <a:ext uri="{FF2B5EF4-FFF2-40B4-BE49-F238E27FC236}">
                <a16:creationId xmlns:a16="http://schemas.microsoft.com/office/drawing/2014/main" id="{181D8A02-5F4E-9D49-0590-717272C6AF8B}"/>
              </a:ext>
            </a:extLst>
          </p:cNvPr>
          <p:cNvSpPr txBox="1"/>
          <p:nvPr/>
        </p:nvSpPr>
        <p:spPr>
          <a:xfrm>
            <a:off x="6972625" y="2084781"/>
            <a:ext cx="3669651" cy="430887"/>
          </a:xfrm>
          <a:prstGeom prst="rect">
            <a:avLst/>
          </a:prstGeom>
          <a:noFill/>
        </p:spPr>
        <p:txBody>
          <a:bodyPr wrap="square" rtlCol="0">
            <a:spAutoFit/>
          </a:bodyPr>
          <a:lstStyle/>
          <a:p>
            <a:pPr algn="ctr"/>
            <a:r>
              <a:rPr lang="ja-JP" altLang="en" sz="2200" b="1">
                <a:latin typeface="Yu Gothic Medium" panose="020B0400000000000000" pitchFamily="34" charset="-128"/>
                <a:ea typeface="Yu Gothic Medium" panose="020B0400000000000000" pitchFamily="34" charset="-128"/>
              </a:rPr>
              <a:t>「</a:t>
            </a:r>
            <a:r>
              <a:rPr lang="en" altLang="ja-JP" sz="2200" b="1" dirty="0">
                <a:latin typeface="Yu Gothic Medium" panose="020B0400000000000000" pitchFamily="34" charset="-128"/>
                <a:ea typeface="Yu Gothic Medium" panose="020B0400000000000000" pitchFamily="34" charset="-128"/>
              </a:rPr>
              <a:t>Cy-SIRT</a:t>
            </a:r>
            <a:r>
              <a:rPr lang="ja-JP" altLang="en" sz="2200" b="1">
                <a:latin typeface="Yu Gothic Medium" panose="020B0400000000000000" pitchFamily="34" charset="-128"/>
                <a:ea typeface="Yu Gothic Medium" panose="020B0400000000000000" pitchFamily="34" charset="-128"/>
              </a:rPr>
              <a:t>」</a:t>
            </a:r>
            <a:r>
              <a:rPr lang="ja-JP" altLang="en-US" sz="2200" b="1">
                <a:latin typeface="Yu Gothic Medium" panose="020B0400000000000000" pitchFamily="34" charset="-128"/>
                <a:ea typeface="Yu Gothic Medium" panose="020B0400000000000000" pitchFamily="34" charset="-128"/>
              </a:rPr>
              <a:t>の設置</a:t>
            </a:r>
            <a:endParaRPr kumimoji="1" lang="ja-JP" altLang="en-US" sz="1400" b="1">
              <a:latin typeface="Yu Gothic Medium" panose="020B0400000000000000" pitchFamily="34" charset="-128"/>
              <a:ea typeface="Yu Gothic Medium" panose="020B0400000000000000" pitchFamily="34" charset="-128"/>
            </a:endParaRPr>
          </a:p>
        </p:txBody>
      </p:sp>
      <p:sp>
        <p:nvSpPr>
          <p:cNvPr id="9" name="テキスト ボックス 8">
            <a:extLst>
              <a:ext uri="{FF2B5EF4-FFF2-40B4-BE49-F238E27FC236}">
                <a16:creationId xmlns:a16="http://schemas.microsoft.com/office/drawing/2014/main" id="{48AF6667-E147-E791-E40C-B0E8388422BC}"/>
              </a:ext>
            </a:extLst>
          </p:cNvPr>
          <p:cNvSpPr txBox="1"/>
          <p:nvPr/>
        </p:nvSpPr>
        <p:spPr>
          <a:xfrm>
            <a:off x="933775" y="2772931"/>
            <a:ext cx="4901550" cy="1535164"/>
          </a:xfrm>
          <a:prstGeom prst="rect">
            <a:avLst/>
          </a:prstGeom>
          <a:noFill/>
        </p:spPr>
        <p:txBody>
          <a:bodyPr wrap="square" rtlCol="0">
            <a:spAutoFit/>
          </a:bodyPr>
          <a:lstStyle/>
          <a:p>
            <a:pPr>
              <a:lnSpc>
                <a:spcPct val="150000"/>
              </a:lnSpc>
            </a:pPr>
            <a:r>
              <a:rPr lang="ja-JP" altLang="en-US" sz="1600"/>
              <a:t>製品・サービスのセキュリティを確保するため、第三者機関による脆弱性試験を定期的に実施しています。監査結果についてはサイボウズのクラウド基盤サイトからご確認頂けます。</a:t>
            </a:r>
            <a:endParaRPr kumimoji="1" lang="ja-JP" altLang="en-US" sz="1600"/>
          </a:p>
        </p:txBody>
      </p:sp>
      <p:cxnSp>
        <p:nvCxnSpPr>
          <p:cNvPr id="10" name="直線コネクタ 9">
            <a:extLst>
              <a:ext uri="{FF2B5EF4-FFF2-40B4-BE49-F238E27FC236}">
                <a16:creationId xmlns:a16="http://schemas.microsoft.com/office/drawing/2014/main" id="{D34F8042-E208-A526-C376-4EC8E7F94AE2}"/>
              </a:ext>
            </a:extLst>
          </p:cNvPr>
          <p:cNvCxnSpPr>
            <a:cxnSpLocks/>
          </p:cNvCxnSpPr>
          <p:nvPr/>
        </p:nvCxnSpPr>
        <p:spPr>
          <a:xfrm>
            <a:off x="933775" y="151290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78AEFCF-07EF-0F57-55A2-BC527232D1FC}"/>
              </a:ext>
            </a:extLst>
          </p:cNvPr>
          <p:cNvCxnSpPr>
            <a:cxnSpLocks/>
          </p:cNvCxnSpPr>
          <p:nvPr/>
        </p:nvCxnSpPr>
        <p:spPr>
          <a:xfrm>
            <a:off x="933775" y="2675026"/>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7631BCB-C1CA-5C7B-844B-FB67E4080B82}"/>
              </a:ext>
            </a:extLst>
          </p:cNvPr>
          <p:cNvSpPr txBox="1"/>
          <p:nvPr/>
        </p:nvSpPr>
        <p:spPr>
          <a:xfrm>
            <a:off x="933775" y="1729359"/>
            <a:ext cx="4901550"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第三者機関による</a:t>
            </a:r>
          </a:p>
        </p:txBody>
      </p:sp>
      <p:sp>
        <p:nvSpPr>
          <p:cNvPr id="13" name="テキスト ボックス 12">
            <a:extLst>
              <a:ext uri="{FF2B5EF4-FFF2-40B4-BE49-F238E27FC236}">
                <a16:creationId xmlns:a16="http://schemas.microsoft.com/office/drawing/2014/main" id="{4DE51D81-C29E-EC1E-6646-ABAE5A324871}"/>
              </a:ext>
            </a:extLst>
          </p:cNvPr>
          <p:cNvSpPr txBox="1"/>
          <p:nvPr/>
        </p:nvSpPr>
        <p:spPr>
          <a:xfrm>
            <a:off x="1549725" y="2084781"/>
            <a:ext cx="3669651"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セキュリティ監査</a:t>
            </a:r>
            <a:endParaRPr kumimoji="1" lang="ja-JP" altLang="en-US" sz="2200" b="1">
              <a:latin typeface="Yu Gothic Medium" panose="020B0400000000000000" pitchFamily="34" charset="-128"/>
              <a:ea typeface="Yu Gothic Medium" panose="020B0400000000000000" pitchFamily="34" charset="-128"/>
            </a:endParaRPr>
          </a:p>
        </p:txBody>
      </p:sp>
      <p:grpSp>
        <p:nvGrpSpPr>
          <p:cNvPr id="14" name="グループ化 13">
            <a:extLst>
              <a:ext uri="{FF2B5EF4-FFF2-40B4-BE49-F238E27FC236}">
                <a16:creationId xmlns:a16="http://schemas.microsoft.com/office/drawing/2014/main" id="{5A883F3D-B339-F754-71F9-33941C241EC7}"/>
              </a:ext>
            </a:extLst>
          </p:cNvPr>
          <p:cNvGrpSpPr/>
          <p:nvPr/>
        </p:nvGrpSpPr>
        <p:grpSpPr>
          <a:xfrm>
            <a:off x="2142000" y="540000"/>
            <a:ext cx="7908925" cy="673100"/>
            <a:chOff x="2141537" y="673100"/>
            <a:chExt cx="7908925" cy="673100"/>
          </a:xfrm>
        </p:grpSpPr>
        <p:pic>
          <p:nvPicPr>
            <p:cNvPr id="15" name="図 14">
              <a:extLst>
                <a:ext uri="{FF2B5EF4-FFF2-40B4-BE49-F238E27FC236}">
                  <a16:creationId xmlns:a16="http://schemas.microsoft.com/office/drawing/2014/main" id="{7B4E4704-97ED-5E32-797B-D9BE39B2B2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16" name="テキスト ボックス 15">
              <a:extLst>
                <a:ext uri="{FF2B5EF4-FFF2-40B4-BE49-F238E27FC236}">
                  <a16:creationId xmlns:a16="http://schemas.microsoft.com/office/drawing/2014/main" id="{E74BDB81-893C-A784-5FCB-D4B3CDA21068}"/>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脆弱性対策</a:t>
              </a:r>
            </a:p>
          </p:txBody>
        </p:sp>
      </p:grpSp>
    </p:spTree>
    <p:extLst>
      <p:ext uri="{BB962C8B-B14F-4D97-AF65-F5344CB8AC3E}">
        <p14:creationId xmlns:p14="http://schemas.microsoft.com/office/powerpoint/2010/main" val="3543260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1A93D133-2CA6-D002-67B8-55C408891A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96304" y="1440227"/>
            <a:ext cx="5138445" cy="4665709"/>
          </a:xfrm>
          <a:prstGeom prst="rect">
            <a:avLst/>
          </a:prstGeom>
        </p:spPr>
      </p:pic>
      <p:grpSp>
        <p:nvGrpSpPr>
          <p:cNvPr id="15" name="グループ化 14">
            <a:extLst>
              <a:ext uri="{FF2B5EF4-FFF2-40B4-BE49-F238E27FC236}">
                <a16:creationId xmlns:a16="http://schemas.microsoft.com/office/drawing/2014/main" id="{2D6895BA-B1B2-432B-B8B6-65E7C7544EA7}"/>
              </a:ext>
            </a:extLst>
          </p:cNvPr>
          <p:cNvGrpSpPr/>
          <p:nvPr/>
        </p:nvGrpSpPr>
        <p:grpSpPr>
          <a:xfrm>
            <a:off x="2142000" y="540000"/>
            <a:ext cx="7908925" cy="673100"/>
            <a:chOff x="2141537" y="673100"/>
            <a:chExt cx="7908925" cy="673100"/>
          </a:xfrm>
        </p:grpSpPr>
        <p:pic>
          <p:nvPicPr>
            <p:cNvPr id="17" name="図 16">
              <a:extLst>
                <a:ext uri="{FF2B5EF4-FFF2-40B4-BE49-F238E27FC236}">
                  <a16:creationId xmlns:a16="http://schemas.microsoft.com/office/drawing/2014/main" id="{2139A86E-BEB3-45D7-1680-3D68BBE1EB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19" name="テキスト ボックス 18">
              <a:extLst>
                <a:ext uri="{FF2B5EF4-FFF2-40B4-BE49-F238E27FC236}">
                  <a16:creationId xmlns:a16="http://schemas.microsoft.com/office/drawing/2014/main" id="{20B7517E-03CD-DB48-695B-D5F3A120EDA2}"/>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運用基盤</a:t>
              </a:r>
            </a:p>
          </p:txBody>
        </p:sp>
      </p:grpSp>
      <p:sp>
        <p:nvSpPr>
          <p:cNvPr id="20" name="テキスト ボックス 19">
            <a:extLst>
              <a:ext uri="{FF2B5EF4-FFF2-40B4-BE49-F238E27FC236}">
                <a16:creationId xmlns:a16="http://schemas.microsoft.com/office/drawing/2014/main" id="{4904A3E7-31F5-DC97-AD12-66A76934BBD6}"/>
              </a:ext>
            </a:extLst>
          </p:cNvPr>
          <p:cNvSpPr txBox="1"/>
          <p:nvPr/>
        </p:nvSpPr>
        <p:spPr>
          <a:xfrm>
            <a:off x="857250" y="2425952"/>
            <a:ext cx="4901550" cy="3751155"/>
          </a:xfrm>
          <a:prstGeom prst="rect">
            <a:avLst/>
          </a:prstGeom>
          <a:noFill/>
        </p:spPr>
        <p:txBody>
          <a:bodyPr wrap="square" rtlCol="0">
            <a:spAutoFit/>
          </a:bodyPr>
          <a:lstStyle/>
          <a:p>
            <a:pPr>
              <a:lnSpc>
                <a:spcPct val="150000"/>
              </a:lnSpc>
            </a:pPr>
            <a:r>
              <a:rPr lang="ja-JP" altLang="en-US" sz="1600"/>
              <a:t>お客様が情報を更新するとストレージサーバーにデータが書き込まれますが、書き込まれた瞬間にもう</a:t>
            </a:r>
            <a:r>
              <a:rPr lang="en-US" altLang="ja-JP" sz="1600" dirty="0"/>
              <a:t>1</a:t>
            </a:r>
            <a:r>
              <a:rPr lang="ja-JP" altLang="en-US" sz="1600"/>
              <a:t>台のストレージサーバーにデータがリアルタイムにレプリケーション（同期）されるようなシステム構成を採用しています。</a:t>
            </a:r>
          </a:p>
          <a:p>
            <a:pPr>
              <a:lnSpc>
                <a:spcPct val="150000"/>
              </a:lnSpc>
            </a:pPr>
            <a:r>
              <a:rPr lang="ja-JP" altLang="en-US" sz="1600"/>
              <a:t>また、東日本にあるデータセンターで大きな災害があった場合に備えて、バックアップ専用のストレージサーバーで取得したバックアップデータは、西日本に設置されているデータセンターへ自動的に転送されています。</a:t>
            </a:r>
            <a:endParaRPr kumimoji="1" lang="ja-JP" altLang="en-US" sz="1600"/>
          </a:p>
        </p:txBody>
      </p:sp>
      <p:cxnSp>
        <p:nvCxnSpPr>
          <p:cNvPr id="21" name="直線コネクタ 20">
            <a:extLst>
              <a:ext uri="{FF2B5EF4-FFF2-40B4-BE49-F238E27FC236}">
                <a16:creationId xmlns:a16="http://schemas.microsoft.com/office/drawing/2014/main" id="{C733FDE3-A41C-7203-6235-54A26070CC2D}"/>
              </a:ext>
            </a:extLst>
          </p:cNvPr>
          <p:cNvCxnSpPr>
            <a:cxnSpLocks/>
          </p:cNvCxnSpPr>
          <p:nvPr/>
        </p:nvCxnSpPr>
        <p:spPr>
          <a:xfrm>
            <a:off x="857250" y="151290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9904171-5C31-453C-9424-18A20AAB1AC7}"/>
              </a:ext>
            </a:extLst>
          </p:cNvPr>
          <p:cNvCxnSpPr>
            <a:cxnSpLocks/>
          </p:cNvCxnSpPr>
          <p:nvPr/>
        </p:nvCxnSpPr>
        <p:spPr>
          <a:xfrm>
            <a:off x="857250" y="2328047"/>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9C701155-7B37-6366-2B25-1BE4E9AAB31D}"/>
              </a:ext>
            </a:extLst>
          </p:cNvPr>
          <p:cNvSpPr txBox="1"/>
          <p:nvPr/>
        </p:nvSpPr>
        <p:spPr>
          <a:xfrm>
            <a:off x="857250" y="1737802"/>
            <a:ext cx="4901548"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データを守る</a:t>
            </a:r>
            <a:r>
              <a:rPr lang="en-US" altLang="ja-JP" sz="2200" b="1" dirty="0">
                <a:latin typeface="Yu Gothic Medium" panose="020B0400000000000000" pitchFamily="34" charset="-128"/>
                <a:ea typeface="Yu Gothic Medium" panose="020B0400000000000000" pitchFamily="34" charset="-128"/>
              </a:rPr>
              <a:t>4</a:t>
            </a:r>
            <a:r>
              <a:rPr lang="ja-JP" altLang="en-US" sz="2200" b="1">
                <a:latin typeface="Yu Gothic Medium" panose="020B0400000000000000" pitchFamily="34" charset="-128"/>
                <a:ea typeface="Yu Gothic Medium" panose="020B0400000000000000" pitchFamily="34" charset="-128"/>
              </a:rPr>
              <a:t>重のバックアップ</a:t>
            </a:r>
            <a:endParaRPr kumimoji="1" lang="ja-JP" altLang="en-US" sz="1400" b="1">
              <a:latin typeface="Yu Gothic Medium" panose="020B0400000000000000" pitchFamily="34" charset="-128"/>
              <a:ea typeface="Yu Gothic Medium" panose="020B0400000000000000" pitchFamily="34" charset="-128"/>
            </a:endParaRPr>
          </a:p>
        </p:txBody>
      </p:sp>
    </p:spTree>
    <p:extLst>
      <p:ext uri="{BB962C8B-B14F-4D97-AF65-F5344CB8AC3E}">
        <p14:creationId xmlns:p14="http://schemas.microsoft.com/office/powerpoint/2010/main" val="1109286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ダイアグラム&#10;&#10;自動的に生成された説明">
            <a:extLst>
              <a:ext uri="{FF2B5EF4-FFF2-40B4-BE49-F238E27FC236}">
                <a16:creationId xmlns:a16="http://schemas.microsoft.com/office/drawing/2014/main" id="{B1A0ED31-6B7A-12FA-500D-909D8FD418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1577" y="1604589"/>
            <a:ext cx="5431419" cy="4363240"/>
          </a:xfrm>
          <a:prstGeom prst="rect">
            <a:avLst/>
          </a:prstGeom>
        </p:spPr>
      </p:pic>
      <p:sp>
        <p:nvSpPr>
          <p:cNvPr id="2" name="スライド番号プレースホルダー 1">
            <a:extLst>
              <a:ext uri="{FF2B5EF4-FFF2-40B4-BE49-F238E27FC236}">
                <a16:creationId xmlns:a16="http://schemas.microsoft.com/office/drawing/2014/main" id="{E74230B9-85C7-D151-7DAE-BB4F9DFBE1C1}"/>
              </a:ext>
            </a:extLst>
          </p:cNvPr>
          <p:cNvSpPr>
            <a:spLocks noGrp="1"/>
          </p:cNvSpPr>
          <p:nvPr>
            <p:ph type="sldNum" sz="quarter" idx="4"/>
          </p:nvPr>
        </p:nvSpPr>
        <p:spPr/>
        <p:txBody>
          <a:bodyPr/>
          <a:lstStyle/>
          <a:p>
            <a:fld id="{8D25A64C-5F60-9E4F-A90F-656EC2FF92F5}" type="slidenum">
              <a:rPr lang="ja-JP" altLang="en-US" smtClean="0"/>
              <a:pPr/>
              <a:t>57</a:t>
            </a:fld>
            <a:endParaRPr lang="ja-JP" altLang="en-US"/>
          </a:p>
        </p:txBody>
      </p:sp>
      <p:grpSp>
        <p:nvGrpSpPr>
          <p:cNvPr id="3" name="グループ化 2">
            <a:extLst>
              <a:ext uri="{FF2B5EF4-FFF2-40B4-BE49-F238E27FC236}">
                <a16:creationId xmlns:a16="http://schemas.microsoft.com/office/drawing/2014/main" id="{D91AACBF-D60C-04E8-CA40-4A024D5155B0}"/>
              </a:ext>
            </a:extLst>
          </p:cNvPr>
          <p:cNvGrpSpPr/>
          <p:nvPr/>
        </p:nvGrpSpPr>
        <p:grpSpPr>
          <a:xfrm>
            <a:off x="2142000" y="540000"/>
            <a:ext cx="7908925" cy="673100"/>
            <a:chOff x="2141537" y="673100"/>
            <a:chExt cx="7908925" cy="673100"/>
          </a:xfrm>
        </p:grpSpPr>
        <p:pic>
          <p:nvPicPr>
            <p:cNvPr id="4" name="図 3">
              <a:extLst>
                <a:ext uri="{FF2B5EF4-FFF2-40B4-BE49-F238E27FC236}">
                  <a16:creationId xmlns:a16="http://schemas.microsoft.com/office/drawing/2014/main" id="{E004A446-9BD5-9D13-F1E9-CF9F3D19C4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537" y="673100"/>
              <a:ext cx="7908925" cy="673100"/>
            </a:xfrm>
            <a:prstGeom prst="rect">
              <a:avLst/>
            </a:prstGeom>
          </p:spPr>
        </p:pic>
        <p:sp>
          <p:nvSpPr>
            <p:cNvPr id="5" name="テキスト ボックス 4">
              <a:extLst>
                <a:ext uri="{FF2B5EF4-FFF2-40B4-BE49-F238E27FC236}">
                  <a16:creationId xmlns:a16="http://schemas.microsoft.com/office/drawing/2014/main" id="{08E356F0-0936-530F-5515-A9CE4C0FC9AE}"/>
                </a:ext>
              </a:extLst>
            </p:cNvPr>
            <p:cNvSpPr txBox="1"/>
            <p:nvPr/>
          </p:nvSpPr>
          <p:spPr>
            <a:xfrm>
              <a:off x="2380344" y="804217"/>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運用基盤</a:t>
              </a:r>
            </a:p>
          </p:txBody>
        </p:sp>
      </p:grpSp>
      <p:sp>
        <p:nvSpPr>
          <p:cNvPr id="7" name="テキスト ボックス 6">
            <a:extLst>
              <a:ext uri="{FF2B5EF4-FFF2-40B4-BE49-F238E27FC236}">
                <a16:creationId xmlns:a16="http://schemas.microsoft.com/office/drawing/2014/main" id="{1F6AFD48-D930-8805-C7E9-0A33F1D82C45}"/>
              </a:ext>
            </a:extLst>
          </p:cNvPr>
          <p:cNvSpPr txBox="1"/>
          <p:nvPr/>
        </p:nvSpPr>
        <p:spPr>
          <a:xfrm>
            <a:off x="857250" y="2425952"/>
            <a:ext cx="5138445" cy="1031629"/>
          </a:xfrm>
          <a:prstGeom prst="rect">
            <a:avLst/>
          </a:prstGeom>
          <a:noFill/>
        </p:spPr>
        <p:txBody>
          <a:bodyPr wrap="square" rtlCol="0">
            <a:spAutoFit/>
          </a:bodyPr>
          <a:lstStyle/>
          <a:p>
            <a:pPr>
              <a:lnSpc>
                <a:spcPct val="150000"/>
              </a:lnSpc>
            </a:pPr>
            <a:r>
              <a:rPr lang="ja-JP" altLang="en-US" sz="1400"/>
              <a:t>障害が発生した場合は、出来る限り早く復旧できる環境・体制作りを行っています。</a:t>
            </a:r>
            <a:r>
              <a:rPr lang="en-US" altLang="ja-JP" sz="1400" dirty="0"/>
              <a:t>24</a:t>
            </a:r>
            <a:r>
              <a:rPr lang="ja-JP" altLang="en-US" sz="1400"/>
              <a:t>時間体制で死活監視すると共に、ハードウェア障害を自動で復旧する仕組みも構築しています。</a:t>
            </a:r>
            <a:endParaRPr kumimoji="1" lang="ja-JP" altLang="en-US" sz="1400"/>
          </a:p>
        </p:txBody>
      </p:sp>
      <p:cxnSp>
        <p:nvCxnSpPr>
          <p:cNvPr id="8" name="直線コネクタ 7">
            <a:extLst>
              <a:ext uri="{FF2B5EF4-FFF2-40B4-BE49-F238E27FC236}">
                <a16:creationId xmlns:a16="http://schemas.microsoft.com/office/drawing/2014/main" id="{0C2197EF-4C38-18CA-64B7-0EE25B80A263}"/>
              </a:ext>
            </a:extLst>
          </p:cNvPr>
          <p:cNvCxnSpPr>
            <a:cxnSpLocks/>
          </p:cNvCxnSpPr>
          <p:nvPr/>
        </p:nvCxnSpPr>
        <p:spPr>
          <a:xfrm>
            <a:off x="857251" y="151290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E091E41-E967-0E20-98BC-0039D1A48D1C}"/>
              </a:ext>
            </a:extLst>
          </p:cNvPr>
          <p:cNvCxnSpPr>
            <a:cxnSpLocks/>
          </p:cNvCxnSpPr>
          <p:nvPr/>
        </p:nvCxnSpPr>
        <p:spPr>
          <a:xfrm>
            <a:off x="857251" y="2328047"/>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FDD6CCC-CC42-909B-8799-B07B643A03BA}"/>
              </a:ext>
            </a:extLst>
          </p:cNvPr>
          <p:cNvSpPr txBox="1"/>
          <p:nvPr/>
        </p:nvSpPr>
        <p:spPr>
          <a:xfrm>
            <a:off x="857251" y="1737802"/>
            <a:ext cx="4901548" cy="430887"/>
          </a:xfrm>
          <a:prstGeom prst="rect">
            <a:avLst/>
          </a:prstGeom>
          <a:noFill/>
        </p:spPr>
        <p:txBody>
          <a:bodyPr wrap="square" rtlCol="0">
            <a:spAutoFit/>
          </a:bodyPr>
          <a:lstStyle/>
          <a:p>
            <a:pPr algn="ctr"/>
            <a:r>
              <a:rPr lang="ja-JP" altLang="en-US" sz="2200" b="1">
                <a:latin typeface="Yu Gothic Medium" panose="020B0400000000000000" pitchFamily="34" charset="-128"/>
                <a:ea typeface="Yu Gothic Medium" panose="020B0400000000000000" pitchFamily="34" charset="-128"/>
              </a:rPr>
              <a:t>障害検知・復旧</a:t>
            </a:r>
            <a:endParaRPr kumimoji="1" lang="ja-JP" altLang="en-US" sz="1400" b="1">
              <a:latin typeface="Yu Gothic Medium" panose="020B0400000000000000" pitchFamily="34" charset="-128"/>
              <a:ea typeface="Yu Gothic Medium" panose="020B0400000000000000" pitchFamily="34" charset="-128"/>
            </a:endParaRPr>
          </a:p>
        </p:txBody>
      </p:sp>
      <p:sp>
        <p:nvSpPr>
          <p:cNvPr id="11" name="テキスト ボックス 10">
            <a:extLst>
              <a:ext uri="{FF2B5EF4-FFF2-40B4-BE49-F238E27FC236}">
                <a16:creationId xmlns:a16="http://schemas.microsoft.com/office/drawing/2014/main" id="{DAA6FFC7-B47D-DF94-EE92-B3209DA2330A}"/>
              </a:ext>
            </a:extLst>
          </p:cNvPr>
          <p:cNvSpPr txBox="1"/>
          <p:nvPr/>
        </p:nvSpPr>
        <p:spPr>
          <a:xfrm>
            <a:off x="857250" y="4699252"/>
            <a:ext cx="5138445" cy="1354794"/>
          </a:xfrm>
          <a:prstGeom prst="rect">
            <a:avLst/>
          </a:prstGeom>
          <a:noFill/>
        </p:spPr>
        <p:txBody>
          <a:bodyPr wrap="square" rtlCol="0">
            <a:spAutoFit/>
          </a:bodyPr>
          <a:lstStyle/>
          <a:p>
            <a:pPr>
              <a:lnSpc>
                <a:spcPct val="150000"/>
              </a:lnSpc>
            </a:pPr>
            <a:r>
              <a:rPr lang="ja-JP" altLang="en-US" sz="1400"/>
              <a:t>特定のサブドメイン</a:t>
            </a:r>
            <a:r>
              <a:rPr lang="en-US" altLang="ja-JP" sz="1400" dirty="0"/>
              <a:t>(</a:t>
            </a:r>
            <a:r>
              <a:rPr lang="en" altLang="ja-JP" sz="1400" dirty="0"/>
              <a:t>URL)</a:t>
            </a:r>
            <a:r>
              <a:rPr lang="ja-JP" altLang="en-US" sz="1400"/>
              <a:t>に対して短時間にアクセスが集中した場合は自動的に該当するサブドメインを停止し、他の環境へ影響が及ばないように制限する仕組みを採用しています。また、自動侵入検知・防止システムも備えています。</a:t>
            </a:r>
            <a:endParaRPr kumimoji="1" lang="ja-JP" altLang="en-US" sz="1400"/>
          </a:p>
        </p:txBody>
      </p:sp>
      <p:cxnSp>
        <p:nvCxnSpPr>
          <p:cNvPr id="12" name="直線コネクタ 11">
            <a:extLst>
              <a:ext uri="{FF2B5EF4-FFF2-40B4-BE49-F238E27FC236}">
                <a16:creationId xmlns:a16="http://schemas.microsoft.com/office/drawing/2014/main" id="{721AD048-BF95-FEFA-8A5B-4EA1AD041FCE}"/>
              </a:ext>
            </a:extLst>
          </p:cNvPr>
          <p:cNvCxnSpPr>
            <a:cxnSpLocks/>
          </p:cNvCxnSpPr>
          <p:nvPr/>
        </p:nvCxnSpPr>
        <p:spPr>
          <a:xfrm>
            <a:off x="857251" y="3786209"/>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C3A31B3-E9DA-0C45-A03D-D56E1962ECA2}"/>
              </a:ext>
            </a:extLst>
          </p:cNvPr>
          <p:cNvCxnSpPr>
            <a:cxnSpLocks/>
          </p:cNvCxnSpPr>
          <p:nvPr/>
        </p:nvCxnSpPr>
        <p:spPr>
          <a:xfrm>
            <a:off x="857251" y="4601347"/>
            <a:ext cx="4901550" cy="0"/>
          </a:xfrm>
          <a:prstGeom prst="line">
            <a:avLst/>
          </a:prstGeom>
          <a:ln w="28575">
            <a:solidFill>
              <a:srgbClr val="FDD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9D6D55A-8AA8-A677-2CE9-00B253C81419}"/>
              </a:ext>
            </a:extLst>
          </p:cNvPr>
          <p:cNvSpPr txBox="1"/>
          <p:nvPr/>
        </p:nvSpPr>
        <p:spPr>
          <a:xfrm>
            <a:off x="857251" y="4011102"/>
            <a:ext cx="4901548" cy="430887"/>
          </a:xfrm>
          <a:prstGeom prst="rect">
            <a:avLst/>
          </a:prstGeom>
          <a:noFill/>
        </p:spPr>
        <p:txBody>
          <a:bodyPr wrap="square" rtlCol="0">
            <a:spAutoFit/>
          </a:bodyPr>
          <a:lstStyle/>
          <a:p>
            <a:pPr algn="ctr"/>
            <a:r>
              <a:rPr lang="en" altLang="ja-JP" sz="2200" b="1" dirty="0">
                <a:latin typeface="Yu Gothic Medium" panose="020B0400000000000000" pitchFamily="34" charset="-128"/>
                <a:ea typeface="Yu Gothic Medium" panose="020B0400000000000000" pitchFamily="34" charset="-128"/>
              </a:rPr>
              <a:t>DoS</a:t>
            </a:r>
            <a:r>
              <a:rPr lang="ja-JP" altLang="en-US" sz="2200" b="1">
                <a:latin typeface="Yu Gothic Medium" panose="020B0400000000000000" pitchFamily="34" charset="-128"/>
                <a:ea typeface="Yu Gothic Medium" panose="020B0400000000000000" pitchFamily="34" charset="-128"/>
              </a:rPr>
              <a:t>攻撃、</a:t>
            </a:r>
            <a:r>
              <a:rPr lang="en" altLang="ja-JP" sz="2200" b="1" dirty="0">
                <a:latin typeface="Yu Gothic Medium" panose="020B0400000000000000" pitchFamily="34" charset="-128"/>
                <a:ea typeface="Yu Gothic Medium" panose="020B0400000000000000" pitchFamily="34" charset="-128"/>
              </a:rPr>
              <a:t>DDoS</a:t>
            </a:r>
            <a:r>
              <a:rPr lang="ja-JP" altLang="en-US" sz="2200" b="1">
                <a:latin typeface="Yu Gothic Medium" panose="020B0400000000000000" pitchFamily="34" charset="-128"/>
                <a:ea typeface="Yu Gothic Medium" panose="020B0400000000000000" pitchFamily="34" charset="-128"/>
              </a:rPr>
              <a:t>攻撃の防止</a:t>
            </a:r>
            <a:endParaRPr kumimoji="1" lang="ja-JP" altLang="en-US" sz="1400" b="1">
              <a:latin typeface="Yu Gothic Medium" panose="020B0400000000000000" pitchFamily="34" charset="-128"/>
              <a:ea typeface="Yu Gothic Medium" panose="020B0400000000000000" pitchFamily="34" charset="-128"/>
            </a:endParaRPr>
          </a:p>
        </p:txBody>
      </p:sp>
    </p:spTree>
    <p:extLst>
      <p:ext uri="{BB962C8B-B14F-4D97-AF65-F5344CB8AC3E}">
        <p14:creationId xmlns:p14="http://schemas.microsoft.com/office/powerpoint/2010/main" val="3870227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8D7E21BE-3589-3D40-96CB-77B76714B908}"/>
              </a:ext>
            </a:extLst>
          </p:cNvPr>
          <p:cNvGrpSpPr/>
          <p:nvPr/>
        </p:nvGrpSpPr>
        <p:grpSpPr>
          <a:xfrm>
            <a:off x="2341894" y="2279471"/>
            <a:ext cx="7508212" cy="1200329"/>
            <a:chOff x="2341894" y="902035"/>
            <a:chExt cx="7508212" cy="1200329"/>
          </a:xfrm>
        </p:grpSpPr>
        <p:sp>
          <p:nvSpPr>
            <p:cNvPr id="4" name="テキスト ボックス 3">
              <a:extLst>
                <a:ext uri="{FF2B5EF4-FFF2-40B4-BE49-F238E27FC236}">
                  <a16:creationId xmlns:a16="http://schemas.microsoft.com/office/drawing/2014/main" id="{377064BD-95AC-8049-94BB-B3F933F09FCF}"/>
                </a:ext>
              </a:extLst>
            </p:cNvPr>
            <p:cNvSpPr txBox="1"/>
            <p:nvPr/>
          </p:nvSpPr>
          <p:spPr>
            <a:xfrm>
              <a:off x="2341894" y="1363700"/>
              <a:ext cx="7508212"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サポートメニュー</a:t>
              </a:r>
            </a:p>
          </p:txBody>
        </p:sp>
        <p:sp>
          <p:nvSpPr>
            <p:cNvPr id="5" name="テキスト ボックス 4">
              <a:extLst>
                <a:ext uri="{FF2B5EF4-FFF2-40B4-BE49-F238E27FC236}">
                  <a16:creationId xmlns:a16="http://schemas.microsoft.com/office/drawing/2014/main" id="{2BE679A4-857A-434F-8A8B-7102C2D69B8C}"/>
                </a:ext>
              </a:extLst>
            </p:cNvPr>
            <p:cNvSpPr txBox="1"/>
            <p:nvPr/>
          </p:nvSpPr>
          <p:spPr>
            <a:xfrm>
              <a:off x="2380346" y="902035"/>
              <a:ext cx="7431309" cy="461665"/>
            </a:xfrm>
            <a:prstGeom prst="rect">
              <a:avLst/>
            </a:prstGeom>
            <a:noFill/>
          </p:spPr>
          <p:txBody>
            <a:bodyPr wrap="square" rtlCol="0">
              <a:spAutoFit/>
            </a:bodyPr>
            <a:lstStyle/>
            <a:p>
              <a:pPr algn="ctr"/>
              <a:r>
                <a:rPr lang="en-US" altLang="ja-JP" sz="2400" b="1" dirty="0" err="1">
                  <a:latin typeface="Yu Gothic Medium" panose="020B0400000000000000" pitchFamily="34" charset="-128"/>
                  <a:ea typeface="Yu Gothic Medium" panose="020B0400000000000000" pitchFamily="34" charset="-128"/>
                </a:rPr>
                <a:t>kintone</a:t>
              </a:r>
              <a:r>
                <a:rPr lang="ja-JP" altLang="en-US" sz="2400" b="1">
                  <a:latin typeface="Yu Gothic Medium" panose="020B0400000000000000" pitchFamily="34" charset="-128"/>
                  <a:ea typeface="Yu Gothic Medium" panose="020B0400000000000000" pitchFamily="34" charset="-128"/>
                </a:rPr>
                <a:t>活用を応援する</a:t>
              </a:r>
            </a:p>
          </p:txBody>
        </p:sp>
      </p:grpSp>
      <p:sp>
        <p:nvSpPr>
          <p:cNvPr id="6" name="テキスト ボックス 5">
            <a:extLst>
              <a:ext uri="{FF2B5EF4-FFF2-40B4-BE49-F238E27FC236}">
                <a16:creationId xmlns:a16="http://schemas.microsoft.com/office/drawing/2014/main" id="{75625480-01FE-CF38-7651-F12C9256C0E4}"/>
              </a:ext>
            </a:extLst>
          </p:cNvPr>
          <p:cNvSpPr txBox="1"/>
          <p:nvPr/>
        </p:nvSpPr>
        <p:spPr>
          <a:xfrm>
            <a:off x="727201" y="3514297"/>
            <a:ext cx="10737599" cy="796500"/>
          </a:xfrm>
          <a:prstGeom prst="rect">
            <a:avLst/>
          </a:prstGeom>
          <a:noFill/>
        </p:spPr>
        <p:txBody>
          <a:bodyPr wrap="square" rtlCol="0">
            <a:spAutoFit/>
          </a:bodyPr>
          <a:lstStyle/>
          <a:p>
            <a:pPr algn="ctr">
              <a:lnSpc>
                <a:spcPct val="150000"/>
              </a:lnSpc>
            </a:pPr>
            <a:r>
              <a:rPr lang="ja-JP" altLang="en-US" sz="1600"/>
              <a:t>キントーンを導入検討・活用するあなたを、 </a:t>
            </a:r>
            <a:endParaRPr lang="en-US" altLang="ja-JP" sz="1600" dirty="0"/>
          </a:p>
          <a:p>
            <a:pPr algn="ctr">
              <a:lnSpc>
                <a:spcPct val="150000"/>
              </a:lnSpc>
            </a:pPr>
            <a:r>
              <a:rPr lang="ja-JP" altLang="en-US" sz="1600"/>
              <a:t>さまざまな活用コンテンツ・サービスでサポートします。</a:t>
            </a:r>
            <a:endParaRPr kumimoji="1" lang="ja-JP" altLang="en-US" sz="1600"/>
          </a:p>
        </p:txBody>
      </p:sp>
    </p:spTree>
    <p:extLst>
      <p:ext uri="{BB962C8B-B14F-4D97-AF65-F5344CB8AC3E}">
        <p14:creationId xmlns:p14="http://schemas.microsoft.com/office/powerpoint/2010/main" val="3411897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タイムライン&#10;&#10;自動的に生成された説明">
            <a:extLst>
              <a:ext uri="{FF2B5EF4-FFF2-40B4-BE49-F238E27FC236}">
                <a16:creationId xmlns:a16="http://schemas.microsoft.com/office/drawing/2014/main" id="{1B3BB972-FA19-EC1B-4D37-7023CAD15E87}"/>
              </a:ext>
            </a:extLst>
          </p:cNvPr>
          <p:cNvPicPr>
            <a:picLocks noChangeAspect="1"/>
          </p:cNvPicPr>
          <p:nvPr/>
        </p:nvPicPr>
        <p:blipFill rotWithShape="1">
          <a:blip r:embed="rId2">
            <a:alphaModFix/>
          </a:blip>
          <a:srcRect t="2036" b="1968"/>
          <a:stretch/>
        </p:blipFill>
        <p:spPr>
          <a:xfrm>
            <a:off x="1216375" y="183250"/>
            <a:ext cx="9759249" cy="6092289"/>
          </a:xfrm>
          <a:prstGeom prst="rect">
            <a:avLst/>
          </a:prstGeom>
        </p:spPr>
      </p:pic>
    </p:spTree>
    <p:extLst>
      <p:ext uri="{BB962C8B-B14F-4D97-AF65-F5344CB8AC3E}">
        <p14:creationId xmlns:p14="http://schemas.microsoft.com/office/powerpoint/2010/main" val="565098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5E5212-75DD-A07E-198E-44B8278D44AD}"/>
              </a:ext>
            </a:extLst>
          </p:cNvPr>
          <p:cNvSpPr>
            <a:spLocks noGrp="1"/>
          </p:cNvSpPr>
          <p:nvPr>
            <p:ph type="sldNum" sz="quarter" idx="4"/>
          </p:nvPr>
        </p:nvSpPr>
        <p:spPr/>
        <p:txBody>
          <a:bodyPr/>
          <a:lstStyle/>
          <a:p>
            <a:fld id="{8D25A64C-5F60-9E4F-A90F-656EC2FF92F5}" type="slidenum">
              <a:rPr lang="ja-JP" altLang="en-US" smtClean="0"/>
              <a:pPr/>
              <a:t>6</a:t>
            </a:fld>
            <a:endParaRPr lang="ja-JP" altLang="en-US"/>
          </a:p>
        </p:txBody>
      </p:sp>
      <p:sp>
        <p:nvSpPr>
          <p:cNvPr id="3" name="テキスト ボックス 2">
            <a:extLst>
              <a:ext uri="{FF2B5EF4-FFF2-40B4-BE49-F238E27FC236}">
                <a16:creationId xmlns:a16="http://schemas.microsoft.com/office/drawing/2014/main" id="{E21BF82A-5A7C-D72F-A946-AE2FF4B73D95}"/>
              </a:ext>
            </a:extLst>
          </p:cNvPr>
          <p:cNvSpPr txBox="1"/>
          <p:nvPr/>
        </p:nvSpPr>
        <p:spPr>
          <a:xfrm>
            <a:off x="406917" y="746973"/>
            <a:ext cx="11508794" cy="507831"/>
          </a:xfrm>
          <a:prstGeom prst="rect">
            <a:avLst/>
          </a:prstGeom>
          <a:noFill/>
        </p:spPr>
        <p:txBody>
          <a:bodyPr wrap="square" rtlCol="0">
            <a:spAutoFit/>
          </a:bodyPr>
          <a:lstStyle/>
          <a:p>
            <a:pPr algn="ctr"/>
            <a:r>
              <a:rPr kumimoji="1" lang="ja-JP" altLang="en-US" sz="2700" b="1">
                <a:solidFill>
                  <a:schemeClr val="tx1"/>
                </a:solidFill>
              </a:rPr>
              <a:t>チームの業務から、会社の業務まで。ノーコードで業務アプリがつくれる。</a:t>
            </a:r>
          </a:p>
        </p:txBody>
      </p:sp>
      <p:grpSp>
        <p:nvGrpSpPr>
          <p:cNvPr id="25" name="グループ化 24">
            <a:extLst>
              <a:ext uri="{FF2B5EF4-FFF2-40B4-BE49-F238E27FC236}">
                <a16:creationId xmlns:a16="http://schemas.microsoft.com/office/drawing/2014/main" id="{2C97C67D-A281-F9E6-D857-6BE83D0176A8}"/>
              </a:ext>
            </a:extLst>
          </p:cNvPr>
          <p:cNvGrpSpPr/>
          <p:nvPr/>
        </p:nvGrpSpPr>
        <p:grpSpPr>
          <a:xfrm>
            <a:off x="341603" y="1600944"/>
            <a:ext cx="11508794" cy="2656800"/>
            <a:chOff x="341603" y="1801665"/>
            <a:chExt cx="11508794" cy="2656800"/>
          </a:xfrm>
        </p:grpSpPr>
        <p:sp>
          <p:nvSpPr>
            <p:cNvPr id="6" name="正方形/長方形 5">
              <a:extLst>
                <a:ext uri="{FF2B5EF4-FFF2-40B4-BE49-F238E27FC236}">
                  <a16:creationId xmlns:a16="http://schemas.microsoft.com/office/drawing/2014/main" id="{A8D153D7-1720-5342-0F13-B7201E8E0C88}"/>
                </a:ext>
              </a:extLst>
            </p:cNvPr>
            <p:cNvSpPr/>
            <p:nvPr/>
          </p:nvSpPr>
          <p:spPr>
            <a:xfrm>
              <a:off x="341603" y="1801665"/>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811333C-99CF-CFFA-8448-61902462B6D6}"/>
                </a:ext>
              </a:extLst>
            </p:cNvPr>
            <p:cNvSpPr txBox="1"/>
            <p:nvPr/>
          </p:nvSpPr>
          <p:spPr>
            <a:xfrm>
              <a:off x="341603" y="2847534"/>
              <a:ext cx="3622094" cy="1298882"/>
            </a:xfrm>
            <a:prstGeom prst="rect">
              <a:avLst/>
            </a:prstGeom>
            <a:noFill/>
          </p:spPr>
          <p:txBody>
            <a:bodyPr wrap="square" rtlCol="0">
              <a:spAutoFit/>
            </a:bodyPr>
            <a:lstStyle/>
            <a:p>
              <a:pPr algn="ctr">
                <a:lnSpc>
                  <a:spcPct val="150000"/>
                </a:lnSpc>
              </a:pPr>
              <a:r>
                <a:rPr lang="ja-JP" altLang="en-US" b="1" spc="300">
                  <a:latin typeface="Yu Gothic Medium" panose="020B0400000000000000" pitchFamily="34" charset="-128"/>
                  <a:ea typeface="Yu Gothic Medium" panose="020B0400000000000000" pitchFamily="34" charset="-128"/>
                </a:rPr>
                <a:t>顧客・案件管理や</a:t>
              </a:r>
            </a:p>
            <a:p>
              <a:pPr algn="ctr">
                <a:lnSpc>
                  <a:spcPct val="150000"/>
                </a:lnSpc>
              </a:pPr>
              <a:r>
                <a:rPr lang="ja-JP" altLang="en-US" b="1" spc="300">
                  <a:latin typeface="Yu Gothic Medium" panose="020B0400000000000000" pitchFamily="34" charset="-128"/>
                  <a:ea typeface="Yu Gothic Medium" panose="020B0400000000000000" pitchFamily="34" charset="-128"/>
                </a:rPr>
                <a:t>脱エクセルなど</a:t>
              </a:r>
            </a:p>
            <a:p>
              <a:pPr algn="ctr">
                <a:lnSpc>
                  <a:spcPct val="150000"/>
                </a:lnSpc>
              </a:pPr>
              <a:r>
                <a:rPr lang="ja-JP" altLang="en-US" b="1" spc="300">
                  <a:latin typeface="Yu Gothic Medium" panose="020B0400000000000000" pitchFamily="34" charset="-128"/>
                  <a:ea typeface="Yu Gothic Medium" panose="020B0400000000000000" pitchFamily="34" charset="-128"/>
                </a:rPr>
                <a:t>あらゆる用途に使える！</a:t>
              </a:r>
              <a:endParaRPr kumimoji="1" lang="ja-JP" altLang="en-US" b="1" spc="300">
                <a:latin typeface="Yu Gothic Medium" panose="020B0400000000000000" pitchFamily="34" charset="-128"/>
                <a:ea typeface="Yu Gothic Medium" panose="020B0400000000000000" pitchFamily="34" charset="-128"/>
              </a:endParaRPr>
            </a:p>
          </p:txBody>
        </p:sp>
        <p:sp>
          <p:nvSpPr>
            <p:cNvPr id="8" name="正方形/長方形 7">
              <a:extLst>
                <a:ext uri="{FF2B5EF4-FFF2-40B4-BE49-F238E27FC236}">
                  <a16:creationId xmlns:a16="http://schemas.microsoft.com/office/drawing/2014/main" id="{597E328B-7D62-58AF-D259-39564B6407D7}"/>
                </a:ext>
              </a:extLst>
            </p:cNvPr>
            <p:cNvSpPr/>
            <p:nvPr/>
          </p:nvSpPr>
          <p:spPr>
            <a:xfrm>
              <a:off x="4290149" y="1801665"/>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54793D4-4112-1444-D2AE-579678484503}"/>
                </a:ext>
              </a:extLst>
            </p:cNvPr>
            <p:cNvSpPr txBox="1"/>
            <p:nvPr/>
          </p:nvSpPr>
          <p:spPr>
            <a:xfrm>
              <a:off x="4290149" y="2847534"/>
              <a:ext cx="3622094" cy="1298882"/>
            </a:xfrm>
            <a:prstGeom prst="rect">
              <a:avLst/>
            </a:prstGeom>
            <a:noFill/>
          </p:spPr>
          <p:txBody>
            <a:bodyPr wrap="square" rtlCol="0">
              <a:spAutoFit/>
            </a:bodyPr>
            <a:lstStyle/>
            <a:p>
              <a:pPr algn="ctr">
                <a:lnSpc>
                  <a:spcPct val="150000"/>
                </a:lnSpc>
              </a:pPr>
              <a:r>
                <a:rPr lang="ja-JP" altLang="en-US" b="1" spc="300">
                  <a:latin typeface="Yu Gothic Medium" panose="020B0400000000000000" pitchFamily="34" charset="-128"/>
                  <a:ea typeface="Yu Gothic Medium" panose="020B0400000000000000" pitchFamily="34" charset="-128"/>
                </a:rPr>
                <a:t>社内ポータルや</a:t>
              </a:r>
            </a:p>
            <a:p>
              <a:pPr algn="ctr">
                <a:lnSpc>
                  <a:spcPct val="150000"/>
                </a:lnSpc>
              </a:pPr>
              <a:r>
                <a:rPr lang="ja-JP" altLang="en-US" b="1" spc="300">
                  <a:latin typeface="Yu Gothic Medium" panose="020B0400000000000000" pitchFamily="34" charset="-128"/>
                  <a:ea typeface="Yu Gothic Medium" panose="020B0400000000000000" pitchFamily="34" charset="-128"/>
                </a:rPr>
                <a:t>申請業務など</a:t>
              </a:r>
            </a:p>
            <a:p>
              <a:pPr algn="ctr">
                <a:lnSpc>
                  <a:spcPct val="150000"/>
                </a:lnSpc>
              </a:pPr>
              <a:r>
                <a:rPr lang="ja-JP" altLang="en-US" b="1" spc="300">
                  <a:latin typeface="Yu Gothic Medium" panose="020B0400000000000000" pitchFamily="34" charset="-128"/>
                  <a:ea typeface="Yu Gothic Medium" panose="020B0400000000000000" pitchFamily="34" charset="-128"/>
                </a:rPr>
                <a:t>全社利用に広げられる！</a:t>
              </a:r>
              <a:endParaRPr kumimoji="1" lang="ja-JP" altLang="en-US" b="1" spc="300">
                <a:latin typeface="Yu Gothic Medium" panose="020B0400000000000000" pitchFamily="34" charset="-128"/>
                <a:ea typeface="Yu Gothic Medium" panose="020B0400000000000000" pitchFamily="34" charset="-128"/>
              </a:endParaRPr>
            </a:p>
          </p:txBody>
        </p:sp>
        <p:sp>
          <p:nvSpPr>
            <p:cNvPr id="10" name="正方形/長方形 9">
              <a:extLst>
                <a:ext uri="{FF2B5EF4-FFF2-40B4-BE49-F238E27FC236}">
                  <a16:creationId xmlns:a16="http://schemas.microsoft.com/office/drawing/2014/main" id="{4EF2CCCA-4721-AD48-2E9C-ACE43CE3B714}"/>
                </a:ext>
              </a:extLst>
            </p:cNvPr>
            <p:cNvSpPr/>
            <p:nvPr/>
          </p:nvSpPr>
          <p:spPr>
            <a:xfrm>
              <a:off x="8228303" y="1801665"/>
              <a:ext cx="3622093" cy="2656800"/>
            </a:xfrm>
            <a:prstGeom prst="rect">
              <a:avLst/>
            </a:prstGeom>
            <a:solidFill>
              <a:srgbClr val="FFF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1C44DD6-AFEC-DC91-6689-818C27D7997D}"/>
                </a:ext>
              </a:extLst>
            </p:cNvPr>
            <p:cNvSpPr txBox="1"/>
            <p:nvPr/>
          </p:nvSpPr>
          <p:spPr>
            <a:xfrm>
              <a:off x="8228303" y="2896811"/>
              <a:ext cx="3622094" cy="1200329"/>
            </a:xfrm>
            <a:prstGeom prst="rect">
              <a:avLst/>
            </a:prstGeom>
            <a:noFill/>
          </p:spPr>
          <p:txBody>
            <a:bodyPr wrap="square" rtlCol="0">
              <a:spAutoFit/>
            </a:bodyPr>
            <a:lstStyle/>
            <a:p>
              <a:pPr algn="ctr"/>
              <a:r>
                <a:rPr lang="ja-JP" altLang="en-US" b="1" spc="300">
                  <a:latin typeface="Yu Gothic Medium" panose="020B0400000000000000" pitchFamily="34" charset="-128"/>
                  <a:ea typeface="Yu Gothic Medium" panose="020B0400000000000000" pitchFamily="34" charset="-128"/>
                </a:rPr>
                <a:t>会社の情報を</a:t>
              </a:r>
            </a:p>
            <a:p>
              <a:pPr algn="ctr"/>
              <a:r>
                <a:rPr lang="ja-JP" altLang="en-US" b="1" spc="300">
                  <a:latin typeface="Yu Gothic Medium" panose="020B0400000000000000" pitchFamily="34" charset="-128"/>
                  <a:ea typeface="Yu Gothic Medium" panose="020B0400000000000000" pitchFamily="34" charset="-128"/>
                </a:rPr>
                <a:t>一元管理できるから、</a:t>
              </a:r>
            </a:p>
            <a:p>
              <a:pPr algn="ctr"/>
              <a:r>
                <a:rPr lang="ja-JP" altLang="en-US" b="1" spc="300">
                  <a:latin typeface="Yu Gothic Medium" panose="020B0400000000000000" pitchFamily="34" charset="-128"/>
                  <a:ea typeface="Yu Gothic Medium" panose="020B0400000000000000" pitchFamily="34" charset="-128"/>
                </a:rPr>
                <a:t>経営状況を</a:t>
              </a:r>
              <a:endParaRPr lang="en-US" altLang="ja-JP" b="1" spc="300" dirty="0">
                <a:latin typeface="Yu Gothic Medium" panose="020B0400000000000000" pitchFamily="34" charset="-128"/>
                <a:ea typeface="Yu Gothic Medium" panose="020B0400000000000000" pitchFamily="34" charset="-128"/>
              </a:endParaRPr>
            </a:p>
            <a:p>
              <a:pPr algn="ctr"/>
              <a:r>
                <a:rPr lang="ja-JP" altLang="en-US" b="1" spc="300">
                  <a:latin typeface="Yu Gothic Medium" panose="020B0400000000000000" pitchFamily="34" charset="-128"/>
                  <a:ea typeface="Yu Gothic Medium" panose="020B0400000000000000" pitchFamily="34" charset="-128"/>
                </a:rPr>
                <a:t>見える化できる！</a:t>
              </a:r>
              <a:endParaRPr kumimoji="1" lang="ja-JP" altLang="en-US" b="1" spc="300">
                <a:latin typeface="Yu Gothic Medium" panose="020B0400000000000000" pitchFamily="34" charset="-128"/>
                <a:ea typeface="Yu Gothic Medium" panose="020B0400000000000000" pitchFamily="34" charset="-128"/>
              </a:endParaRPr>
            </a:p>
          </p:txBody>
        </p:sp>
        <p:grpSp>
          <p:nvGrpSpPr>
            <p:cNvPr id="17" name="グループ化 16">
              <a:extLst>
                <a:ext uri="{FF2B5EF4-FFF2-40B4-BE49-F238E27FC236}">
                  <a16:creationId xmlns:a16="http://schemas.microsoft.com/office/drawing/2014/main" id="{7E3CE585-7ED1-A5D7-3440-01D32C625DB6}"/>
                </a:ext>
              </a:extLst>
            </p:cNvPr>
            <p:cNvGrpSpPr/>
            <p:nvPr/>
          </p:nvGrpSpPr>
          <p:grpSpPr>
            <a:xfrm>
              <a:off x="341603" y="2196728"/>
              <a:ext cx="3622094" cy="369332"/>
              <a:chOff x="341603" y="2196728"/>
              <a:chExt cx="3622094" cy="369332"/>
            </a:xfrm>
          </p:grpSpPr>
          <p:sp>
            <p:nvSpPr>
              <p:cNvPr id="12" name="テキスト ボックス 11">
                <a:extLst>
                  <a:ext uri="{FF2B5EF4-FFF2-40B4-BE49-F238E27FC236}">
                    <a16:creationId xmlns:a16="http://schemas.microsoft.com/office/drawing/2014/main" id="{9B23A765-AE3E-75F0-F261-2B4F8754FD45}"/>
                  </a:ext>
                </a:extLst>
              </p:cNvPr>
              <p:cNvSpPr txBox="1"/>
              <p:nvPr/>
            </p:nvSpPr>
            <p:spPr>
              <a:xfrm>
                <a:off x="341603" y="2196728"/>
                <a:ext cx="3622094" cy="369332"/>
              </a:xfrm>
              <a:prstGeom prst="rect">
                <a:avLst/>
              </a:prstGeom>
              <a:noFill/>
            </p:spPr>
            <p:txBody>
              <a:bodyPr wrap="square" rtlCol="0">
                <a:spAutoFit/>
              </a:bodyPr>
              <a:lstStyle/>
              <a:p>
                <a:pPr algn="ctr"/>
                <a:r>
                  <a:rPr lang="en" altLang="ja-JP" b="1" spc="300" dirty="0">
                    <a:solidFill>
                      <a:srgbClr val="EC6001"/>
                    </a:solidFill>
                    <a:latin typeface="Yu Gothic Medium" panose="020B0400000000000000" pitchFamily="34" charset="-128"/>
                    <a:ea typeface="Yu Gothic Medium" panose="020B0400000000000000" pitchFamily="34" charset="-128"/>
                  </a:rPr>
                  <a:t>Point 1</a:t>
                </a:r>
                <a:endParaRPr kumimoji="1" lang="ja-JP" altLang="en-US" b="1" spc="300">
                  <a:solidFill>
                    <a:srgbClr val="EC6001"/>
                  </a:solidFill>
                  <a:latin typeface="Yu Gothic Medium" panose="020B0400000000000000" pitchFamily="34" charset="-128"/>
                  <a:ea typeface="Yu Gothic Medium" panose="020B0400000000000000" pitchFamily="34" charset="-128"/>
                </a:endParaRPr>
              </a:p>
            </p:txBody>
          </p:sp>
          <p:cxnSp>
            <p:nvCxnSpPr>
              <p:cNvPr id="16" name="直線コネクタ 15">
                <a:extLst>
                  <a:ext uri="{FF2B5EF4-FFF2-40B4-BE49-F238E27FC236}">
                    <a16:creationId xmlns:a16="http://schemas.microsoft.com/office/drawing/2014/main" id="{C4C0F617-D9F8-0DFB-A01F-0C0D6C610409}"/>
                  </a:ext>
                </a:extLst>
              </p:cNvPr>
              <p:cNvCxnSpPr/>
              <p:nvPr/>
            </p:nvCxnSpPr>
            <p:spPr>
              <a:xfrm>
                <a:off x="1621742" y="2566060"/>
                <a:ext cx="1007918"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19" name="グループ化 18">
              <a:extLst>
                <a:ext uri="{FF2B5EF4-FFF2-40B4-BE49-F238E27FC236}">
                  <a16:creationId xmlns:a16="http://schemas.microsoft.com/office/drawing/2014/main" id="{A8E0F6E1-D972-D167-F8C6-15801B7617BA}"/>
                </a:ext>
              </a:extLst>
            </p:cNvPr>
            <p:cNvGrpSpPr/>
            <p:nvPr/>
          </p:nvGrpSpPr>
          <p:grpSpPr>
            <a:xfrm>
              <a:off x="4284953" y="2196728"/>
              <a:ext cx="3622094" cy="369332"/>
              <a:chOff x="341603" y="2196728"/>
              <a:chExt cx="3622094" cy="369332"/>
            </a:xfrm>
          </p:grpSpPr>
          <p:sp>
            <p:nvSpPr>
              <p:cNvPr id="20" name="テキスト ボックス 19">
                <a:extLst>
                  <a:ext uri="{FF2B5EF4-FFF2-40B4-BE49-F238E27FC236}">
                    <a16:creationId xmlns:a16="http://schemas.microsoft.com/office/drawing/2014/main" id="{E18BDFBF-489D-C3A8-3958-6269E76DCD72}"/>
                  </a:ext>
                </a:extLst>
              </p:cNvPr>
              <p:cNvSpPr txBox="1"/>
              <p:nvPr/>
            </p:nvSpPr>
            <p:spPr>
              <a:xfrm>
                <a:off x="341603" y="2196728"/>
                <a:ext cx="3622094" cy="369332"/>
              </a:xfrm>
              <a:prstGeom prst="rect">
                <a:avLst/>
              </a:prstGeom>
              <a:noFill/>
            </p:spPr>
            <p:txBody>
              <a:bodyPr wrap="square" rtlCol="0">
                <a:spAutoFit/>
              </a:bodyPr>
              <a:lstStyle/>
              <a:p>
                <a:pPr algn="ctr"/>
                <a:r>
                  <a:rPr lang="en" altLang="ja-JP" b="1" spc="300" dirty="0">
                    <a:solidFill>
                      <a:srgbClr val="EC6001"/>
                    </a:solidFill>
                    <a:latin typeface="Yu Gothic Medium" panose="020B0400000000000000" pitchFamily="34" charset="-128"/>
                    <a:ea typeface="Yu Gothic Medium" panose="020B0400000000000000" pitchFamily="34" charset="-128"/>
                  </a:rPr>
                  <a:t>Point 2</a:t>
                </a:r>
                <a:endParaRPr kumimoji="1" lang="ja-JP" altLang="en-US" b="1" spc="300">
                  <a:solidFill>
                    <a:srgbClr val="EC6001"/>
                  </a:solidFill>
                  <a:latin typeface="Yu Gothic Medium" panose="020B0400000000000000" pitchFamily="34" charset="-128"/>
                  <a:ea typeface="Yu Gothic Medium" panose="020B0400000000000000" pitchFamily="34" charset="-128"/>
                </a:endParaRPr>
              </a:p>
            </p:txBody>
          </p:sp>
          <p:cxnSp>
            <p:nvCxnSpPr>
              <p:cNvPr id="21" name="直線コネクタ 20">
                <a:extLst>
                  <a:ext uri="{FF2B5EF4-FFF2-40B4-BE49-F238E27FC236}">
                    <a16:creationId xmlns:a16="http://schemas.microsoft.com/office/drawing/2014/main" id="{B4727092-89D1-57F7-A277-D0B55FB32563}"/>
                  </a:ext>
                </a:extLst>
              </p:cNvPr>
              <p:cNvCxnSpPr/>
              <p:nvPr/>
            </p:nvCxnSpPr>
            <p:spPr>
              <a:xfrm>
                <a:off x="1621742" y="2566060"/>
                <a:ext cx="1007918"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22" name="グループ化 21">
              <a:extLst>
                <a:ext uri="{FF2B5EF4-FFF2-40B4-BE49-F238E27FC236}">
                  <a16:creationId xmlns:a16="http://schemas.microsoft.com/office/drawing/2014/main" id="{C288AD69-1EE1-6B4B-7505-00777219ED78}"/>
                </a:ext>
              </a:extLst>
            </p:cNvPr>
            <p:cNvGrpSpPr/>
            <p:nvPr/>
          </p:nvGrpSpPr>
          <p:grpSpPr>
            <a:xfrm>
              <a:off x="8210266" y="2196728"/>
              <a:ext cx="3622094" cy="369332"/>
              <a:chOff x="341603" y="2196728"/>
              <a:chExt cx="3622094" cy="369332"/>
            </a:xfrm>
          </p:grpSpPr>
          <p:sp>
            <p:nvSpPr>
              <p:cNvPr id="23" name="テキスト ボックス 22">
                <a:extLst>
                  <a:ext uri="{FF2B5EF4-FFF2-40B4-BE49-F238E27FC236}">
                    <a16:creationId xmlns:a16="http://schemas.microsoft.com/office/drawing/2014/main" id="{43D469F0-1CF1-48BD-D053-92A6FB9EAF40}"/>
                  </a:ext>
                </a:extLst>
              </p:cNvPr>
              <p:cNvSpPr txBox="1"/>
              <p:nvPr/>
            </p:nvSpPr>
            <p:spPr>
              <a:xfrm>
                <a:off x="341603" y="2196728"/>
                <a:ext cx="3622094" cy="369332"/>
              </a:xfrm>
              <a:prstGeom prst="rect">
                <a:avLst/>
              </a:prstGeom>
              <a:noFill/>
            </p:spPr>
            <p:txBody>
              <a:bodyPr wrap="square" rtlCol="0">
                <a:spAutoFit/>
              </a:bodyPr>
              <a:lstStyle/>
              <a:p>
                <a:pPr algn="ctr"/>
                <a:r>
                  <a:rPr lang="en" altLang="ja-JP" b="1" spc="300" dirty="0">
                    <a:solidFill>
                      <a:srgbClr val="EC6001"/>
                    </a:solidFill>
                    <a:latin typeface="Yu Gothic Medium" panose="020B0400000000000000" pitchFamily="34" charset="-128"/>
                    <a:ea typeface="Yu Gothic Medium" panose="020B0400000000000000" pitchFamily="34" charset="-128"/>
                  </a:rPr>
                  <a:t>Point 3</a:t>
                </a:r>
                <a:endParaRPr kumimoji="1" lang="ja-JP" altLang="en-US" b="1" spc="300">
                  <a:solidFill>
                    <a:srgbClr val="EC6001"/>
                  </a:solidFill>
                  <a:latin typeface="Yu Gothic Medium" panose="020B0400000000000000" pitchFamily="34" charset="-128"/>
                  <a:ea typeface="Yu Gothic Medium" panose="020B0400000000000000" pitchFamily="34" charset="-128"/>
                </a:endParaRPr>
              </a:p>
            </p:txBody>
          </p:sp>
          <p:cxnSp>
            <p:nvCxnSpPr>
              <p:cNvPr id="24" name="直線コネクタ 23">
                <a:extLst>
                  <a:ext uri="{FF2B5EF4-FFF2-40B4-BE49-F238E27FC236}">
                    <a16:creationId xmlns:a16="http://schemas.microsoft.com/office/drawing/2014/main" id="{6A7BBCB5-31E2-8F92-CD8A-50B97CB9F477}"/>
                  </a:ext>
                </a:extLst>
              </p:cNvPr>
              <p:cNvCxnSpPr/>
              <p:nvPr/>
            </p:nvCxnSpPr>
            <p:spPr>
              <a:xfrm>
                <a:off x="1621742" y="2566060"/>
                <a:ext cx="1007918"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pic>
        <p:nvPicPr>
          <p:cNvPr id="4" name="図 3">
            <a:extLst>
              <a:ext uri="{FF2B5EF4-FFF2-40B4-BE49-F238E27FC236}">
                <a16:creationId xmlns:a16="http://schemas.microsoft.com/office/drawing/2014/main" id="{3DC7150B-6411-17EB-FC88-4709C8A2493E}"/>
              </a:ext>
            </a:extLst>
          </p:cNvPr>
          <p:cNvPicPr>
            <a:picLocks noChangeAspect="1"/>
          </p:cNvPicPr>
          <p:nvPr/>
        </p:nvPicPr>
        <p:blipFill>
          <a:blip r:embed="rId2"/>
          <a:stretch>
            <a:fillRect/>
          </a:stretch>
        </p:blipFill>
        <p:spPr>
          <a:xfrm>
            <a:off x="4445907" y="4545157"/>
            <a:ext cx="3300186" cy="1483615"/>
          </a:xfrm>
          <a:prstGeom prst="rect">
            <a:avLst/>
          </a:prstGeom>
        </p:spPr>
      </p:pic>
    </p:spTree>
    <p:extLst>
      <p:ext uri="{BB962C8B-B14F-4D97-AF65-F5344CB8AC3E}">
        <p14:creationId xmlns:p14="http://schemas.microsoft.com/office/powerpoint/2010/main" val="2581043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3A4BD84D-3D2C-DE9E-E078-256CBD8021AD}"/>
              </a:ext>
            </a:extLst>
          </p:cNvPr>
          <p:cNvGrpSpPr/>
          <p:nvPr/>
        </p:nvGrpSpPr>
        <p:grpSpPr>
          <a:xfrm>
            <a:off x="1336047" y="2038171"/>
            <a:ext cx="9519906" cy="1200329"/>
            <a:chOff x="2341894" y="902035"/>
            <a:chExt cx="9519906" cy="1200329"/>
          </a:xfrm>
        </p:grpSpPr>
        <p:sp>
          <p:nvSpPr>
            <p:cNvPr id="11" name="テキスト ボックス 10">
              <a:extLst>
                <a:ext uri="{FF2B5EF4-FFF2-40B4-BE49-F238E27FC236}">
                  <a16:creationId xmlns:a16="http://schemas.microsoft.com/office/drawing/2014/main" id="{04E4BFB7-1C6A-9AE0-5B76-247EAAB261B4}"/>
                </a:ext>
              </a:extLst>
            </p:cNvPr>
            <p:cNvSpPr txBox="1"/>
            <p:nvPr/>
          </p:nvSpPr>
          <p:spPr>
            <a:xfrm>
              <a:off x="2341894" y="1363700"/>
              <a:ext cx="9519906"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一緒に学んだり、開発依頼ができます</a:t>
              </a:r>
            </a:p>
          </p:txBody>
        </p:sp>
        <p:sp>
          <p:nvSpPr>
            <p:cNvPr id="12" name="テキスト ボックス 11">
              <a:extLst>
                <a:ext uri="{FF2B5EF4-FFF2-40B4-BE49-F238E27FC236}">
                  <a16:creationId xmlns:a16="http://schemas.microsoft.com/office/drawing/2014/main" id="{99B7CB83-8498-4708-A232-C6EE8052D9A2}"/>
                </a:ext>
              </a:extLst>
            </p:cNvPr>
            <p:cNvSpPr txBox="1"/>
            <p:nvPr/>
          </p:nvSpPr>
          <p:spPr>
            <a:xfrm>
              <a:off x="3386192" y="902035"/>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全国</a:t>
              </a:r>
              <a:r>
                <a:rPr lang="en-US" altLang="ja-JP" sz="2400" b="1" dirty="0">
                  <a:latin typeface="Yu Gothic Medium" panose="020B0400000000000000" pitchFamily="34" charset="-128"/>
                  <a:ea typeface="Yu Gothic Medium" panose="020B0400000000000000" pitchFamily="34" charset="-128"/>
                </a:rPr>
                <a:t>350</a:t>
              </a:r>
              <a:r>
                <a:rPr lang="ja-JP" altLang="en-US" sz="2400" b="1">
                  <a:latin typeface="Yu Gothic Medium" panose="020B0400000000000000" pitchFamily="34" charset="-128"/>
                  <a:ea typeface="Yu Gothic Medium" panose="020B0400000000000000" pitchFamily="34" charset="-128"/>
                </a:rPr>
                <a:t>社以上のオフィシャルパートナーと</a:t>
              </a:r>
            </a:p>
          </p:txBody>
        </p:sp>
      </p:grpSp>
      <p:sp>
        <p:nvSpPr>
          <p:cNvPr id="13" name="テキスト ボックス 12">
            <a:extLst>
              <a:ext uri="{FF2B5EF4-FFF2-40B4-BE49-F238E27FC236}">
                <a16:creationId xmlns:a16="http://schemas.microsoft.com/office/drawing/2014/main" id="{84F22355-8EE1-8543-8E06-3EB0DD5F1249}"/>
              </a:ext>
            </a:extLst>
          </p:cNvPr>
          <p:cNvSpPr txBox="1"/>
          <p:nvPr/>
        </p:nvSpPr>
        <p:spPr>
          <a:xfrm>
            <a:off x="727201" y="3272997"/>
            <a:ext cx="10737599" cy="1165832"/>
          </a:xfrm>
          <a:prstGeom prst="rect">
            <a:avLst/>
          </a:prstGeom>
          <a:noFill/>
        </p:spPr>
        <p:txBody>
          <a:bodyPr wrap="square" rtlCol="0">
            <a:spAutoFit/>
          </a:bodyPr>
          <a:lstStyle/>
          <a:p>
            <a:pPr algn="ctr">
              <a:lnSpc>
                <a:spcPct val="150000"/>
              </a:lnSpc>
            </a:pPr>
            <a:r>
              <a:rPr lang="ja-JP" altLang="en-US" sz="1600"/>
              <a:t>キントーンの導入前後のお客さまをサポートするサイボウズ公認のパートナー企業がいます。</a:t>
            </a:r>
          </a:p>
          <a:p>
            <a:pPr algn="ctr">
              <a:lnSpc>
                <a:spcPct val="150000"/>
              </a:lnSpc>
            </a:pPr>
            <a:r>
              <a:rPr lang="ja-JP" altLang="en-US" sz="1600"/>
              <a:t>「相談しながら導入を進めたい」「プロに開発をお任せしたい」</a:t>
            </a:r>
          </a:p>
          <a:p>
            <a:pPr algn="ctr">
              <a:lnSpc>
                <a:spcPct val="150000"/>
              </a:lnSpc>
            </a:pPr>
            <a:r>
              <a:rPr lang="ja-JP" altLang="en-US" sz="1600"/>
              <a:t>「継続的な業務改善を手伝ってほしい」といった方におすすめです。</a:t>
            </a:r>
            <a:r>
              <a:rPr lang="en-US" altLang="ja-JP" sz="1600" dirty="0"/>
              <a:t>[</a:t>
            </a:r>
            <a:r>
              <a:rPr lang="ja-JP" altLang="en-US" sz="1600"/>
              <a:t>有料</a:t>
            </a:r>
            <a:r>
              <a:rPr lang="en-US" altLang="ja-JP" sz="1600" dirty="0"/>
              <a:t>]</a:t>
            </a:r>
            <a:endParaRPr kumimoji="1" lang="ja-JP" altLang="en-US" sz="1600"/>
          </a:p>
        </p:txBody>
      </p:sp>
    </p:spTree>
    <p:extLst>
      <p:ext uri="{BB962C8B-B14F-4D97-AF65-F5344CB8AC3E}">
        <p14:creationId xmlns:p14="http://schemas.microsoft.com/office/powerpoint/2010/main" val="2877349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E1FE5CD-17A5-02BE-4BA0-813257623624}"/>
              </a:ext>
            </a:extLst>
          </p:cNvPr>
          <p:cNvSpPr/>
          <p:nvPr/>
        </p:nvSpPr>
        <p:spPr>
          <a:xfrm>
            <a:off x="1111828" y="1071227"/>
            <a:ext cx="9684326" cy="4945110"/>
          </a:xfrm>
          <a:prstGeom prst="rect">
            <a:avLst/>
          </a:prstGeom>
          <a:solidFill>
            <a:srgbClr val="FFFC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1 つの角を切り取った四角形 2">
            <a:extLst>
              <a:ext uri="{FF2B5EF4-FFF2-40B4-BE49-F238E27FC236}">
                <a16:creationId xmlns:a16="http://schemas.microsoft.com/office/drawing/2014/main" id="{6D70FEBD-F020-18FB-3858-654B2E46851B}"/>
              </a:ext>
            </a:extLst>
          </p:cNvPr>
          <p:cNvSpPr/>
          <p:nvPr/>
        </p:nvSpPr>
        <p:spPr>
          <a:xfrm flipH="1">
            <a:off x="1111828" y="528957"/>
            <a:ext cx="9684326" cy="542269"/>
          </a:xfrm>
          <a:prstGeom prst="snip1Rect">
            <a:avLst>
              <a:gd name="adj" fmla="val 50000"/>
            </a:avLst>
          </a:prstGeom>
          <a:solidFill>
            <a:srgbClr val="FFE2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01B6B45-6F80-5D35-9C51-E9271C60E1F5}"/>
              </a:ext>
            </a:extLst>
          </p:cNvPr>
          <p:cNvSpPr txBox="1"/>
          <p:nvPr/>
        </p:nvSpPr>
        <p:spPr>
          <a:xfrm>
            <a:off x="2238336" y="587412"/>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伴走サービス</a:t>
            </a:r>
          </a:p>
        </p:txBody>
      </p:sp>
      <p:sp>
        <p:nvSpPr>
          <p:cNvPr id="6" name="円/楕円 5">
            <a:extLst>
              <a:ext uri="{FF2B5EF4-FFF2-40B4-BE49-F238E27FC236}">
                <a16:creationId xmlns:a16="http://schemas.microsoft.com/office/drawing/2014/main" id="{ABDD2CC0-FDEE-266F-F782-1A74EB356B75}"/>
              </a:ext>
            </a:extLst>
          </p:cNvPr>
          <p:cNvSpPr/>
          <p:nvPr/>
        </p:nvSpPr>
        <p:spPr>
          <a:xfrm>
            <a:off x="9591438" y="221711"/>
            <a:ext cx="1425394" cy="1425394"/>
          </a:xfrm>
          <a:prstGeom prst="ellipse">
            <a:avLst/>
          </a:prstGeom>
          <a:solidFill>
            <a:srgbClr val="F297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6A1863E-11D0-3580-578F-F5F96939C74D}"/>
              </a:ext>
            </a:extLst>
          </p:cNvPr>
          <p:cNvSpPr txBox="1"/>
          <p:nvPr/>
        </p:nvSpPr>
        <p:spPr>
          <a:xfrm>
            <a:off x="9623196" y="753724"/>
            <a:ext cx="1326390" cy="400110"/>
          </a:xfrm>
          <a:prstGeom prst="rect">
            <a:avLst/>
          </a:prstGeom>
          <a:noFill/>
        </p:spPr>
        <p:txBody>
          <a:bodyPr wrap="square" rtlCol="0">
            <a:spAutoFit/>
          </a:bodyPr>
          <a:lstStyle/>
          <a:p>
            <a:pPr algn="ctr"/>
            <a:r>
              <a:rPr lang="ja-JP" altLang="en-US" sz="2000" b="1">
                <a:solidFill>
                  <a:schemeClr val="bg1"/>
                </a:solidFill>
                <a:latin typeface="Yu Gothic Medium" panose="020B0400000000000000" pitchFamily="34" charset="-128"/>
                <a:ea typeface="Yu Gothic Medium" panose="020B0400000000000000" pitchFamily="34" charset="-128"/>
              </a:rPr>
              <a:t>オススメ</a:t>
            </a:r>
          </a:p>
        </p:txBody>
      </p:sp>
      <p:sp>
        <p:nvSpPr>
          <p:cNvPr id="8" name="テキスト ボックス 7">
            <a:extLst>
              <a:ext uri="{FF2B5EF4-FFF2-40B4-BE49-F238E27FC236}">
                <a16:creationId xmlns:a16="http://schemas.microsoft.com/office/drawing/2014/main" id="{2DC7BA64-5A99-39C3-E7EC-8235ECBEE3BE}"/>
              </a:ext>
            </a:extLst>
          </p:cNvPr>
          <p:cNvSpPr txBox="1"/>
          <p:nvPr/>
        </p:nvSpPr>
        <p:spPr>
          <a:xfrm>
            <a:off x="2238337" y="1213803"/>
            <a:ext cx="7431309" cy="523220"/>
          </a:xfrm>
          <a:prstGeom prst="rect">
            <a:avLst/>
          </a:prstGeom>
          <a:noFill/>
        </p:spPr>
        <p:txBody>
          <a:bodyPr wrap="square" rtlCol="0">
            <a:spAutoFit/>
          </a:bodyPr>
          <a:lstStyle/>
          <a:p>
            <a:pPr algn="ctr"/>
            <a:r>
              <a:rPr lang="ja-JP" altLang="en-US" sz="1400">
                <a:ea typeface="Yu Gothic Medium" panose="020B0400000000000000" pitchFamily="34" charset="-128"/>
              </a:rPr>
              <a:t>キントーンを熟知した業務改善のプロである伴走パートナーがあなたの課題に合わせて</a:t>
            </a:r>
          </a:p>
          <a:p>
            <a:pPr algn="ctr"/>
            <a:r>
              <a:rPr lang="ja-JP" altLang="en-US" sz="1400">
                <a:ea typeface="Yu Gothic Medium" panose="020B0400000000000000" pitchFamily="34" charset="-128"/>
              </a:rPr>
              <a:t>適切なアドバイスをしてくれたり、導入後も継続的なサポートをしてくれるサービスです。</a:t>
            </a:r>
          </a:p>
        </p:txBody>
      </p:sp>
      <p:sp>
        <p:nvSpPr>
          <p:cNvPr id="9" name="正方形/長方形 8">
            <a:extLst>
              <a:ext uri="{FF2B5EF4-FFF2-40B4-BE49-F238E27FC236}">
                <a16:creationId xmlns:a16="http://schemas.microsoft.com/office/drawing/2014/main" id="{DAD2105C-5542-5B0B-A4BE-5CF4F264B9E1}"/>
              </a:ext>
            </a:extLst>
          </p:cNvPr>
          <p:cNvSpPr/>
          <p:nvPr/>
        </p:nvSpPr>
        <p:spPr>
          <a:xfrm>
            <a:off x="1330037" y="1879600"/>
            <a:ext cx="9247908" cy="3907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FAF2879-BCD3-BD19-D55B-2DCA294C0245}"/>
              </a:ext>
            </a:extLst>
          </p:cNvPr>
          <p:cNvSpPr/>
          <p:nvPr/>
        </p:nvSpPr>
        <p:spPr>
          <a:xfrm>
            <a:off x="1570851" y="2413097"/>
            <a:ext cx="8766280" cy="1446058"/>
          </a:xfrm>
          <a:prstGeom prst="rect">
            <a:avLst/>
          </a:prstGeom>
          <a:solidFill>
            <a:srgbClr val="FFF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対角する 2 つの角を切り取った四角形 10">
            <a:extLst>
              <a:ext uri="{FF2B5EF4-FFF2-40B4-BE49-F238E27FC236}">
                <a16:creationId xmlns:a16="http://schemas.microsoft.com/office/drawing/2014/main" id="{CC466975-50B1-E474-DB5A-80730B19ADD6}"/>
              </a:ext>
            </a:extLst>
          </p:cNvPr>
          <p:cNvSpPr/>
          <p:nvPr/>
        </p:nvSpPr>
        <p:spPr>
          <a:xfrm flipV="1">
            <a:off x="1576959" y="4681136"/>
            <a:ext cx="8754065" cy="919919"/>
          </a:xfrm>
          <a:prstGeom prst="snip2DiagRect">
            <a:avLst/>
          </a:prstGeom>
          <a:solidFill>
            <a:srgbClr val="FFF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a:extLst>
              <a:ext uri="{FF2B5EF4-FFF2-40B4-BE49-F238E27FC236}">
                <a16:creationId xmlns:a16="http://schemas.microsoft.com/office/drawing/2014/main" id="{5B734691-4A7E-378B-ECC8-1C2E0455E77C}"/>
              </a:ext>
            </a:extLst>
          </p:cNvPr>
          <p:cNvSpPr/>
          <p:nvPr/>
        </p:nvSpPr>
        <p:spPr>
          <a:xfrm>
            <a:off x="7237821" y="2015699"/>
            <a:ext cx="3081809" cy="244475"/>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三角形 12">
            <a:extLst>
              <a:ext uri="{FF2B5EF4-FFF2-40B4-BE49-F238E27FC236}">
                <a16:creationId xmlns:a16="http://schemas.microsoft.com/office/drawing/2014/main" id="{00ED8BD6-C254-D178-4149-545F286735C5}"/>
              </a:ext>
            </a:extLst>
          </p:cNvPr>
          <p:cNvSpPr/>
          <p:nvPr/>
        </p:nvSpPr>
        <p:spPr>
          <a:xfrm rot="10800000">
            <a:off x="8902700" y="2247473"/>
            <a:ext cx="152400" cy="142578"/>
          </a:xfrm>
          <a:prstGeom prst="triangle">
            <a:avLst>
              <a:gd name="adj" fmla="val 100000"/>
            </a:avLst>
          </a:prstGeom>
          <a:solidFill>
            <a:srgbClr val="F691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670DD99-15A7-91EA-1851-E8BC38F2B74B}"/>
              </a:ext>
            </a:extLst>
          </p:cNvPr>
          <p:cNvSpPr txBox="1"/>
          <p:nvPr/>
        </p:nvSpPr>
        <p:spPr>
          <a:xfrm>
            <a:off x="7237821" y="2022765"/>
            <a:ext cx="3192093" cy="246221"/>
          </a:xfrm>
          <a:prstGeom prst="rect">
            <a:avLst/>
          </a:prstGeom>
          <a:solidFill>
            <a:srgbClr val="F6914F"/>
          </a:solidFill>
        </p:spPr>
        <p:txBody>
          <a:bodyPr wrap="square" rtlCol="0">
            <a:spAutoFit/>
          </a:bodyPr>
          <a:lstStyle/>
          <a:p>
            <a:pPr algn="ctr"/>
            <a:r>
              <a:rPr lang="ja-JP" altLang="en-US" sz="1000">
                <a:solidFill>
                  <a:schemeClr val="bg1"/>
                </a:solidFill>
                <a:ea typeface="Yu Gothic Medium" panose="020B0400000000000000" pitchFamily="34" charset="-128"/>
              </a:rPr>
              <a:t>進捗は定例会やチャットなどでやり取りをします。</a:t>
            </a:r>
          </a:p>
        </p:txBody>
      </p:sp>
      <p:sp>
        <p:nvSpPr>
          <p:cNvPr id="15" name="テキスト ボックス 14">
            <a:extLst>
              <a:ext uri="{FF2B5EF4-FFF2-40B4-BE49-F238E27FC236}">
                <a16:creationId xmlns:a16="http://schemas.microsoft.com/office/drawing/2014/main" id="{0C9E6D4B-52B9-28A1-7F0B-F031468D2372}"/>
              </a:ext>
            </a:extLst>
          </p:cNvPr>
          <p:cNvSpPr txBox="1"/>
          <p:nvPr/>
        </p:nvSpPr>
        <p:spPr>
          <a:xfrm>
            <a:off x="2963533" y="2676266"/>
            <a:ext cx="1246959" cy="307777"/>
          </a:xfrm>
          <a:prstGeom prst="rect">
            <a:avLst/>
          </a:prstGeom>
          <a:noFill/>
        </p:spPr>
        <p:txBody>
          <a:bodyPr wrap="square" rtlCol="0">
            <a:spAutoFit/>
          </a:bodyPr>
          <a:lstStyle/>
          <a:p>
            <a:r>
              <a:rPr lang="ja-JP" altLang="en-US" sz="1400" b="1">
                <a:ea typeface="Yu Gothic Medium" panose="020B0400000000000000" pitchFamily="34" charset="-128"/>
              </a:rPr>
              <a:t>窓口担当者</a:t>
            </a:r>
          </a:p>
        </p:txBody>
      </p:sp>
      <p:sp>
        <p:nvSpPr>
          <p:cNvPr id="16" name="テキスト ボックス 15">
            <a:extLst>
              <a:ext uri="{FF2B5EF4-FFF2-40B4-BE49-F238E27FC236}">
                <a16:creationId xmlns:a16="http://schemas.microsoft.com/office/drawing/2014/main" id="{9D8BF30A-9E25-A382-08FE-49BB18080CDD}"/>
              </a:ext>
            </a:extLst>
          </p:cNvPr>
          <p:cNvSpPr txBox="1"/>
          <p:nvPr/>
        </p:nvSpPr>
        <p:spPr>
          <a:xfrm>
            <a:off x="2963534" y="3005875"/>
            <a:ext cx="1630120" cy="646331"/>
          </a:xfrm>
          <a:prstGeom prst="rect">
            <a:avLst/>
          </a:prstGeom>
          <a:noFill/>
        </p:spPr>
        <p:txBody>
          <a:bodyPr wrap="square" rtlCol="0">
            <a:spAutoFit/>
          </a:bodyPr>
          <a:lstStyle/>
          <a:p>
            <a:r>
              <a:rPr lang="ja-JP" altLang="en-US" sz="1200">
                <a:ea typeface="Yu Gothic Medium" panose="020B0400000000000000" pitchFamily="34" charset="-128"/>
              </a:rPr>
              <a:t>社内要望の取りまとめや伴走パートナーと社内を繋ぐ</a:t>
            </a:r>
          </a:p>
        </p:txBody>
      </p:sp>
      <p:sp>
        <p:nvSpPr>
          <p:cNvPr id="17" name="テキスト ボックス 16">
            <a:extLst>
              <a:ext uri="{FF2B5EF4-FFF2-40B4-BE49-F238E27FC236}">
                <a16:creationId xmlns:a16="http://schemas.microsoft.com/office/drawing/2014/main" id="{A174E139-15E5-B410-B4E6-92941609F204}"/>
              </a:ext>
            </a:extLst>
          </p:cNvPr>
          <p:cNvSpPr txBox="1"/>
          <p:nvPr/>
        </p:nvSpPr>
        <p:spPr>
          <a:xfrm>
            <a:off x="7358246" y="3027685"/>
            <a:ext cx="1456752" cy="307777"/>
          </a:xfrm>
          <a:prstGeom prst="rect">
            <a:avLst/>
          </a:prstGeom>
          <a:noFill/>
        </p:spPr>
        <p:txBody>
          <a:bodyPr wrap="square" rtlCol="0">
            <a:spAutoFit/>
          </a:bodyPr>
          <a:lstStyle/>
          <a:p>
            <a:r>
              <a:rPr lang="ja-JP" altLang="en-US" sz="1400" b="1">
                <a:ea typeface="Yu Gothic Medium" panose="020B0400000000000000" pitchFamily="34" charset="-128"/>
              </a:rPr>
              <a:t>伴走パートナー</a:t>
            </a:r>
          </a:p>
        </p:txBody>
      </p:sp>
      <p:sp>
        <p:nvSpPr>
          <p:cNvPr id="18" name="テキスト ボックス 17">
            <a:extLst>
              <a:ext uri="{FF2B5EF4-FFF2-40B4-BE49-F238E27FC236}">
                <a16:creationId xmlns:a16="http://schemas.microsoft.com/office/drawing/2014/main" id="{06CA0281-BE43-1549-B296-5557ADA8D42C}"/>
              </a:ext>
            </a:extLst>
          </p:cNvPr>
          <p:cNvSpPr txBox="1"/>
          <p:nvPr/>
        </p:nvSpPr>
        <p:spPr>
          <a:xfrm>
            <a:off x="2394690" y="3955361"/>
            <a:ext cx="3245881" cy="646331"/>
          </a:xfrm>
          <a:prstGeom prst="rect">
            <a:avLst/>
          </a:prstGeom>
          <a:noFill/>
        </p:spPr>
        <p:txBody>
          <a:bodyPr wrap="square" rtlCol="0">
            <a:spAutoFit/>
          </a:bodyPr>
          <a:lstStyle/>
          <a:p>
            <a:r>
              <a:rPr lang="ja-JP" altLang="en-US" sz="1200">
                <a:ea typeface="Yu Gothic Medium" panose="020B0400000000000000" pitchFamily="34" charset="-128"/>
              </a:rPr>
              <a:t>・システムに対してのフィードバック</a:t>
            </a:r>
          </a:p>
          <a:p>
            <a:r>
              <a:rPr lang="ja-JP" altLang="en-US" sz="1200">
                <a:ea typeface="Yu Gothic Medium" panose="020B0400000000000000" pitchFamily="34" charset="-128"/>
              </a:rPr>
              <a:t>・業務改善の相談</a:t>
            </a:r>
          </a:p>
          <a:p>
            <a:r>
              <a:rPr lang="ja-JP" altLang="en-US" sz="1200">
                <a:ea typeface="Yu Gothic Medium" panose="020B0400000000000000" pitchFamily="34" charset="-128"/>
              </a:rPr>
              <a:t>・アプリ作成の相談</a:t>
            </a:r>
          </a:p>
        </p:txBody>
      </p:sp>
      <p:cxnSp>
        <p:nvCxnSpPr>
          <p:cNvPr id="19" name="直線矢印コネクタ 18">
            <a:extLst>
              <a:ext uri="{FF2B5EF4-FFF2-40B4-BE49-F238E27FC236}">
                <a16:creationId xmlns:a16="http://schemas.microsoft.com/office/drawing/2014/main" id="{CA553736-8BFE-27B8-21E6-B46909BB69AE}"/>
              </a:ext>
            </a:extLst>
          </p:cNvPr>
          <p:cNvCxnSpPr/>
          <p:nvPr/>
        </p:nvCxnSpPr>
        <p:spPr>
          <a:xfrm>
            <a:off x="5517748" y="3975244"/>
            <a:ext cx="0" cy="562222"/>
          </a:xfrm>
          <a:prstGeom prst="straightConnector1">
            <a:avLst/>
          </a:prstGeom>
          <a:ln w="76200">
            <a:solidFill>
              <a:srgbClr val="F6914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546EC5C-E41F-C269-FCA3-1138F29BD3FA}"/>
              </a:ext>
            </a:extLst>
          </p:cNvPr>
          <p:cNvCxnSpPr>
            <a:cxnSpLocks/>
          </p:cNvCxnSpPr>
          <p:nvPr/>
        </p:nvCxnSpPr>
        <p:spPr>
          <a:xfrm flipV="1">
            <a:off x="6336455" y="3998018"/>
            <a:ext cx="0" cy="562222"/>
          </a:xfrm>
          <a:prstGeom prst="straightConnector1">
            <a:avLst/>
          </a:prstGeom>
          <a:ln w="76200">
            <a:solidFill>
              <a:srgbClr val="F6914F"/>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B51358D-33AA-4D8D-DF0A-2C266AE9D591}"/>
              </a:ext>
            </a:extLst>
          </p:cNvPr>
          <p:cNvSpPr txBox="1"/>
          <p:nvPr/>
        </p:nvSpPr>
        <p:spPr>
          <a:xfrm>
            <a:off x="4780441" y="2485947"/>
            <a:ext cx="2347097" cy="400110"/>
          </a:xfrm>
          <a:prstGeom prst="rect">
            <a:avLst/>
          </a:prstGeom>
          <a:noFill/>
        </p:spPr>
        <p:txBody>
          <a:bodyPr wrap="square" rtlCol="0">
            <a:spAutoFit/>
          </a:bodyPr>
          <a:lstStyle/>
          <a:p>
            <a:pPr algn="ctr"/>
            <a:r>
              <a:rPr lang="ja-JP" altLang="en" sz="1000">
                <a:ea typeface="Yu Gothic Medium" panose="020B0400000000000000" pitchFamily="34" charset="-128"/>
              </a:rPr>
              <a:t>・</a:t>
            </a:r>
            <a:r>
              <a:rPr lang="en" altLang="ja-JP" sz="1000" dirty="0">
                <a:ea typeface="Yu Gothic Medium" panose="020B0400000000000000" pitchFamily="34" charset="-128"/>
              </a:rPr>
              <a:t>IT</a:t>
            </a:r>
            <a:r>
              <a:rPr lang="ja-JP" altLang="en-US" sz="1000">
                <a:ea typeface="Yu Gothic Medium" panose="020B0400000000000000" pitchFamily="34" charset="-128"/>
              </a:rPr>
              <a:t>戦略の共有　・業務改善の要望</a:t>
            </a:r>
          </a:p>
          <a:p>
            <a:pPr algn="ctr"/>
            <a:r>
              <a:rPr lang="ja-JP" altLang="en-US" sz="1000">
                <a:ea typeface="Yu Gothic Medium" panose="020B0400000000000000" pitchFamily="34" charset="-128"/>
              </a:rPr>
              <a:t>・システムのお悩み相談</a:t>
            </a:r>
          </a:p>
        </p:txBody>
      </p:sp>
      <p:sp>
        <p:nvSpPr>
          <p:cNvPr id="22" name="テキスト ボックス 21">
            <a:extLst>
              <a:ext uri="{FF2B5EF4-FFF2-40B4-BE49-F238E27FC236}">
                <a16:creationId xmlns:a16="http://schemas.microsoft.com/office/drawing/2014/main" id="{83BB7A15-E04B-818F-B614-5F08B2F1D7C2}"/>
              </a:ext>
            </a:extLst>
          </p:cNvPr>
          <p:cNvSpPr txBox="1"/>
          <p:nvPr/>
        </p:nvSpPr>
        <p:spPr>
          <a:xfrm>
            <a:off x="4780440" y="3432557"/>
            <a:ext cx="2347097" cy="400110"/>
          </a:xfrm>
          <a:prstGeom prst="rect">
            <a:avLst/>
          </a:prstGeom>
          <a:noFill/>
        </p:spPr>
        <p:txBody>
          <a:bodyPr wrap="square" rtlCol="0">
            <a:spAutoFit/>
          </a:bodyPr>
          <a:lstStyle/>
          <a:p>
            <a:pPr algn="ctr"/>
            <a:r>
              <a:rPr lang="ja-JP" altLang="en" sz="1000">
                <a:ea typeface="Yu Gothic Medium" panose="020B0400000000000000" pitchFamily="34" charset="-128"/>
              </a:rPr>
              <a:t>・</a:t>
            </a:r>
            <a:r>
              <a:rPr lang="en" altLang="ja-JP" sz="1000" dirty="0">
                <a:ea typeface="Yu Gothic Medium" panose="020B0400000000000000" pitchFamily="34" charset="-128"/>
              </a:rPr>
              <a:t>IT</a:t>
            </a:r>
            <a:r>
              <a:rPr lang="ja-JP" altLang="en-US" sz="1000">
                <a:ea typeface="Yu Gothic Medium" panose="020B0400000000000000" pitchFamily="34" charset="-128"/>
              </a:rPr>
              <a:t>ツールの選定</a:t>
            </a:r>
          </a:p>
          <a:p>
            <a:pPr algn="ctr"/>
            <a:r>
              <a:rPr lang="ja-JP" altLang="en-US" sz="1000">
                <a:ea typeface="Yu Gothic Medium" panose="020B0400000000000000" pitchFamily="34" charset="-128"/>
              </a:rPr>
              <a:t>・アドバイス　・技術支援</a:t>
            </a:r>
          </a:p>
        </p:txBody>
      </p:sp>
      <p:grpSp>
        <p:nvGrpSpPr>
          <p:cNvPr id="23" name="グループ化 22">
            <a:extLst>
              <a:ext uri="{FF2B5EF4-FFF2-40B4-BE49-F238E27FC236}">
                <a16:creationId xmlns:a16="http://schemas.microsoft.com/office/drawing/2014/main" id="{1150A2E1-FFFD-E919-4AE3-79110D890424}"/>
              </a:ext>
            </a:extLst>
          </p:cNvPr>
          <p:cNvGrpSpPr/>
          <p:nvPr/>
        </p:nvGrpSpPr>
        <p:grpSpPr>
          <a:xfrm rot="5400000">
            <a:off x="5778245" y="1962578"/>
            <a:ext cx="297712" cy="2347097"/>
            <a:chOff x="5390706" y="3613318"/>
            <a:chExt cx="297712" cy="806235"/>
          </a:xfrm>
        </p:grpSpPr>
        <p:cxnSp>
          <p:nvCxnSpPr>
            <p:cNvPr id="24" name="直線矢印コネクタ 23">
              <a:extLst>
                <a:ext uri="{FF2B5EF4-FFF2-40B4-BE49-F238E27FC236}">
                  <a16:creationId xmlns:a16="http://schemas.microsoft.com/office/drawing/2014/main" id="{301D904B-EF80-6D3B-4184-8D0F49031B48}"/>
                </a:ext>
              </a:extLst>
            </p:cNvPr>
            <p:cNvCxnSpPr/>
            <p:nvPr/>
          </p:nvCxnSpPr>
          <p:spPr>
            <a:xfrm>
              <a:off x="5390706" y="3613318"/>
              <a:ext cx="0" cy="806235"/>
            </a:xfrm>
            <a:prstGeom prst="straightConnector1">
              <a:avLst/>
            </a:prstGeom>
            <a:ln w="76200">
              <a:solidFill>
                <a:srgbClr val="F6914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7F01D7F4-DD88-F0F9-6587-A880090F516F}"/>
                </a:ext>
              </a:extLst>
            </p:cNvPr>
            <p:cNvCxnSpPr>
              <a:cxnSpLocks/>
            </p:cNvCxnSpPr>
            <p:nvPr/>
          </p:nvCxnSpPr>
          <p:spPr>
            <a:xfrm flipV="1">
              <a:off x="5688418" y="3613318"/>
              <a:ext cx="0" cy="806235"/>
            </a:xfrm>
            <a:prstGeom prst="straightConnector1">
              <a:avLst/>
            </a:prstGeom>
            <a:ln w="76200">
              <a:solidFill>
                <a:srgbClr val="F6914F"/>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A7C88CE1-FA01-8B9E-7F95-A2B10D5FA522}"/>
              </a:ext>
            </a:extLst>
          </p:cNvPr>
          <p:cNvSpPr txBox="1"/>
          <p:nvPr/>
        </p:nvSpPr>
        <p:spPr>
          <a:xfrm>
            <a:off x="6924159" y="4047694"/>
            <a:ext cx="3245881" cy="461665"/>
          </a:xfrm>
          <a:prstGeom prst="rect">
            <a:avLst/>
          </a:prstGeom>
          <a:noFill/>
        </p:spPr>
        <p:txBody>
          <a:bodyPr wrap="square" rtlCol="0">
            <a:spAutoFit/>
          </a:bodyPr>
          <a:lstStyle/>
          <a:p>
            <a:r>
              <a:rPr lang="ja-JP" altLang="en-US" sz="1200">
                <a:ea typeface="Yu Gothic Medium" panose="020B0400000000000000" pitchFamily="34" charset="-128"/>
              </a:rPr>
              <a:t>・アプリ設定のアドバイス</a:t>
            </a:r>
            <a:r>
              <a:rPr lang="en-US" altLang="ja-JP" sz="1200" dirty="0">
                <a:ea typeface="Yu Gothic Medium" panose="020B0400000000000000" pitchFamily="34" charset="-128"/>
              </a:rPr>
              <a:t>/</a:t>
            </a:r>
            <a:r>
              <a:rPr lang="ja-JP" altLang="en-US" sz="1200">
                <a:ea typeface="Yu Gothic Medium" panose="020B0400000000000000" pitchFamily="34" charset="-128"/>
              </a:rPr>
              <a:t>フィードバック</a:t>
            </a:r>
          </a:p>
          <a:p>
            <a:r>
              <a:rPr lang="ja-JP" altLang="en-US" sz="1200">
                <a:ea typeface="Yu Gothic Medium" panose="020B0400000000000000" pitchFamily="34" charset="-128"/>
              </a:rPr>
              <a:t>・教育支援</a:t>
            </a:r>
          </a:p>
        </p:txBody>
      </p:sp>
      <p:pic>
        <p:nvPicPr>
          <p:cNvPr id="27" name="図 26" descr="シャツ, 時計 が含まれている画像&#10;&#10;自動的に生成された説明">
            <a:extLst>
              <a:ext uri="{FF2B5EF4-FFF2-40B4-BE49-F238E27FC236}">
                <a16:creationId xmlns:a16="http://schemas.microsoft.com/office/drawing/2014/main" id="{42885F95-A161-15D0-9908-3554EB8E2B03}"/>
              </a:ext>
            </a:extLst>
          </p:cNvPr>
          <p:cNvPicPr>
            <a:picLocks noChangeAspect="1"/>
          </p:cNvPicPr>
          <p:nvPr/>
        </p:nvPicPr>
        <p:blipFill>
          <a:blip r:embed="rId2"/>
          <a:stretch>
            <a:fillRect/>
          </a:stretch>
        </p:blipFill>
        <p:spPr>
          <a:xfrm>
            <a:off x="1897375" y="2413096"/>
            <a:ext cx="992418" cy="1343273"/>
          </a:xfrm>
          <a:prstGeom prst="rect">
            <a:avLst/>
          </a:prstGeom>
        </p:spPr>
      </p:pic>
      <p:pic>
        <p:nvPicPr>
          <p:cNvPr id="28" name="図 27" descr="アイコン&#10;&#10;自動的に生成された説明">
            <a:extLst>
              <a:ext uri="{FF2B5EF4-FFF2-40B4-BE49-F238E27FC236}">
                <a16:creationId xmlns:a16="http://schemas.microsoft.com/office/drawing/2014/main" id="{877413A7-ABD8-E0BB-81A3-6CFFB5ECEEB0}"/>
              </a:ext>
            </a:extLst>
          </p:cNvPr>
          <p:cNvPicPr>
            <a:picLocks noChangeAspect="1"/>
          </p:cNvPicPr>
          <p:nvPr/>
        </p:nvPicPr>
        <p:blipFill>
          <a:blip r:embed="rId3"/>
          <a:stretch>
            <a:fillRect/>
          </a:stretch>
        </p:blipFill>
        <p:spPr>
          <a:xfrm>
            <a:off x="8978900" y="2413095"/>
            <a:ext cx="1044769" cy="1343274"/>
          </a:xfrm>
          <a:prstGeom prst="rect">
            <a:avLst/>
          </a:prstGeom>
        </p:spPr>
      </p:pic>
      <p:grpSp>
        <p:nvGrpSpPr>
          <p:cNvPr id="29" name="グループ化 28">
            <a:extLst>
              <a:ext uri="{FF2B5EF4-FFF2-40B4-BE49-F238E27FC236}">
                <a16:creationId xmlns:a16="http://schemas.microsoft.com/office/drawing/2014/main" id="{E6947656-FAEB-595D-C484-822AA15DE4D5}"/>
              </a:ext>
            </a:extLst>
          </p:cNvPr>
          <p:cNvGrpSpPr/>
          <p:nvPr/>
        </p:nvGrpSpPr>
        <p:grpSpPr>
          <a:xfrm>
            <a:off x="5640081" y="4873282"/>
            <a:ext cx="2533540" cy="535626"/>
            <a:chOff x="5640081" y="4919328"/>
            <a:chExt cx="2533540" cy="535626"/>
          </a:xfrm>
        </p:grpSpPr>
        <p:sp>
          <p:nvSpPr>
            <p:cNvPr id="30" name="テキスト ボックス 29">
              <a:extLst>
                <a:ext uri="{FF2B5EF4-FFF2-40B4-BE49-F238E27FC236}">
                  <a16:creationId xmlns:a16="http://schemas.microsoft.com/office/drawing/2014/main" id="{A25FA352-A313-7CC7-A983-7CCE8866243F}"/>
                </a:ext>
              </a:extLst>
            </p:cNvPr>
            <p:cNvSpPr txBox="1"/>
            <p:nvPr/>
          </p:nvSpPr>
          <p:spPr>
            <a:xfrm>
              <a:off x="5640081" y="5177955"/>
              <a:ext cx="2533540" cy="276999"/>
            </a:xfrm>
            <a:prstGeom prst="rect">
              <a:avLst/>
            </a:prstGeom>
            <a:noFill/>
          </p:spPr>
          <p:txBody>
            <a:bodyPr wrap="square" rtlCol="0">
              <a:spAutoFit/>
            </a:bodyPr>
            <a:lstStyle/>
            <a:p>
              <a:r>
                <a:rPr lang="ja-JP" altLang="en-US" sz="1200">
                  <a:ea typeface="Yu Gothic Medium" panose="020B0400000000000000" pitchFamily="34" charset="-128"/>
                </a:rPr>
                <a:t>アプリの利用・作成・修正を行う</a:t>
              </a:r>
            </a:p>
          </p:txBody>
        </p:sp>
        <p:sp>
          <p:nvSpPr>
            <p:cNvPr id="31" name="テキスト ボックス 30">
              <a:extLst>
                <a:ext uri="{FF2B5EF4-FFF2-40B4-BE49-F238E27FC236}">
                  <a16:creationId xmlns:a16="http://schemas.microsoft.com/office/drawing/2014/main" id="{9FF9C0F5-4E8C-79DF-868A-FD600A8E2476}"/>
                </a:ext>
              </a:extLst>
            </p:cNvPr>
            <p:cNvSpPr txBox="1"/>
            <p:nvPr/>
          </p:nvSpPr>
          <p:spPr>
            <a:xfrm>
              <a:off x="5661317" y="4919328"/>
              <a:ext cx="1814298" cy="307777"/>
            </a:xfrm>
            <a:prstGeom prst="rect">
              <a:avLst/>
            </a:prstGeom>
            <a:noFill/>
          </p:spPr>
          <p:txBody>
            <a:bodyPr wrap="square" rtlCol="0">
              <a:spAutoFit/>
            </a:bodyPr>
            <a:lstStyle/>
            <a:p>
              <a:r>
                <a:rPr lang="ja-JP" altLang="en-US" sz="1400" b="1">
                  <a:ea typeface="Yu Gothic Medium" panose="020B0400000000000000" pitchFamily="34" charset="-128"/>
                </a:rPr>
                <a:t>現場メンバー</a:t>
              </a:r>
            </a:p>
          </p:txBody>
        </p:sp>
      </p:grpSp>
      <p:pic>
        <p:nvPicPr>
          <p:cNvPr id="32" name="図 31" descr="時計, 記号 が含まれている画像&#10;&#10;自動的に生成された説明">
            <a:extLst>
              <a:ext uri="{FF2B5EF4-FFF2-40B4-BE49-F238E27FC236}">
                <a16:creationId xmlns:a16="http://schemas.microsoft.com/office/drawing/2014/main" id="{5B342F77-AF96-2C38-0831-E00883EB7963}"/>
              </a:ext>
            </a:extLst>
          </p:cNvPr>
          <p:cNvPicPr>
            <a:picLocks noChangeAspect="1"/>
          </p:cNvPicPr>
          <p:nvPr/>
        </p:nvPicPr>
        <p:blipFill>
          <a:blip r:embed="rId4"/>
          <a:stretch>
            <a:fillRect/>
          </a:stretch>
        </p:blipFill>
        <p:spPr>
          <a:xfrm>
            <a:off x="3793659" y="4397971"/>
            <a:ext cx="898425" cy="1203084"/>
          </a:xfrm>
          <a:prstGeom prst="rect">
            <a:avLst/>
          </a:prstGeom>
        </p:spPr>
      </p:pic>
      <p:pic>
        <p:nvPicPr>
          <p:cNvPr id="33" name="図 32" descr="光, 時計 が含まれている画像&#10;&#10;自動的に生成された説明">
            <a:extLst>
              <a:ext uri="{FF2B5EF4-FFF2-40B4-BE49-F238E27FC236}">
                <a16:creationId xmlns:a16="http://schemas.microsoft.com/office/drawing/2014/main" id="{479A7DE9-5526-1543-29BD-6D9F6D3150D0}"/>
              </a:ext>
            </a:extLst>
          </p:cNvPr>
          <p:cNvPicPr>
            <a:picLocks noChangeAspect="1"/>
          </p:cNvPicPr>
          <p:nvPr/>
        </p:nvPicPr>
        <p:blipFill>
          <a:blip r:embed="rId5"/>
          <a:stretch>
            <a:fillRect/>
          </a:stretch>
        </p:blipFill>
        <p:spPr>
          <a:xfrm>
            <a:off x="4692086" y="4470819"/>
            <a:ext cx="842590" cy="1140476"/>
          </a:xfrm>
          <a:prstGeom prst="rect">
            <a:avLst/>
          </a:prstGeom>
        </p:spPr>
      </p:pic>
    </p:spTree>
    <p:extLst>
      <p:ext uri="{BB962C8B-B14F-4D97-AF65-F5344CB8AC3E}">
        <p14:creationId xmlns:p14="http://schemas.microsoft.com/office/powerpoint/2010/main" val="238441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42FF5B2-9DD3-6044-BA18-AE5FE7F0FF0B}"/>
              </a:ext>
            </a:extLst>
          </p:cNvPr>
          <p:cNvSpPr txBox="1"/>
          <p:nvPr/>
        </p:nvSpPr>
        <p:spPr>
          <a:xfrm>
            <a:off x="2250137" y="3031253"/>
            <a:ext cx="11785507" cy="707566"/>
          </a:xfrm>
          <a:prstGeom prst="rect">
            <a:avLst/>
          </a:prstGeom>
          <a:noFill/>
        </p:spPr>
        <p:txBody>
          <a:bodyPr wrap="square" rtlCol="0">
            <a:spAutoFit/>
          </a:bodyPr>
          <a:lstStyle/>
          <a:p>
            <a:pPr>
              <a:lnSpc>
                <a:spcPct val="150000"/>
              </a:lnSpc>
            </a:pPr>
            <a:r>
              <a:rPr lang="en-US" altLang="ja-JP" sz="1400" dirty="0" err="1">
                <a:latin typeface="Yu Gothic Medium" panose="020B0400000000000000" pitchFamily="34" charset="-128"/>
                <a:ea typeface="Yu Gothic Medium" panose="020B0400000000000000" pitchFamily="34" charset="-128"/>
              </a:rPr>
              <a:t>kintone</a:t>
            </a:r>
            <a:r>
              <a:rPr lang="ja-JP" altLang="en-US" sz="1400">
                <a:latin typeface="Yu Gothic Medium" panose="020B0400000000000000" pitchFamily="34" charset="-128"/>
                <a:ea typeface="Yu Gothic Medium" panose="020B0400000000000000" pitchFamily="34" charset="-128"/>
              </a:rPr>
              <a:t>の提案・開発・設計・教育など、製品の導入から運用まで各社の強みを活かして</a:t>
            </a:r>
            <a:endParaRPr lang="en-US" altLang="ja-JP" sz="1400" dirty="0">
              <a:latin typeface="Yu Gothic Medium" panose="020B0400000000000000" pitchFamily="34" charset="-128"/>
              <a:ea typeface="Yu Gothic Medium" panose="020B0400000000000000" pitchFamily="34" charset="-128"/>
            </a:endParaRPr>
          </a:p>
          <a:p>
            <a:pPr>
              <a:lnSpc>
                <a:spcPct val="150000"/>
              </a:lnSpc>
            </a:pPr>
            <a:r>
              <a:rPr lang="ja-JP" altLang="en-US" sz="1400">
                <a:latin typeface="Yu Gothic Medium" panose="020B0400000000000000" pitchFamily="34" charset="-128"/>
                <a:ea typeface="Yu Gothic Medium" panose="020B0400000000000000" pitchFamily="34" charset="-128"/>
              </a:rPr>
              <a:t>お客さまを全力でご支援します。全国各地にいるパートナーは「</a:t>
            </a:r>
            <a:r>
              <a:rPr lang="en-US" altLang="ja-JP" sz="1400" dirty="0" err="1">
                <a:latin typeface="Yu Gothic Medium" panose="020B0400000000000000" pitchFamily="34" charset="-128"/>
                <a:ea typeface="Yu Gothic Medium" panose="020B0400000000000000" pitchFamily="34" charset="-128"/>
              </a:rPr>
              <a:t>kintone</a:t>
            </a:r>
            <a:r>
              <a:rPr lang="en-US" altLang="ja-JP" sz="1400" dirty="0">
                <a:latin typeface="Yu Gothic Medium" panose="020B0400000000000000" pitchFamily="34" charset="-128"/>
                <a:ea typeface="Yu Gothic Medium" panose="020B0400000000000000" pitchFamily="34" charset="-128"/>
              </a:rPr>
              <a:t> </a:t>
            </a:r>
            <a:r>
              <a:rPr lang="ja-JP" altLang="en-US" sz="1400">
                <a:latin typeface="Yu Gothic Medium" panose="020B0400000000000000" pitchFamily="34" charset="-128"/>
                <a:ea typeface="Yu Gothic Medium" panose="020B0400000000000000" pitchFamily="34" charset="-128"/>
              </a:rPr>
              <a:t>パートナー」で検索！</a:t>
            </a:r>
            <a:endParaRPr lang="en-US" altLang="ja-JP" sz="1400" dirty="0">
              <a:latin typeface="Yu Gothic Medium" panose="020B0400000000000000" pitchFamily="34" charset="-128"/>
              <a:ea typeface="Yu Gothic Medium" panose="020B0400000000000000" pitchFamily="34" charset="-128"/>
            </a:endParaRPr>
          </a:p>
        </p:txBody>
      </p:sp>
      <p:sp>
        <p:nvSpPr>
          <p:cNvPr id="24" name="テキスト ボックス 23">
            <a:extLst>
              <a:ext uri="{FF2B5EF4-FFF2-40B4-BE49-F238E27FC236}">
                <a16:creationId xmlns:a16="http://schemas.microsoft.com/office/drawing/2014/main" id="{D37DB063-BBDF-4889-9D94-1E2959573BD4}"/>
              </a:ext>
            </a:extLst>
          </p:cNvPr>
          <p:cNvSpPr txBox="1"/>
          <p:nvPr/>
        </p:nvSpPr>
        <p:spPr>
          <a:xfrm>
            <a:off x="1193008" y="3868093"/>
            <a:ext cx="4837273" cy="426142"/>
          </a:xfrm>
          <a:prstGeom prst="rect">
            <a:avLst/>
          </a:prstGeom>
          <a:noFill/>
        </p:spPr>
        <p:txBody>
          <a:bodyPr wrap="square" rtlCol="0">
            <a:spAutoFit/>
          </a:bodyPr>
          <a:lstStyle/>
          <a:p>
            <a:pPr algn="ctr">
              <a:lnSpc>
                <a:spcPct val="150000"/>
              </a:lnSpc>
            </a:pPr>
            <a:r>
              <a:rPr lang="ja-JP" altLang="en-US" sz="1600" dirty="0">
                <a:solidFill>
                  <a:srgbClr val="00ADA9"/>
                </a:solidFill>
                <a:latin typeface="Yu Gothic Medium" panose="020B0400000000000000" pitchFamily="34" charset="-128"/>
                <a:ea typeface="Yu Gothic Medium" panose="020B0400000000000000" pitchFamily="34" charset="-128"/>
              </a:rPr>
              <a:t>パートナーは「</a:t>
            </a:r>
            <a:r>
              <a:rPr lang="en-US" altLang="ja-JP" sz="1600" dirty="0" err="1">
                <a:solidFill>
                  <a:srgbClr val="00ADA9"/>
                </a:solidFill>
                <a:latin typeface="Yu Gothic Medium" panose="020B0400000000000000" pitchFamily="34" charset="-128"/>
                <a:ea typeface="Yu Gothic Medium" panose="020B0400000000000000" pitchFamily="34" charset="-128"/>
              </a:rPr>
              <a:t>kintone</a:t>
            </a:r>
            <a:r>
              <a:rPr lang="en-US" altLang="ja-JP" sz="1600" dirty="0">
                <a:solidFill>
                  <a:srgbClr val="00ADA9"/>
                </a:solidFill>
                <a:latin typeface="Yu Gothic Medium" panose="020B0400000000000000" pitchFamily="34" charset="-128"/>
                <a:ea typeface="Yu Gothic Medium" panose="020B0400000000000000" pitchFamily="34" charset="-128"/>
              </a:rPr>
              <a:t> </a:t>
            </a:r>
            <a:r>
              <a:rPr lang="ja-JP" altLang="en-US" sz="1600" dirty="0">
                <a:solidFill>
                  <a:srgbClr val="00ADA9"/>
                </a:solidFill>
                <a:latin typeface="Yu Gothic Medium" panose="020B0400000000000000" pitchFamily="34" charset="-128"/>
                <a:ea typeface="Yu Gothic Medium" panose="020B0400000000000000" pitchFamily="34" charset="-128"/>
              </a:rPr>
              <a:t>認定資格」保持者多数！</a:t>
            </a:r>
            <a:endParaRPr lang="en-US" altLang="ja-JP" sz="1600" dirty="0">
              <a:solidFill>
                <a:srgbClr val="00ADA9"/>
              </a:solidFill>
              <a:latin typeface="Yu Gothic Medium" panose="020B0400000000000000" pitchFamily="34" charset="-128"/>
              <a:ea typeface="Yu Gothic Medium" panose="020B0400000000000000" pitchFamily="34" charset="-128"/>
            </a:endParaRPr>
          </a:p>
        </p:txBody>
      </p:sp>
      <p:sp>
        <p:nvSpPr>
          <p:cNvPr id="26" name="テキスト ボックス 25">
            <a:extLst>
              <a:ext uri="{FF2B5EF4-FFF2-40B4-BE49-F238E27FC236}">
                <a16:creationId xmlns:a16="http://schemas.microsoft.com/office/drawing/2014/main" id="{8043DA0F-2C56-4447-A3F1-3C11756C581A}"/>
              </a:ext>
            </a:extLst>
          </p:cNvPr>
          <p:cNvSpPr txBox="1"/>
          <p:nvPr/>
        </p:nvSpPr>
        <p:spPr>
          <a:xfrm>
            <a:off x="1497438" y="4461858"/>
            <a:ext cx="4334787" cy="1534138"/>
          </a:xfrm>
          <a:prstGeom prst="rect">
            <a:avLst/>
          </a:prstGeom>
          <a:noFill/>
        </p:spPr>
        <p:txBody>
          <a:bodyPr wrap="square" rtlCol="0">
            <a:spAutoFit/>
          </a:bodyPr>
          <a:lstStyle/>
          <a:p>
            <a:pPr>
              <a:lnSpc>
                <a:spcPct val="150000"/>
              </a:lnSpc>
            </a:pPr>
            <a:r>
              <a:rPr lang="ja-JP" altLang="en-US" sz="1600" dirty="0">
                <a:latin typeface="Yu Gothic Medium" panose="020B0400000000000000" pitchFamily="34" charset="-128"/>
                <a:ea typeface="Yu Gothic Medium" panose="020B0400000000000000" pitchFamily="34" charset="-128"/>
              </a:rPr>
              <a:t>「</a:t>
            </a:r>
            <a:r>
              <a:rPr lang="en-US" altLang="ja-JP" sz="1600" dirty="0" err="1">
                <a:latin typeface="Yu Gothic Medium" panose="020B0400000000000000" pitchFamily="34" charset="-128"/>
                <a:ea typeface="Yu Gothic Medium" panose="020B0400000000000000" pitchFamily="34" charset="-128"/>
              </a:rPr>
              <a:t>kintone</a:t>
            </a:r>
            <a:r>
              <a:rPr lang="en-US" altLang="ja-JP" sz="1600" dirty="0">
                <a:latin typeface="Yu Gothic Medium" panose="020B0400000000000000" pitchFamily="34" charset="-128"/>
                <a:ea typeface="Yu Gothic Medium" panose="020B0400000000000000" pitchFamily="34" charset="-128"/>
              </a:rPr>
              <a:t> </a:t>
            </a:r>
            <a:r>
              <a:rPr lang="ja-JP" altLang="en-US" sz="1600" dirty="0">
                <a:latin typeface="Yu Gothic Medium" panose="020B0400000000000000" pitchFamily="34" charset="-128"/>
                <a:ea typeface="Yu Gothic Medium" panose="020B0400000000000000" pitchFamily="34" charset="-128"/>
              </a:rPr>
              <a:t>認定資格」はサイボウズが</a:t>
            </a:r>
            <a:r>
              <a:rPr lang="en-US" altLang="ja-JP" sz="1600" dirty="0" err="1">
                <a:latin typeface="Yu Gothic Medium" panose="020B0400000000000000" pitchFamily="34" charset="-128"/>
                <a:ea typeface="Yu Gothic Medium" panose="020B0400000000000000" pitchFamily="34" charset="-128"/>
              </a:rPr>
              <a:t>kintone</a:t>
            </a:r>
            <a:r>
              <a:rPr lang="ja-JP" altLang="en-US" sz="1600" dirty="0">
                <a:latin typeface="Yu Gothic Medium" panose="020B0400000000000000" pitchFamily="34" charset="-128"/>
                <a:ea typeface="Yu Gothic Medium" panose="020B0400000000000000" pitchFamily="34" charset="-128"/>
              </a:rPr>
              <a:t>スキルを公式に証明する資格です。</a:t>
            </a:r>
          </a:p>
          <a:p>
            <a:pPr>
              <a:lnSpc>
                <a:spcPct val="150000"/>
              </a:lnSpc>
            </a:pPr>
            <a:r>
              <a:rPr lang="ja-JP" altLang="en-US" sz="1600" dirty="0">
                <a:latin typeface="Yu Gothic Medium" panose="020B0400000000000000" pitchFamily="34" charset="-128"/>
                <a:ea typeface="Yu Gothic Medium" panose="020B0400000000000000" pitchFamily="34" charset="-128"/>
              </a:rPr>
              <a:t>体系的な</a:t>
            </a:r>
            <a:r>
              <a:rPr lang="en-US" altLang="ja-JP" sz="1600" dirty="0" err="1">
                <a:latin typeface="Yu Gothic Medium" panose="020B0400000000000000" pitchFamily="34" charset="-128"/>
                <a:ea typeface="Yu Gothic Medium" panose="020B0400000000000000" pitchFamily="34" charset="-128"/>
              </a:rPr>
              <a:t>kintone</a:t>
            </a:r>
            <a:r>
              <a:rPr lang="ja-JP" altLang="en-US" sz="1600" dirty="0">
                <a:latin typeface="Yu Gothic Medium" panose="020B0400000000000000" pitchFamily="34" charset="-128"/>
                <a:ea typeface="Yu Gothic Medium" panose="020B0400000000000000" pitchFamily="34" charset="-128"/>
              </a:rPr>
              <a:t>スキルの習得者が、あなたの業務改善を強力にサポートします。</a:t>
            </a:r>
          </a:p>
        </p:txBody>
      </p:sp>
      <p:cxnSp>
        <p:nvCxnSpPr>
          <p:cNvPr id="29" name="直線コネクタ 28">
            <a:extLst>
              <a:ext uri="{FF2B5EF4-FFF2-40B4-BE49-F238E27FC236}">
                <a16:creationId xmlns:a16="http://schemas.microsoft.com/office/drawing/2014/main" id="{8D5F3A6F-E107-4374-8A08-1DBF0BCF93C7}"/>
              </a:ext>
            </a:extLst>
          </p:cNvPr>
          <p:cNvCxnSpPr>
            <a:cxnSpLocks/>
          </p:cNvCxnSpPr>
          <p:nvPr/>
        </p:nvCxnSpPr>
        <p:spPr>
          <a:xfrm>
            <a:off x="1271064" y="4386995"/>
            <a:ext cx="4608000" cy="0"/>
          </a:xfrm>
          <a:prstGeom prst="line">
            <a:avLst/>
          </a:prstGeom>
          <a:ln w="28575">
            <a:solidFill>
              <a:srgbClr val="00ADA9"/>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19452B6-E966-4B28-9685-72178FEF03C5}"/>
              </a:ext>
            </a:extLst>
          </p:cNvPr>
          <p:cNvCxnSpPr>
            <a:cxnSpLocks/>
          </p:cNvCxnSpPr>
          <p:nvPr/>
        </p:nvCxnSpPr>
        <p:spPr>
          <a:xfrm>
            <a:off x="1271064" y="3852359"/>
            <a:ext cx="4608000" cy="0"/>
          </a:xfrm>
          <a:prstGeom prst="line">
            <a:avLst/>
          </a:prstGeom>
          <a:ln w="28575">
            <a:solidFill>
              <a:srgbClr val="00ADA9"/>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hlinkClick r:id="rId3"/>
            <a:extLst>
              <a:ext uri="{FF2B5EF4-FFF2-40B4-BE49-F238E27FC236}">
                <a16:creationId xmlns:a16="http://schemas.microsoft.com/office/drawing/2014/main" id="{C959B5CA-DBD8-4742-AB25-E12E393D767A}"/>
              </a:ext>
            </a:extLst>
          </p:cNvPr>
          <p:cNvSpPr txBox="1"/>
          <p:nvPr/>
        </p:nvSpPr>
        <p:spPr>
          <a:xfrm>
            <a:off x="6420270" y="8353433"/>
            <a:ext cx="3915792" cy="342723"/>
          </a:xfrm>
          <a:prstGeom prst="rect">
            <a:avLst/>
          </a:prstGeom>
          <a:noFill/>
        </p:spPr>
        <p:txBody>
          <a:bodyPr wrap="square" rtlCol="0">
            <a:spAutoFit/>
          </a:bodyPr>
          <a:lstStyle/>
          <a:p>
            <a:pPr>
              <a:lnSpc>
                <a:spcPct val="150000"/>
              </a:lnSpc>
            </a:pPr>
            <a:r>
              <a:rPr lang="en-US" altLang="ja-JP" sz="1200" u="sng" dirty="0">
                <a:solidFill>
                  <a:srgbClr val="0070C0"/>
                </a:solidFill>
                <a:latin typeface="Yu Gothic Medium" panose="020B0400000000000000" pitchFamily="34" charset="-128"/>
                <a:ea typeface="Yu Gothic Medium" panose="020B0400000000000000" pitchFamily="34" charset="-128"/>
              </a:rPr>
              <a:t>https://topics.cybozu.co.jp/products/partner/?list=0</a:t>
            </a:r>
          </a:p>
        </p:txBody>
      </p:sp>
      <p:pic>
        <p:nvPicPr>
          <p:cNvPr id="8" name="図 7" descr="黒い背景に白い文字がある&#10;&#10;低い精度で自動的に生成された説明">
            <a:extLst>
              <a:ext uri="{FF2B5EF4-FFF2-40B4-BE49-F238E27FC236}">
                <a16:creationId xmlns:a16="http://schemas.microsoft.com/office/drawing/2014/main" id="{5634E928-91E2-D905-4EBE-B015082FE2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65598" y="3983988"/>
            <a:ext cx="3728964" cy="1891118"/>
          </a:xfrm>
          <a:prstGeom prst="rect">
            <a:avLst/>
          </a:prstGeom>
        </p:spPr>
      </p:pic>
      <p:sp>
        <p:nvSpPr>
          <p:cNvPr id="2" name="正方形/長方形 1">
            <a:extLst>
              <a:ext uri="{FF2B5EF4-FFF2-40B4-BE49-F238E27FC236}">
                <a16:creationId xmlns:a16="http://schemas.microsoft.com/office/drawing/2014/main" id="{2982850B-5ED6-D883-1C20-B3920A3027FF}"/>
              </a:ext>
            </a:extLst>
          </p:cNvPr>
          <p:cNvSpPr/>
          <p:nvPr/>
        </p:nvSpPr>
        <p:spPr>
          <a:xfrm>
            <a:off x="267280" y="1204057"/>
            <a:ext cx="3728964" cy="1601512"/>
          </a:xfrm>
          <a:prstGeom prst="rect">
            <a:avLst/>
          </a:prstGeom>
          <a:solidFill>
            <a:srgbClr val="FFF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2E32639B-88C6-D262-3203-381A4C83FB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7279" y="686725"/>
            <a:ext cx="3728964" cy="544844"/>
          </a:xfrm>
          <a:prstGeom prst="rect">
            <a:avLst/>
          </a:prstGeom>
        </p:spPr>
      </p:pic>
      <p:sp>
        <p:nvSpPr>
          <p:cNvPr id="9" name="テキスト ボックス 8">
            <a:extLst>
              <a:ext uri="{FF2B5EF4-FFF2-40B4-BE49-F238E27FC236}">
                <a16:creationId xmlns:a16="http://schemas.microsoft.com/office/drawing/2014/main" id="{67904BC6-5FD8-197D-F703-DA64621607F8}"/>
              </a:ext>
            </a:extLst>
          </p:cNvPr>
          <p:cNvSpPr txBox="1"/>
          <p:nvPr/>
        </p:nvSpPr>
        <p:spPr>
          <a:xfrm>
            <a:off x="316850" y="1452658"/>
            <a:ext cx="3732258" cy="1098699"/>
          </a:xfrm>
          <a:prstGeom prst="rect">
            <a:avLst/>
          </a:prstGeom>
          <a:noFill/>
        </p:spPr>
        <p:txBody>
          <a:bodyPr wrap="square" rtlCol="0">
            <a:spAutoFit/>
          </a:bodyPr>
          <a:lstStyle/>
          <a:p>
            <a:pPr>
              <a:lnSpc>
                <a:spcPct val="150000"/>
              </a:lnSpc>
            </a:pPr>
            <a:r>
              <a:rPr lang="ja-JP" altLang="en-US" sz="1500"/>
              <a:t>お客様の要望に合わせて</a:t>
            </a:r>
            <a:r>
              <a:rPr lang="en-US" altLang="ja-JP" sz="1500" dirty="0"/>
              <a:t>1</a:t>
            </a:r>
            <a:r>
              <a:rPr lang="ja-JP" altLang="en-US" sz="1500"/>
              <a:t>からキントーンのカスタマイズや</a:t>
            </a:r>
            <a:r>
              <a:rPr lang="en-US" altLang="ja-JP" sz="1500" dirty="0"/>
              <a:t>､</a:t>
            </a:r>
            <a:r>
              <a:rPr lang="ja-JP" altLang="en-US" sz="1500"/>
              <a:t>複雑なシステム開発まで実現可能です。</a:t>
            </a:r>
            <a:endParaRPr kumimoji="1" lang="ja-JP" altLang="en-US" sz="1500"/>
          </a:p>
        </p:txBody>
      </p:sp>
      <p:sp>
        <p:nvSpPr>
          <p:cNvPr id="18" name="正方形/長方形 17">
            <a:extLst>
              <a:ext uri="{FF2B5EF4-FFF2-40B4-BE49-F238E27FC236}">
                <a16:creationId xmlns:a16="http://schemas.microsoft.com/office/drawing/2014/main" id="{41782C7D-9690-685B-1A7D-47830512766B}"/>
              </a:ext>
            </a:extLst>
          </p:cNvPr>
          <p:cNvSpPr/>
          <p:nvPr/>
        </p:nvSpPr>
        <p:spPr>
          <a:xfrm>
            <a:off x="4231518" y="1195416"/>
            <a:ext cx="3728964" cy="1601512"/>
          </a:xfrm>
          <a:prstGeom prst="rect">
            <a:avLst/>
          </a:prstGeom>
          <a:solidFill>
            <a:srgbClr val="FFF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42B4557-BDD2-E7EC-5FE0-E3E05446150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31517" y="678084"/>
            <a:ext cx="3728964" cy="544844"/>
          </a:xfrm>
          <a:prstGeom prst="rect">
            <a:avLst/>
          </a:prstGeom>
        </p:spPr>
      </p:pic>
      <p:sp>
        <p:nvSpPr>
          <p:cNvPr id="13" name="テキスト ボックス 12">
            <a:extLst>
              <a:ext uri="{FF2B5EF4-FFF2-40B4-BE49-F238E27FC236}">
                <a16:creationId xmlns:a16="http://schemas.microsoft.com/office/drawing/2014/main" id="{47F03D0D-C140-0D7F-1B49-22C4325D15A3}"/>
              </a:ext>
            </a:extLst>
          </p:cNvPr>
          <p:cNvSpPr txBox="1"/>
          <p:nvPr/>
        </p:nvSpPr>
        <p:spPr>
          <a:xfrm>
            <a:off x="4466792" y="1417263"/>
            <a:ext cx="3344034" cy="1098699"/>
          </a:xfrm>
          <a:prstGeom prst="rect">
            <a:avLst/>
          </a:prstGeom>
          <a:noFill/>
        </p:spPr>
        <p:txBody>
          <a:bodyPr wrap="square" rtlCol="0">
            <a:spAutoFit/>
          </a:bodyPr>
          <a:lstStyle/>
          <a:p>
            <a:pPr>
              <a:lnSpc>
                <a:spcPct val="150000"/>
              </a:lnSpc>
            </a:pPr>
            <a:r>
              <a:rPr lang="ja-JP" altLang="en-US" sz="1500"/>
              <a:t>業種・業務に特化した専用ソリューションで、１からアプリを作りこむ必要がなくなります。</a:t>
            </a:r>
          </a:p>
        </p:txBody>
      </p:sp>
      <p:sp>
        <p:nvSpPr>
          <p:cNvPr id="20" name="正方形/長方形 19">
            <a:extLst>
              <a:ext uri="{FF2B5EF4-FFF2-40B4-BE49-F238E27FC236}">
                <a16:creationId xmlns:a16="http://schemas.microsoft.com/office/drawing/2014/main" id="{641BA37F-3E5F-3514-4FEB-719B245F6DF0}"/>
              </a:ext>
            </a:extLst>
          </p:cNvPr>
          <p:cNvSpPr/>
          <p:nvPr/>
        </p:nvSpPr>
        <p:spPr>
          <a:xfrm>
            <a:off x="8142892" y="1195416"/>
            <a:ext cx="3728964" cy="1601512"/>
          </a:xfrm>
          <a:prstGeom prst="rect">
            <a:avLst/>
          </a:prstGeom>
          <a:solidFill>
            <a:srgbClr val="FFF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63784481-965E-652E-9682-F3719E26DE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42891" y="678084"/>
            <a:ext cx="3728964" cy="544844"/>
          </a:xfrm>
          <a:prstGeom prst="rect">
            <a:avLst/>
          </a:prstGeom>
        </p:spPr>
      </p:pic>
      <p:sp>
        <p:nvSpPr>
          <p:cNvPr id="7" name="テキスト ボックス 6">
            <a:extLst>
              <a:ext uri="{FF2B5EF4-FFF2-40B4-BE49-F238E27FC236}">
                <a16:creationId xmlns:a16="http://schemas.microsoft.com/office/drawing/2014/main" id="{7D86E5CC-0DAF-D1B8-65D8-13D87E70C333}"/>
              </a:ext>
            </a:extLst>
          </p:cNvPr>
          <p:cNvSpPr txBox="1"/>
          <p:nvPr/>
        </p:nvSpPr>
        <p:spPr>
          <a:xfrm>
            <a:off x="-367856" y="774359"/>
            <a:ext cx="4710489"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定額開発</a:t>
            </a:r>
            <a:r>
              <a:rPr lang="en-US" altLang="ja-JP" b="1" dirty="0">
                <a:latin typeface="Yu Gothic Medium" panose="020B0400000000000000" pitchFamily="34" charset="-128"/>
                <a:ea typeface="Yu Gothic Medium" panose="020B0400000000000000" pitchFamily="34" charset="-128"/>
              </a:rPr>
              <a:t>(</a:t>
            </a:r>
            <a:r>
              <a:rPr lang="ja-JP" altLang="en-US" b="1">
                <a:latin typeface="Yu Gothic Medium" panose="020B0400000000000000" pitchFamily="34" charset="-128"/>
                <a:ea typeface="Yu Gothic Medium" panose="020B0400000000000000" pitchFamily="34" charset="-128"/>
              </a:rPr>
              <a:t>個別開発</a:t>
            </a:r>
            <a:r>
              <a:rPr lang="en-US" altLang="ja-JP" b="1" dirty="0">
                <a:latin typeface="Yu Gothic Medium" panose="020B0400000000000000" pitchFamily="34" charset="-128"/>
                <a:ea typeface="Yu Gothic Medium" panose="020B0400000000000000" pitchFamily="34" charset="-128"/>
              </a:rPr>
              <a:t>)</a:t>
            </a:r>
            <a:endParaRPr kumimoji="1" lang="ja-JP" altLang="en-US" b="1" dirty="0">
              <a:latin typeface="Yu Gothic Medium" panose="020B0400000000000000" pitchFamily="34" charset="-128"/>
              <a:ea typeface="Yu Gothic Medium" panose="020B0400000000000000" pitchFamily="34" charset="-128"/>
            </a:endParaRPr>
          </a:p>
        </p:txBody>
      </p:sp>
      <p:sp>
        <p:nvSpPr>
          <p:cNvPr id="11" name="テキスト ボックス 10">
            <a:extLst>
              <a:ext uri="{FF2B5EF4-FFF2-40B4-BE49-F238E27FC236}">
                <a16:creationId xmlns:a16="http://schemas.microsoft.com/office/drawing/2014/main" id="{040F9ED5-1BB3-741C-DED6-891017D8A43E}"/>
              </a:ext>
            </a:extLst>
          </p:cNvPr>
          <p:cNvSpPr txBox="1"/>
          <p:nvPr/>
        </p:nvSpPr>
        <p:spPr>
          <a:xfrm>
            <a:off x="4231517" y="786093"/>
            <a:ext cx="3728964"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業種・業務パッケージ</a:t>
            </a:r>
            <a:endParaRPr kumimoji="1" lang="ja-JP" altLang="en-US" b="1" dirty="0">
              <a:latin typeface="Yu Gothic Medium" panose="020B0400000000000000" pitchFamily="34" charset="-128"/>
              <a:ea typeface="Yu Gothic Medium" panose="020B0400000000000000" pitchFamily="34" charset="-128"/>
            </a:endParaRPr>
          </a:p>
        </p:txBody>
      </p:sp>
      <p:sp>
        <p:nvSpPr>
          <p:cNvPr id="15" name="テキスト ボックス 14">
            <a:extLst>
              <a:ext uri="{FF2B5EF4-FFF2-40B4-BE49-F238E27FC236}">
                <a16:creationId xmlns:a16="http://schemas.microsoft.com/office/drawing/2014/main" id="{EE45EE0C-D6A3-BD70-A5D6-F8B23583ECA2}"/>
              </a:ext>
            </a:extLst>
          </p:cNvPr>
          <p:cNvSpPr txBox="1"/>
          <p:nvPr/>
        </p:nvSpPr>
        <p:spPr>
          <a:xfrm>
            <a:off x="8325735" y="779037"/>
            <a:ext cx="3315640" cy="369332"/>
          </a:xfrm>
          <a:prstGeom prst="rect">
            <a:avLst/>
          </a:prstGeom>
          <a:noFill/>
        </p:spPr>
        <p:txBody>
          <a:bodyPr wrap="square" rtlCol="0">
            <a:spAutoFit/>
          </a:bodyPr>
          <a:lstStyle/>
          <a:p>
            <a:pPr algn="ctr"/>
            <a:r>
              <a:rPr lang="ja-JP" altLang="en-US" b="1">
                <a:latin typeface="Yu Gothic Medium" panose="020B0400000000000000" pitchFamily="34" charset="-128"/>
                <a:ea typeface="Yu Gothic Medium" panose="020B0400000000000000" pitchFamily="34" charset="-128"/>
              </a:rPr>
              <a:t>研修</a:t>
            </a:r>
            <a:endParaRPr kumimoji="1" lang="ja-JP" altLang="en-US" b="1" dirty="0">
              <a:latin typeface="Yu Gothic Medium" panose="020B0400000000000000" pitchFamily="34" charset="-128"/>
              <a:ea typeface="Yu Gothic Medium" panose="020B0400000000000000" pitchFamily="34" charset="-128"/>
            </a:endParaRPr>
          </a:p>
        </p:txBody>
      </p:sp>
      <p:sp>
        <p:nvSpPr>
          <p:cNvPr id="17" name="テキスト ボックス 16">
            <a:extLst>
              <a:ext uri="{FF2B5EF4-FFF2-40B4-BE49-F238E27FC236}">
                <a16:creationId xmlns:a16="http://schemas.microsoft.com/office/drawing/2014/main" id="{CA8E6459-DD35-A615-0D45-7738E722D26C}"/>
              </a:ext>
            </a:extLst>
          </p:cNvPr>
          <p:cNvSpPr txBox="1"/>
          <p:nvPr/>
        </p:nvSpPr>
        <p:spPr>
          <a:xfrm>
            <a:off x="8378166" y="1417263"/>
            <a:ext cx="3344034" cy="1098699"/>
          </a:xfrm>
          <a:prstGeom prst="rect">
            <a:avLst/>
          </a:prstGeom>
          <a:noFill/>
        </p:spPr>
        <p:txBody>
          <a:bodyPr wrap="square" rtlCol="0">
            <a:spAutoFit/>
          </a:bodyPr>
          <a:lstStyle/>
          <a:p>
            <a:pPr>
              <a:lnSpc>
                <a:spcPct val="150000"/>
              </a:lnSpc>
            </a:pPr>
            <a:r>
              <a:rPr lang="en" altLang="ja-JP" sz="1500" dirty="0" err="1"/>
              <a:t>kintone</a:t>
            </a:r>
            <a:r>
              <a:rPr lang="ja-JP" altLang="en-US" sz="1500"/>
              <a:t>の基礎から、高度なカスタマイズまで、レベルに合わせた研修メニューがあります。</a:t>
            </a:r>
            <a:endParaRPr kumimoji="1" lang="ja-JP" altLang="en-US" sz="1500"/>
          </a:p>
        </p:txBody>
      </p:sp>
      <p:sp>
        <p:nvSpPr>
          <p:cNvPr id="25" name="テキスト ボックス 24">
            <a:extLst>
              <a:ext uri="{FF2B5EF4-FFF2-40B4-BE49-F238E27FC236}">
                <a16:creationId xmlns:a16="http://schemas.microsoft.com/office/drawing/2014/main" id="{2A951F65-BCF7-CC44-A8CD-D99776DF1F1C}"/>
              </a:ext>
            </a:extLst>
          </p:cNvPr>
          <p:cNvSpPr txBox="1"/>
          <p:nvPr/>
        </p:nvSpPr>
        <p:spPr>
          <a:xfrm>
            <a:off x="7002642" y="2786633"/>
            <a:ext cx="5000499" cy="301557"/>
          </a:xfrm>
          <a:prstGeom prst="rect">
            <a:avLst/>
          </a:prstGeom>
          <a:noFill/>
        </p:spPr>
        <p:txBody>
          <a:bodyPr wrap="square" rtlCol="0">
            <a:spAutoFit/>
          </a:bodyPr>
          <a:lstStyle/>
          <a:p>
            <a:pPr algn="r">
              <a:lnSpc>
                <a:spcPct val="150000"/>
              </a:lnSpc>
            </a:pPr>
            <a:r>
              <a:rPr lang="en-US" altLang="ja-JP" sz="1000" dirty="0"/>
              <a:t>※</a:t>
            </a:r>
            <a:r>
              <a:rPr lang="ja-JP" altLang="en-US" sz="1000"/>
              <a:t>パートナーが提供すサービスの一例です</a:t>
            </a:r>
            <a:r>
              <a:rPr lang="en-US" altLang="ja-JP" sz="1000" dirty="0"/>
              <a:t>｡</a:t>
            </a:r>
            <a:endParaRPr kumimoji="1" lang="ja-JP" altLang="en-US" sz="1000"/>
          </a:p>
        </p:txBody>
      </p:sp>
    </p:spTree>
    <p:extLst>
      <p:ext uri="{BB962C8B-B14F-4D97-AF65-F5344CB8AC3E}">
        <p14:creationId xmlns:p14="http://schemas.microsoft.com/office/powerpoint/2010/main" val="3123310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8AE050-B951-834E-A5AB-EB1EC1F2265F}"/>
              </a:ext>
            </a:extLst>
          </p:cNvPr>
          <p:cNvSpPr>
            <a:spLocks noGrp="1"/>
          </p:cNvSpPr>
          <p:nvPr>
            <p:ph type="sldNum" sz="quarter" idx="4"/>
          </p:nvPr>
        </p:nvSpPr>
        <p:spPr/>
        <p:txBody>
          <a:bodyPr/>
          <a:lstStyle/>
          <a:p>
            <a:fld id="{8D25A64C-5F60-9E4F-A90F-656EC2FF92F5}" type="slidenum">
              <a:rPr lang="ja-JP" altLang="en-US" smtClean="0"/>
              <a:pPr/>
              <a:t>63</a:t>
            </a:fld>
            <a:endParaRPr lang="ja-JP" altLang="en-US"/>
          </a:p>
        </p:txBody>
      </p:sp>
      <p:grpSp>
        <p:nvGrpSpPr>
          <p:cNvPr id="3" name="グループ化 2">
            <a:extLst>
              <a:ext uri="{FF2B5EF4-FFF2-40B4-BE49-F238E27FC236}">
                <a16:creationId xmlns:a16="http://schemas.microsoft.com/office/drawing/2014/main" id="{804132DD-67D7-F144-A2D4-04D4F1910622}"/>
              </a:ext>
            </a:extLst>
          </p:cNvPr>
          <p:cNvGrpSpPr/>
          <p:nvPr/>
        </p:nvGrpSpPr>
        <p:grpSpPr>
          <a:xfrm>
            <a:off x="2341894" y="2424837"/>
            <a:ext cx="7508212" cy="1477328"/>
            <a:chOff x="2341894" y="625036"/>
            <a:chExt cx="7508212" cy="1477328"/>
          </a:xfrm>
        </p:grpSpPr>
        <p:sp>
          <p:nvSpPr>
            <p:cNvPr id="4" name="テキスト ボックス 3">
              <a:extLst>
                <a:ext uri="{FF2B5EF4-FFF2-40B4-BE49-F238E27FC236}">
                  <a16:creationId xmlns:a16="http://schemas.microsoft.com/office/drawing/2014/main" id="{DA84EDDC-81EC-FE42-9E3C-F92054592764}"/>
                </a:ext>
              </a:extLst>
            </p:cNvPr>
            <p:cNvSpPr txBox="1"/>
            <p:nvPr/>
          </p:nvSpPr>
          <p:spPr>
            <a:xfrm>
              <a:off x="2341894" y="1363700"/>
              <a:ext cx="7508212"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選ばれる理由をご説明します</a:t>
              </a:r>
            </a:p>
          </p:txBody>
        </p:sp>
        <p:sp>
          <p:nvSpPr>
            <p:cNvPr id="5" name="テキスト ボックス 4">
              <a:extLst>
                <a:ext uri="{FF2B5EF4-FFF2-40B4-BE49-F238E27FC236}">
                  <a16:creationId xmlns:a16="http://schemas.microsoft.com/office/drawing/2014/main" id="{830A77B7-169B-994B-BE13-0C9064F76ACA}"/>
                </a:ext>
              </a:extLst>
            </p:cNvPr>
            <p:cNvSpPr txBox="1"/>
            <p:nvPr/>
          </p:nvSpPr>
          <p:spPr>
            <a:xfrm>
              <a:off x="2380345" y="625036"/>
              <a:ext cx="7431309" cy="738664"/>
            </a:xfrm>
            <a:prstGeom prst="rect">
              <a:avLst/>
            </a:prstGeom>
            <a:noFill/>
          </p:spPr>
          <p:txBody>
            <a:bodyPr wrap="square" rtlCol="0">
              <a:spAutoFit/>
            </a:bodyPr>
            <a:lstStyle/>
            <a:p>
              <a:pPr algn="ctr"/>
              <a:r>
                <a:rPr lang="ja-JP" altLang="en-US" sz="4200" b="1">
                  <a:latin typeface="Yu Gothic Medium" panose="020B0400000000000000" pitchFamily="34" charset="-128"/>
                  <a:ea typeface="Yu Gothic Medium" panose="020B0400000000000000" pitchFamily="34" charset="-128"/>
                </a:rPr>
                <a:t>キントーンが</a:t>
              </a:r>
            </a:p>
          </p:txBody>
        </p:sp>
      </p:grpSp>
    </p:spTree>
    <p:extLst>
      <p:ext uri="{BB962C8B-B14F-4D97-AF65-F5344CB8AC3E}">
        <p14:creationId xmlns:p14="http://schemas.microsoft.com/office/powerpoint/2010/main" val="3134008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D4AAAD-6989-9543-BD63-B4D1C14E8144}"/>
              </a:ext>
            </a:extLst>
          </p:cNvPr>
          <p:cNvSpPr>
            <a:spLocks noGrp="1"/>
          </p:cNvSpPr>
          <p:nvPr>
            <p:ph type="sldNum" sz="quarter" idx="4"/>
          </p:nvPr>
        </p:nvSpPr>
        <p:spPr/>
        <p:txBody>
          <a:bodyPr/>
          <a:lstStyle/>
          <a:p>
            <a:fld id="{8D25A64C-5F60-9E4F-A90F-656EC2FF92F5}" type="slidenum">
              <a:rPr lang="ja-JP" altLang="en-US" smtClean="0"/>
              <a:pPr/>
              <a:t>64</a:t>
            </a:fld>
            <a:endParaRPr lang="ja-JP" altLang="en-US"/>
          </a:p>
        </p:txBody>
      </p:sp>
      <p:grpSp>
        <p:nvGrpSpPr>
          <p:cNvPr id="6" name="グループ化 5">
            <a:extLst>
              <a:ext uri="{FF2B5EF4-FFF2-40B4-BE49-F238E27FC236}">
                <a16:creationId xmlns:a16="http://schemas.microsoft.com/office/drawing/2014/main" id="{7167000D-3C8D-B14D-9F61-DC7C0227F5E5}"/>
              </a:ext>
            </a:extLst>
          </p:cNvPr>
          <p:cNvGrpSpPr/>
          <p:nvPr/>
        </p:nvGrpSpPr>
        <p:grpSpPr>
          <a:xfrm>
            <a:off x="0" y="638765"/>
            <a:ext cx="6446521" cy="914765"/>
            <a:chOff x="1622549" y="590748"/>
            <a:chExt cx="6398466" cy="914765"/>
          </a:xfrm>
        </p:grpSpPr>
        <p:sp>
          <p:nvSpPr>
            <p:cNvPr id="3" name="正方形/長方形 2">
              <a:extLst>
                <a:ext uri="{FF2B5EF4-FFF2-40B4-BE49-F238E27FC236}">
                  <a16:creationId xmlns:a16="http://schemas.microsoft.com/office/drawing/2014/main" id="{5793F479-6950-4948-B9B2-F239E1B582FE}"/>
                </a:ext>
              </a:extLst>
            </p:cNvPr>
            <p:cNvSpPr/>
            <p:nvPr/>
          </p:nvSpPr>
          <p:spPr>
            <a:xfrm rot="2700000">
              <a:off x="2337987" y="611360"/>
              <a:ext cx="886625" cy="88662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0B94B87-F2A7-AC4A-8C83-7580E7BBA741}"/>
                </a:ext>
              </a:extLst>
            </p:cNvPr>
            <p:cNvSpPr txBox="1"/>
            <p:nvPr/>
          </p:nvSpPr>
          <p:spPr>
            <a:xfrm>
              <a:off x="1622549" y="797627"/>
              <a:ext cx="2317500" cy="707886"/>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理由</a:t>
              </a:r>
              <a:endParaRPr lang="en-US" altLang="ja-JP" sz="1600" b="1" dirty="0">
                <a:latin typeface="Yu Gothic Medium" panose="020B0400000000000000" pitchFamily="34" charset="-128"/>
                <a:ea typeface="Yu Gothic Medium" panose="020B0400000000000000" pitchFamily="34" charset="-128"/>
              </a:endParaRPr>
            </a:p>
            <a:p>
              <a:pPr algn="ctr"/>
              <a:r>
                <a:rPr kumimoji="1" lang="en-US" altLang="ja-JP" sz="2400" b="1" dirty="0">
                  <a:latin typeface="Yu Gothic Medium" panose="020B0400000000000000" pitchFamily="34" charset="-128"/>
                  <a:ea typeface="Yu Gothic Medium" panose="020B0400000000000000" pitchFamily="34" charset="-128"/>
                </a:rPr>
                <a:t>1</a:t>
              </a:r>
              <a:endParaRPr kumimoji="1" lang="ja-JP" altLang="en-US" sz="2400" b="1">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78092E44-2C8A-4E4B-859A-088EB112B73B}"/>
                </a:ext>
              </a:extLst>
            </p:cNvPr>
            <p:cNvSpPr txBox="1"/>
            <p:nvPr/>
          </p:nvSpPr>
          <p:spPr>
            <a:xfrm>
              <a:off x="3263459" y="590748"/>
              <a:ext cx="4757556" cy="830997"/>
            </a:xfrm>
            <a:prstGeom prst="rect">
              <a:avLst/>
            </a:prstGeom>
            <a:noFill/>
          </p:spPr>
          <p:txBody>
            <a:bodyPr wrap="square" rtlCol="0">
              <a:spAutoFit/>
            </a:bodyPr>
            <a:lstStyle/>
            <a:p>
              <a:pPr fontAlgn="base"/>
              <a:r>
                <a:rPr lang="ja-JP" altLang="en-US" sz="2400" b="1"/>
                <a:t>あらゆる業種の、あらゆる人の、</a:t>
              </a:r>
              <a:br>
                <a:rPr lang="ja-JP" altLang="en-US" sz="2400" b="1"/>
              </a:br>
              <a:r>
                <a:rPr lang="ja-JP" altLang="en-US" sz="2400" b="1"/>
                <a:t>あらゆる仕事で選ばれている</a:t>
              </a:r>
            </a:p>
          </p:txBody>
        </p:sp>
      </p:grpSp>
      <p:sp>
        <p:nvSpPr>
          <p:cNvPr id="33" name="テキスト ボックス 32">
            <a:extLst>
              <a:ext uri="{FF2B5EF4-FFF2-40B4-BE49-F238E27FC236}">
                <a16:creationId xmlns:a16="http://schemas.microsoft.com/office/drawing/2014/main" id="{D134C07B-86E1-B24F-B38D-CF4C7C4F5907}"/>
              </a:ext>
            </a:extLst>
          </p:cNvPr>
          <p:cNvSpPr txBox="1"/>
          <p:nvPr/>
        </p:nvSpPr>
        <p:spPr>
          <a:xfrm>
            <a:off x="1167643" y="1975393"/>
            <a:ext cx="3831077" cy="307777"/>
          </a:xfrm>
          <a:prstGeom prst="rect">
            <a:avLst/>
          </a:prstGeom>
          <a:noFill/>
        </p:spPr>
        <p:txBody>
          <a:bodyPr wrap="square" rtlCol="0">
            <a:spAutoFit/>
          </a:bodyPr>
          <a:lstStyle/>
          <a:p>
            <a:pPr fontAlgn="base"/>
            <a:r>
              <a:rPr lang="ja-JP" altLang="en-US" sz="1400" b="1"/>
              <a:t>年度別導入・利用者数推移（</a:t>
            </a:r>
            <a:r>
              <a:rPr lang="en-US" altLang="ja-JP" sz="1400" b="1" dirty="0"/>
              <a:t>2023</a:t>
            </a:r>
            <a:r>
              <a:rPr lang="ja-JP" altLang="en-US" sz="1400" b="1"/>
              <a:t>年</a:t>
            </a:r>
            <a:r>
              <a:rPr lang="en-US" altLang="ja-JP" sz="1400" b="1" dirty="0"/>
              <a:t>6</a:t>
            </a:r>
            <a:r>
              <a:rPr lang="ja-JP" altLang="en-US" sz="1400" b="1"/>
              <a:t>月）</a:t>
            </a:r>
          </a:p>
        </p:txBody>
      </p:sp>
      <p:sp>
        <p:nvSpPr>
          <p:cNvPr id="55" name="テキスト ボックス 54">
            <a:extLst>
              <a:ext uri="{FF2B5EF4-FFF2-40B4-BE49-F238E27FC236}">
                <a16:creationId xmlns:a16="http://schemas.microsoft.com/office/drawing/2014/main" id="{E951415F-5220-434A-83CD-79E334ABF688}"/>
              </a:ext>
            </a:extLst>
          </p:cNvPr>
          <p:cNvSpPr txBox="1"/>
          <p:nvPr/>
        </p:nvSpPr>
        <p:spPr>
          <a:xfrm>
            <a:off x="6446521" y="5107020"/>
            <a:ext cx="5232400" cy="307777"/>
          </a:xfrm>
          <a:prstGeom prst="rect">
            <a:avLst/>
          </a:prstGeom>
          <a:noFill/>
        </p:spPr>
        <p:txBody>
          <a:bodyPr wrap="square" rtlCol="0">
            <a:spAutoFit/>
          </a:bodyPr>
          <a:lstStyle/>
          <a:p>
            <a:pPr fontAlgn="base"/>
            <a:r>
              <a:rPr lang="ja-JP" altLang="en-US" sz="1400" b="1"/>
              <a:t>東証プライム上場企業に対する割合（</a:t>
            </a:r>
            <a:r>
              <a:rPr lang="en-US" altLang="ja-JP" sz="1400" b="1" dirty="0"/>
              <a:t>2022</a:t>
            </a:r>
            <a:r>
              <a:rPr lang="ja-JP" altLang="en-US" sz="1400" b="1"/>
              <a:t>年</a:t>
            </a:r>
            <a:r>
              <a:rPr lang="en-US" altLang="ja-JP" sz="1400" b="1" dirty="0"/>
              <a:t>3</a:t>
            </a:r>
            <a:r>
              <a:rPr lang="ja-JP" altLang="en-US" sz="1400" b="1"/>
              <a:t>月時点）</a:t>
            </a:r>
          </a:p>
        </p:txBody>
      </p:sp>
      <p:pic>
        <p:nvPicPr>
          <p:cNvPr id="7" name="図 6">
            <a:extLst>
              <a:ext uri="{FF2B5EF4-FFF2-40B4-BE49-F238E27FC236}">
                <a16:creationId xmlns:a16="http://schemas.microsoft.com/office/drawing/2014/main" id="{F7B2944B-6CDF-1B76-8EF4-BABFFFD709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21287" y="5382349"/>
            <a:ext cx="5232400" cy="762000"/>
          </a:xfrm>
          <a:prstGeom prst="rect">
            <a:avLst/>
          </a:prstGeom>
        </p:spPr>
      </p:pic>
      <p:pic>
        <p:nvPicPr>
          <p:cNvPr id="14" name="図 13" descr="グラフ, ヒストグラム&#10;&#10;自動的に生成された説明">
            <a:extLst>
              <a:ext uri="{FF2B5EF4-FFF2-40B4-BE49-F238E27FC236}">
                <a16:creationId xmlns:a16="http://schemas.microsoft.com/office/drawing/2014/main" id="{F42166AA-8411-D5ED-84CA-B11E7B8E0988}"/>
              </a:ext>
            </a:extLst>
          </p:cNvPr>
          <p:cNvPicPr>
            <a:picLocks noChangeAspect="1"/>
          </p:cNvPicPr>
          <p:nvPr/>
        </p:nvPicPr>
        <p:blipFill>
          <a:blip r:embed="rId3"/>
          <a:stretch>
            <a:fillRect/>
          </a:stretch>
        </p:blipFill>
        <p:spPr>
          <a:xfrm>
            <a:off x="1167643" y="2526580"/>
            <a:ext cx="3966481" cy="3442906"/>
          </a:xfrm>
          <a:prstGeom prst="rect">
            <a:avLst/>
          </a:prstGeom>
        </p:spPr>
      </p:pic>
      <p:pic>
        <p:nvPicPr>
          <p:cNvPr id="16" name="図 15" descr="グラフ, 円グラフ&#10;&#10;自動的に生成された説明">
            <a:extLst>
              <a:ext uri="{FF2B5EF4-FFF2-40B4-BE49-F238E27FC236}">
                <a16:creationId xmlns:a16="http://schemas.microsoft.com/office/drawing/2014/main" id="{E964EE28-416D-A209-CD2B-1B467906250C}"/>
              </a:ext>
            </a:extLst>
          </p:cNvPr>
          <p:cNvPicPr>
            <a:picLocks noChangeAspect="1"/>
          </p:cNvPicPr>
          <p:nvPr/>
        </p:nvPicPr>
        <p:blipFill>
          <a:blip r:embed="rId4"/>
          <a:stretch>
            <a:fillRect/>
          </a:stretch>
        </p:blipFill>
        <p:spPr>
          <a:xfrm>
            <a:off x="6446521" y="473397"/>
            <a:ext cx="4893857" cy="4300662"/>
          </a:xfrm>
          <a:prstGeom prst="rect">
            <a:avLst/>
          </a:prstGeom>
        </p:spPr>
      </p:pic>
    </p:spTree>
    <p:extLst>
      <p:ext uri="{BB962C8B-B14F-4D97-AF65-F5344CB8AC3E}">
        <p14:creationId xmlns:p14="http://schemas.microsoft.com/office/powerpoint/2010/main" val="1809132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10;&#10;自動的に生成された説明">
            <a:extLst>
              <a:ext uri="{FF2B5EF4-FFF2-40B4-BE49-F238E27FC236}">
                <a16:creationId xmlns:a16="http://schemas.microsoft.com/office/drawing/2014/main" id="{71E84E49-5FB3-664F-A338-29FC59287B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1840" y="690880"/>
            <a:ext cx="10654580" cy="4974901"/>
          </a:xfrm>
          <a:prstGeom prst="rect">
            <a:avLst/>
          </a:prstGeom>
        </p:spPr>
      </p:pic>
      <p:sp>
        <p:nvSpPr>
          <p:cNvPr id="2" name="スライド番号プレースホルダー 1">
            <a:extLst>
              <a:ext uri="{FF2B5EF4-FFF2-40B4-BE49-F238E27FC236}">
                <a16:creationId xmlns:a16="http://schemas.microsoft.com/office/drawing/2014/main" id="{1AD4AAAD-6989-9543-BD63-B4D1C14E8144}"/>
              </a:ext>
            </a:extLst>
          </p:cNvPr>
          <p:cNvSpPr>
            <a:spLocks noGrp="1"/>
          </p:cNvSpPr>
          <p:nvPr>
            <p:ph type="sldNum" sz="quarter" idx="4"/>
          </p:nvPr>
        </p:nvSpPr>
        <p:spPr/>
        <p:txBody>
          <a:bodyPr/>
          <a:lstStyle/>
          <a:p>
            <a:fld id="{8D25A64C-5F60-9E4F-A90F-656EC2FF92F5}" type="slidenum">
              <a:rPr lang="ja-JP" altLang="en-US" smtClean="0"/>
              <a:pPr/>
              <a:t>65</a:t>
            </a:fld>
            <a:endParaRPr lang="ja-JP" altLang="en-US"/>
          </a:p>
        </p:txBody>
      </p:sp>
      <p:grpSp>
        <p:nvGrpSpPr>
          <p:cNvPr id="6" name="グループ化 5">
            <a:extLst>
              <a:ext uri="{FF2B5EF4-FFF2-40B4-BE49-F238E27FC236}">
                <a16:creationId xmlns:a16="http://schemas.microsoft.com/office/drawing/2014/main" id="{7167000D-3C8D-B14D-9F61-DC7C0227F5E5}"/>
              </a:ext>
            </a:extLst>
          </p:cNvPr>
          <p:cNvGrpSpPr/>
          <p:nvPr/>
        </p:nvGrpSpPr>
        <p:grpSpPr>
          <a:xfrm>
            <a:off x="0" y="638765"/>
            <a:ext cx="6321287" cy="914765"/>
            <a:chOff x="1622549" y="590748"/>
            <a:chExt cx="6274166" cy="914765"/>
          </a:xfrm>
        </p:grpSpPr>
        <p:sp>
          <p:nvSpPr>
            <p:cNvPr id="3" name="正方形/長方形 2">
              <a:extLst>
                <a:ext uri="{FF2B5EF4-FFF2-40B4-BE49-F238E27FC236}">
                  <a16:creationId xmlns:a16="http://schemas.microsoft.com/office/drawing/2014/main" id="{5793F479-6950-4948-B9B2-F239E1B582FE}"/>
                </a:ext>
              </a:extLst>
            </p:cNvPr>
            <p:cNvSpPr/>
            <p:nvPr/>
          </p:nvSpPr>
          <p:spPr>
            <a:xfrm rot="2700000">
              <a:off x="2337987" y="611360"/>
              <a:ext cx="886625" cy="88662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0B94B87-F2A7-AC4A-8C83-7580E7BBA741}"/>
                </a:ext>
              </a:extLst>
            </p:cNvPr>
            <p:cNvSpPr txBox="1"/>
            <p:nvPr/>
          </p:nvSpPr>
          <p:spPr>
            <a:xfrm>
              <a:off x="1622549" y="797627"/>
              <a:ext cx="2317500" cy="707886"/>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理由</a:t>
              </a:r>
              <a:endParaRPr lang="en-US" altLang="ja-JP" sz="1600" b="1" dirty="0">
                <a:latin typeface="Yu Gothic Medium" panose="020B0400000000000000" pitchFamily="34" charset="-128"/>
                <a:ea typeface="Yu Gothic Medium" panose="020B0400000000000000" pitchFamily="34" charset="-128"/>
              </a:endParaRPr>
            </a:p>
            <a:p>
              <a:pPr algn="ctr"/>
              <a:r>
                <a:rPr lang="en-US" altLang="ja-JP" sz="2400" b="1" dirty="0">
                  <a:latin typeface="Yu Gothic Medium" panose="020B0400000000000000" pitchFamily="34" charset="-128"/>
                  <a:ea typeface="Yu Gothic Medium" panose="020B0400000000000000" pitchFamily="34" charset="-128"/>
                </a:rPr>
                <a:t>2</a:t>
              </a:r>
              <a:endParaRPr kumimoji="1" lang="ja-JP" altLang="en-US" sz="2400" b="1">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78092E44-2C8A-4E4B-859A-088EB112B73B}"/>
                </a:ext>
              </a:extLst>
            </p:cNvPr>
            <p:cNvSpPr txBox="1"/>
            <p:nvPr/>
          </p:nvSpPr>
          <p:spPr>
            <a:xfrm>
              <a:off x="3263459" y="590748"/>
              <a:ext cx="4633256" cy="830997"/>
            </a:xfrm>
            <a:prstGeom prst="rect">
              <a:avLst/>
            </a:prstGeom>
            <a:noFill/>
          </p:spPr>
          <p:txBody>
            <a:bodyPr wrap="square" rtlCol="0">
              <a:spAutoFit/>
            </a:bodyPr>
            <a:lstStyle/>
            <a:p>
              <a:pPr fontAlgn="base"/>
              <a:r>
                <a:rPr lang="en" altLang="ja-JP" sz="2400" b="1" dirty="0"/>
                <a:t>IT</a:t>
              </a:r>
              <a:r>
                <a:rPr lang="ja-JP" altLang="en-US" sz="2400" b="1"/>
                <a:t>部門じゃなくても</a:t>
              </a:r>
              <a:br>
                <a:rPr lang="ja-JP" altLang="en-US" sz="2400" b="1"/>
              </a:br>
              <a:r>
                <a:rPr lang="ja-JP" altLang="en-US" sz="2400" b="1"/>
                <a:t>はじめられる</a:t>
              </a:r>
            </a:p>
          </p:txBody>
        </p:sp>
      </p:grpSp>
      <p:sp>
        <p:nvSpPr>
          <p:cNvPr id="15" name="テキスト ボックス 14">
            <a:extLst>
              <a:ext uri="{FF2B5EF4-FFF2-40B4-BE49-F238E27FC236}">
                <a16:creationId xmlns:a16="http://schemas.microsoft.com/office/drawing/2014/main" id="{901DF2E5-BDDA-3848-AFD2-6E4F46C27501}"/>
              </a:ext>
            </a:extLst>
          </p:cNvPr>
          <p:cNvSpPr txBox="1"/>
          <p:nvPr/>
        </p:nvSpPr>
        <p:spPr>
          <a:xfrm>
            <a:off x="1167452" y="1938862"/>
            <a:ext cx="5856451" cy="1200329"/>
          </a:xfrm>
          <a:prstGeom prst="rect">
            <a:avLst/>
          </a:prstGeom>
          <a:solidFill>
            <a:schemeClr val="bg1"/>
          </a:solidFill>
        </p:spPr>
        <p:txBody>
          <a:bodyPr wrap="square" rtlCol="0">
            <a:spAutoFit/>
          </a:bodyPr>
          <a:lstStyle/>
          <a:p>
            <a:pPr fontAlgn="base"/>
            <a:r>
              <a:rPr lang="ja-JP" altLang="en-US">
                <a:latin typeface="Yu Gothic" panose="020B0400000000000000" pitchFamily="34" charset="-128"/>
                <a:ea typeface="Yu Gothic" panose="020B0400000000000000" pitchFamily="34" charset="-128"/>
              </a:rPr>
              <a:t>キントーンを利用するのに、特別なスキルや知識は必要ありません。部署や立場、スキルに関わらず、現場の担当者がマウス操作で使い始めることができます。導入担当者の</a:t>
            </a:r>
            <a:r>
              <a:rPr lang="en-US" altLang="ja-JP" dirty="0">
                <a:latin typeface="Yu Gothic" panose="020B0400000000000000" pitchFamily="34" charset="-128"/>
                <a:ea typeface="Yu Gothic" panose="020B0400000000000000" pitchFamily="34" charset="-128"/>
              </a:rPr>
              <a:t>93</a:t>
            </a:r>
            <a:r>
              <a:rPr lang="ja-JP" altLang="en-US">
                <a:latin typeface="Yu Gothic" panose="020B0400000000000000" pitchFamily="34" charset="-128"/>
                <a:ea typeface="Yu Gothic" panose="020B0400000000000000" pitchFamily="34" charset="-128"/>
              </a:rPr>
              <a:t>％が非</a:t>
            </a:r>
            <a:r>
              <a:rPr lang="en" altLang="ja-JP" dirty="0">
                <a:latin typeface="Yu Gothic" panose="020B0400000000000000" pitchFamily="34" charset="-128"/>
                <a:ea typeface="Yu Gothic" panose="020B0400000000000000" pitchFamily="34" charset="-128"/>
              </a:rPr>
              <a:t>IT</a:t>
            </a:r>
            <a:r>
              <a:rPr lang="ja-JP" altLang="en-US">
                <a:latin typeface="Yu Gothic" panose="020B0400000000000000" pitchFamily="34" charset="-128"/>
                <a:ea typeface="Yu Gothic" panose="020B0400000000000000" pitchFamily="34" charset="-128"/>
              </a:rPr>
              <a:t>部門です。</a:t>
            </a:r>
            <a:endParaRPr lang="ja-JP" altLang="en-US" sz="1400" b="1">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2B7EF0A7-CB40-C3E8-5417-1AF7F9EFA445}"/>
              </a:ext>
            </a:extLst>
          </p:cNvPr>
          <p:cNvSpPr txBox="1"/>
          <p:nvPr/>
        </p:nvSpPr>
        <p:spPr>
          <a:xfrm>
            <a:off x="3550920" y="5801704"/>
            <a:ext cx="5232400" cy="307777"/>
          </a:xfrm>
          <a:prstGeom prst="rect">
            <a:avLst/>
          </a:prstGeom>
          <a:noFill/>
        </p:spPr>
        <p:txBody>
          <a:bodyPr wrap="square" rtlCol="0">
            <a:spAutoFit/>
          </a:bodyPr>
          <a:lstStyle/>
          <a:p>
            <a:pPr algn="ctr" fontAlgn="base"/>
            <a:r>
              <a:rPr lang="ja-JP" altLang="en-US" sz="1400" b="1">
                <a:solidFill>
                  <a:srgbClr val="999999"/>
                </a:solidFill>
              </a:rPr>
              <a:t>導入担当者の部門内訳（</a:t>
            </a:r>
            <a:r>
              <a:rPr lang="en-US" altLang="ja-JP" sz="1400" b="1" dirty="0">
                <a:solidFill>
                  <a:srgbClr val="999999"/>
                </a:solidFill>
              </a:rPr>
              <a:t>2020</a:t>
            </a:r>
            <a:r>
              <a:rPr lang="ja-JP" altLang="en-US" sz="1400" b="1">
                <a:solidFill>
                  <a:srgbClr val="999999"/>
                </a:solidFill>
              </a:rPr>
              <a:t>年</a:t>
            </a:r>
            <a:r>
              <a:rPr lang="en-US" altLang="ja-JP" sz="1400" b="1" dirty="0">
                <a:solidFill>
                  <a:srgbClr val="999999"/>
                </a:solidFill>
              </a:rPr>
              <a:t>12</a:t>
            </a:r>
            <a:r>
              <a:rPr lang="ja-JP" altLang="en-US" sz="1400" b="1">
                <a:solidFill>
                  <a:srgbClr val="999999"/>
                </a:solidFill>
              </a:rPr>
              <a:t>月時点）</a:t>
            </a:r>
          </a:p>
        </p:txBody>
      </p:sp>
    </p:spTree>
    <p:extLst>
      <p:ext uri="{BB962C8B-B14F-4D97-AF65-F5344CB8AC3E}">
        <p14:creationId xmlns:p14="http://schemas.microsoft.com/office/powerpoint/2010/main" val="1683323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D4AAAD-6989-9543-BD63-B4D1C14E8144}"/>
              </a:ext>
            </a:extLst>
          </p:cNvPr>
          <p:cNvSpPr>
            <a:spLocks noGrp="1"/>
          </p:cNvSpPr>
          <p:nvPr>
            <p:ph type="sldNum" sz="quarter" idx="4"/>
          </p:nvPr>
        </p:nvSpPr>
        <p:spPr/>
        <p:txBody>
          <a:bodyPr/>
          <a:lstStyle/>
          <a:p>
            <a:fld id="{8D25A64C-5F60-9E4F-A90F-656EC2FF92F5}" type="slidenum">
              <a:rPr lang="ja-JP" altLang="en-US" smtClean="0"/>
              <a:pPr/>
              <a:t>66</a:t>
            </a:fld>
            <a:endParaRPr lang="ja-JP" altLang="en-US"/>
          </a:p>
        </p:txBody>
      </p:sp>
      <p:grpSp>
        <p:nvGrpSpPr>
          <p:cNvPr id="6" name="グループ化 5">
            <a:extLst>
              <a:ext uri="{FF2B5EF4-FFF2-40B4-BE49-F238E27FC236}">
                <a16:creationId xmlns:a16="http://schemas.microsoft.com/office/drawing/2014/main" id="{7167000D-3C8D-B14D-9F61-DC7C0227F5E5}"/>
              </a:ext>
            </a:extLst>
          </p:cNvPr>
          <p:cNvGrpSpPr/>
          <p:nvPr/>
        </p:nvGrpSpPr>
        <p:grpSpPr>
          <a:xfrm>
            <a:off x="0" y="638765"/>
            <a:ext cx="6321287" cy="914765"/>
            <a:chOff x="1622549" y="590748"/>
            <a:chExt cx="6274166" cy="914765"/>
          </a:xfrm>
        </p:grpSpPr>
        <p:sp>
          <p:nvSpPr>
            <p:cNvPr id="3" name="正方形/長方形 2">
              <a:extLst>
                <a:ext uri="{FF2B5EF4-FFF2-40B4-BE49-F238E27FC236}">
                  <a16:creationId xmlns:a16="http://schemas.microsoft.com/office/drawing/2014/main" id="{5793F479-6950-4948-B9B2-F239E1B582FE}"/>
                </a:ext>
              </a:extLst>
            </p:cNvPr>
            <p:cNvSpPr/>
            <p:nvPr/>
          </p:nvSpPr>
          <p:spPr>
            <a:xfrm rot="2700000">
              <a:off x="2337987" y="611360"/>
              <a:ext cx="886625" cy="88662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0B94B87-F2A7-AC4A-8C83-7580E7BBA741}"/>
                </a:ext>
              </a:extLst>
            </p:cNvPr>
            <p:cNvSpPr txBox="1"/>
            <p:nvPr/>
          </p:nvSpPr>
          <p:spPr>
            <a:xfrm>
              <a:off x="1622549" y="797627"/>
              <a:ext cx="2317500" cy="707886"/>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理由</a:t>
              </a:r>
              <a:endParaRPr lang="en-US" altLang="ja-JP" sz="1600" b="1" dirty="0">
                <a:latin typeface="Yu Gothic Medium" panose="020B0400000000000000" pitchFamily="34" charset="-128"/>
                <a:ea typeface="Yu Gothic Medium" panose="020B0400000000000000" pitchFamily="34" charset="-128"/>
              </a:endParaRPr>
            </a:p>
            <a:p>
              <a:pPr algn="ctr"/>
              <a:r>
                <a:rPr kumimoji="1" lang="en-US" altLang="ja-JP" sz="2400" b="1" dirty="0">
                  <a:latin typeface="Yu Gothic Medium" panose="020B0400000000000000" pitchFamily="34" charset="-128"/>
                  <a:ea typeface="Yu Gothic Medium" panose="020B0400000000000000" pitchFamily="34" charset="-128"/>
                </a:rPr>
                <a:t>3</a:t>
              </a:r>
              <a:endParaRPr kumimoji="1" lang="ja-JP" altLang="en-US" sz="2400" b="1">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78092E44-2C8A-4E4B-859A-088EB112B73B}"/>
                </a:ext>
              </a:extLst>
            </p:cNvPr>
            <p:cNvSpPr txBox="1"/>
            <p:nvPr/>
          </p:nvSpPr>
          <p:spPr>
            <a:xfrm>
              <a:off x="3263459" y="590748"/>
              <a:ext cx="4633256" cy="830997"/>
            </a:xfrm>
            <a:prstGeom prst="rect">
              <a:avLst/>
            </a:prstGeom>
            <a:noFill/>
          </p:spPr>
          <p:txBody>
            <a:bodyPr wrap="square" rtlCol="0">
              <a:spAutoFit/>
            </a:bodyPr>
            <a:lstStyle/>
            <a:p>
              <a:pPr fontAlgn="base"/>
              <a:r>
                <a:rPr lang="ja-JP" altLang="en-US" sz="2400" b="1"/>
                <a:t>ドラッグ＆ドロップで</a:t>
              </a:r>
              <a:br>
                <a:rPr lang="ja-JP" altLang="en-US" sz="2400" b="1"/>
              </a:br>
              <a:r>
                <a:rPr lang="ja-JP" altLang="en-US" sz="2400" b="1"/>
                <a:t>サクッと作れる・変えていける</a:t>
              </a:r>
            </a:p>
          </p:txBody>
        </p:sp>
      </p:grpSp>
      <p:pic>
        <p:nvPicPr>
          <p:cNvPr id="7" name="kintone.mp4" descr="kintone.mp4">
            <a:hlinkClick r:id="" action="ppaction://media"/>
            <a:extLst>
              <a:ext uri="{FF2B5EF4-FFF2-40B4-BE49-F238E27FC236}">
                <a16:creationId xmlns:a16="http://schemas.microsoft.com/office/drawing/2014/main" id="{D78C2369-F802-AE4E-92B9-D205C7A877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6522" y="2163244"/>
            <a:ext cx="4482394" cy="2654049"/>
          </a:xfrm>
          <a:prstGeom prst="rect">
            <a:avLst/>
          </a:prstGeom>
          <a:solidFill>
            <a:schemeClr val="bg1">
              <a:lumMod val="50000"/>
            </a:schemeClr>
          </a:solidFill>
        </p:spPr>
      </p:pic>
      <p:pic>
        <p:nvPicPr>
          <p:cNvPr id="8" name="conventional.mp4" descr="conventional.mp4">
            <a:hlinkClick r:id="" action="ppaction://media"/>
            <a:extLst>
              <a:ext uri="{FF2B5EF4-FFF2-40B4-BE49-F238E27FC236}">
                <a16:creationId xmlns:a16="http://schemas.microsoft.com/office/drawing/2014/main" id="{5B600C1E-EE65-AD4A-B5B1-9A84CA8E0B8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28675" y="2420740"/>
            <a:ext cx="2278234" cy="2847793"/>
          </a:xfrm>
          <a:prstGeom prst="rect">
            <a:avLst/>
          </a:prstGeom>
          <a:solidFill>
            <a:schemeClr val="bg1">
              <a:lumMod val="50000"/>
            </a:schemeClr>
          </a:solidFill>
        </p:spPr>
      </p:pic>
      <p:sp>
        <p:nvSpPr>
          <p:cNvPr id="17" name="テキスト ボックス 16">
            <a:extLst>
              <a:ext uri="{FF2B5EF4-FFF2-40B4-BE49-F238E27FC236}">
                <a16:creationId xmlns:a16="http://schemas.microsoft.com/office/drawing/2014/main" id="{666ABAAB-127F-3F49-A593-848B9E8E7A79}"/>
              </a:ext>
            </a:extLst>
          </p:cNvPr>
          <p:cNvSpPr txBox="1"/>
          <p:nvPr/>
        </p:nvSpPr>
        <p:spPr>
          <a:xfrm>
            <a:off x="817017" y="1569444"/>
            <a:ext cx="4901550" cy="754053"/>
          </a:xfrm>
          <a:prstGeom prst="rect">
            <a:avLst/>
          </a:prstGeom>
          <a:noFill/>
        </p:spPr>
        <p:txBody>
          <a:bodyPr wrap="square" rtlCol="0">
            <a:spAutoFit/>
          </a:bodyPr>
          <a:lstStyle/>
          <a:p>
            <a:pPr algn="ctr" fontAlgn="base">
              <a:lnSpc>
                <a:spcPct val="150000"/>
              </a:lnSpc>
            </a:pPr>
            <a:r>
              <a:rPr lang="ja-JP" altLang="en-US" sz="1600" b="1">
                <a:solidFill>
                  <a:srgbClr val="F29702"/>
                </a:solidFill>
              </a:rPr>
              <a:t>従来の業務システム</a:t>
            </a:r>
            <a:endParaRPr lang="en-US" altLang="ja-JP" sz="1600" b="1" dirty="0">
              <a:solidFill>
                <a:srgbClr val="F29702"/>
              </a:solidFill>
            </a:endParaRPr>
          </a:p>
          <a:p>
            <a:pPr algn="ctr" fontAlgn="base">
              <a:lnSpc>
                <a:spcPct val="150000"/>
              </a:lnSpc>
            </a:pPr>
            <a:r>
              <a:rPr lang="ja-JP" altLang="en-US" sz="1400" b="1"/>
              <a:t>システム構築にお金と時間がかかる</a:t>
            </a:r>
          </a:p>
        </p:txBody>
      </p:sp>
      <p:sp>
        <p:nvSpPr>
          <p:cNvPr id="18" name="テキスト ボックス 17">
            <a:extLst>
              <a:ext uri="{FF2B5EF4-FFF2-40B4-BE49-F238E27FC236}">
                <a16:creationId xmlns:a16="http://schemas.microsoft.com/office/drawing/2014/main" id="{F138ADBD-3095-A84C-A6FA-E9FFF2810B3E}"/>
              </a:ext>
            </a:extLst>
          </p:cNvPr>
          <p:cNvSpPr txBox="1"/>
          <p:nvPr/>
        </p:nvSpPr>
        <p:spPr>
          <a:xfrm>
            <a:off x="6621272" y="1312006"/>
            <a:ext cx="4901550" cy="754053"/>
          </a:xfrm>
          <a:prstGeom prst="rect">
            <a:avLst/>
          </a:prstGeom>
          <a:noFill/>
        </p:spPr>
        <p:txBody>
          <a:bodyPr wrap="square" rtlCol="0">
            <a:spAutoFit/>
          </a:bodyPr>
          <a:lstStyle/>
          <a:p>
            <a:pPr algn="ctr" fontAlgn="base">
              <a:lnSpc>
                <a:spcPct val="150000"/>
              </a:lnSpc>
            </a:pPr>
            <a:r>
              <a:rPr lang="en-US" altLang="ja-JP" sz="1600" b="1" dirty="0" err="1">
                <a:solidFill>
                  <a:srgbClr val="F29702"/>
                </a:solidFill>
              </a:rPr>
              <a:t>kintone</a:t>
            </a:r>
            <a:endParaRPr lang="en-US" altLang="ja-JP" sz="1600" b="1" dirty="0">
              <a:solidFill>
                <a:srgbClr val="F29702"/>
              </a:solidFill>
            </a:endParaRPr>
          </a:p>
          <a:p>
            <a:pPr algn="ctr" fontAlgn="base">
              <a:lnSpc>
                <a:spcPct val="150000"/>
              </a:lnSpc>
            </a:pPr>
            <a:r>
              <a:rPr lang="ja-JP" altLang="en-US" sz="1400" b="1"/>
              <a:t>ドラッグ＆ドロップでサクッと作れる</a:t>
            </a:r>
          </a:p>
        </p:txBody>
      </p:sp>
      <p:cxnSp>
        <p:nvCxnSpPr>
          <p:cNvPr id="20" name="直線矢印コネクタ 19">
            <a:extLst>
              <a:ext uri="{FF2B5EF4-FFF2-40B4-BE49-F238E27FC236}">
                <a16:creationId xmlns:a16="http://schemas.microsoft.com/office/drawing/2014/main" id="{2467836E-5AAC-674A-B8DD-CEA8A2BF6B9E}"/>
              </a:ext>
            </a:extLst>
          </p:cNvPr>
          <p:cNvCxnSpPr>
            <a:cxnSpLocks/>
          </p:cNvCxnSpPr>
          <p:nvPr/>
        </p:nvCxnSpPr>
        <p:spPr>
          <a:xfrm>
            <a:off x="4797286" y="3717842"/>
            <a:ext cx="1524001"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3E504003-3DF6-C340-A9CE-60E175CFC94E}"/>
              </a:ext>
            </a:extLst>
          </p:cNvPr>
          <p:cNvSpPr/>
          <p:nvPr/>
        </p:nvSpPr>
        <p:spPr>
          <a:xfrm>
            <a:off x="1167452" y="5388238"/>
            <a:ext cx="4482394" cy="830997"/>
          </a:xfrm>
          <a:prstGeom prst="rect">
            <a:avLst/>
          </a:prstGeom>
        </p:spPr>
        <p:txBody>
          <a:bodyPr wrap="square">
            <a:spAutoFit/>
          </a:bodyPr>
          <a:lstStyle/>
          <a:p>
            <a:pPr fontAlgn="base"/>
            <a:r>
              <a:rPr lang="ja-JP" altLang="en-US" sz="1600">
                <a:solidFill>
                  <a:srgbClr val="424242"/>
                </a:solidFill>
                <a:latin typeface="Yu Gothic" panose="020B0400000000000000" pitchFamily="34" charset="-128"/>
                <a:ea typeface="Yu Gothic" panose="020B0400000000000000" pitchFamily="34" charset="-128"/>
              </a:rPr>
              <a:t>従来の業務システムは、システムを一部変更するだけでも要件定義から仕様決定、構築までに、時間と費用がかかるのが当たり前でした。</a:t>
            </a:r>
            <a:endParaRPr lang="ja-JP" altLang="en-US" sz="1600" b="0" i="0">
              <a:solidFill>
                <a:srgbClr val="424242"/>
              </a:solidFill>
              <a:effectLst/>
              <a:latin typeface="Yu Gothic" panose="020B0400000000000000" pitchFamily="34" charset="-128"/>
              <a:ea typeface="Yu Gothic" panose="020B0400000000000000" pitchFamily="34" charset="-128"/>
            </a:endParaRPr>
          </a:p>
        </p:txBody>
      </p:sp>
      <p:sp>
        <p:nvSpPr>
          <p:cNvPr id="22" name="正方形/長方形 21">
            <a:extLst>
              <a:ext uri="{FF2B5EF4-FFF2-40B4-BE49-F238E27FC236}">
                <a16:creationId xmlns:a16="http://schemas.microsoft.com/office/drawing/2014/main" id="{314999AF-6AF9-C141-B589-7ADEA2B5636B}"/>
              </a:ext>
            </a:extLst>
          </p:cNvPr>
          <p:cNvSpPr/>
          <p:nvPr/>
        </p:nvSpPr>
        <p:spPr>
          <a:xfrm>
            <a:off x="6405914" y="4947926"/>
            <a:ext cx="5459265" cy="1323439"/>
          </a:xfrm>
          <a:prstGeom prst="rect">
            <a:avLst/>
          </a:prstGeom>
        </p:spPr>
        <p:txBody>
          <a:bodyPr wrap="square">
            <a:spAutoFit/>
          </a:bodyPr>
          <a:lstStyle/>
          <a:p>
            <a:pPr fontAlgn="base"/>
            <a:r>
              <a:rPr lang="ja-JP" altLang="en-US" sz="1600">
                <a:solidFill>
                  <a:srgbClr val="424242"/>
                </a:solidFill>
                <a:latin typeface="Yu Gothic" panose="020B0400000000000000" pitchFamily="34" charset="-128"/>
                <a:ea typeface="Yu Gothic" panose="020B0400000000000000" pitchFamily="34" charset="-128"/>
              </a:rPr>
              <a:t>しかし、キントーンなら「ドラッグ＆ドロップ」「エクセルを読み込む」「サンプルアプリから選ぶ」だけで、誰でもかんたんに、サクッとシステムを構築することが可能。時間とともに業務の内容が変化したときのシステム変更も思いのままです。</a:t>
            </a:r>
            <a:endParaRPr lang="ja-JP" altLang="en-US" sz="1600" b="0" i="0">
              <a:solidFill>
                <a:srgbClr val="424242"/>
              </a:solidFill>
              <a:effectLs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96991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D4AAAD-6989-9543-BD63-B4D1C14E8144}"/>
              </a:ext>
            </a:extLst>
          </p:cNvPr>
          <p:cNvSpPr>
            <a:spLocks noGrp="1"/>
          </p:cNvSpPr>
          <p:nvPr>
            <p:ph type="sldNum" sz="quarter" idx="4"/>
          </p:nvPr>
        </p:nvSpPr>
        <p:spPr/>
        <p:txBody>
          <a:bodyPr/>
          <a:lstStyle/>
          <a:p>
            <a:fld id="{8D25A64C-5F60-9E4F-A90F-656EC2FF92F5}" type="slidenum">
              <a:rPr lang="ja-JP" altLang="en-US" smtClean="0"/>
              <a:pPr/>
              <a:t>67</a:t>
            </a:fld>
            <a:endParaRPr lang="ja-JP" altLang="en-US"/>
          </a:p>
        </p:txBody>
      </p:sp>
      <p:grpSp>
        <p:nvGrpSpPr>
          <p:cNvPr id="6" name="グループ化 5">
            <a:extLst>
              <a:ext uri="{FF2B5EF4-FFF2-40B4-BE49-F238E27FC236}">
                <a16:creationId xmlns:a16="http://schemas.microsoft.com/office/drawing/2014/main" id="{7167000D-3C8D-B14D-9F61-DC7C0227F5E5}"/>
              </a:ext>
            </a:extLst>
          </p:cNvPr>
          <p:cNvGrpSpPr/>
          <p:nvPr/>
        </p:nvGrpSpPr>
        <p:grpSpPr>
          <a:xfrm>
            <a:off x="0" y="638765"/>
            <a:ext cx="6321287" cy="914765"/>
            <a:chOff x="1622549" y="590748"/>
            <a:chExt cx="6274166" cy="914765"/>
          </a:xfrm>
        </p:grpSpPr>
        <p:sp>
          <p:nvSpPr>
            <p:cNvPr id="3" name="正方形/長方形 2">
              <a:extLst>
                <a:ext uri="{FF2B5EF4-FFF2-40B4-BE49-F238E27FC236}">
                  <a16:creationId xmlns:a16="http://schemas.microsoft.com/office/drawing/2014/main" id="{5793F479-6950-4948-B9B2-F239E1B582FE}"/>
                </a:ext>
              </a:extLst>
            </p:cNvPr>
            <p:cNvSpPr/>
            <p:nvPr/>
          </p:nvSpPr>
          <p:spPr>
            <a:xfrm rot="2700000">
              <a:off x="2337987" y="611360"/>
              <a:ext cx="886625" cy="88662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0B94B87-F2A7-AC4A-8C83-7580E7BBA741}"/>
                </a:ext>
              </a:extLst>
            </p:cNvPr>
            <p:cNvSpPr txBox="1"/>
            <p:nvPr/>
          </p:nvSpPr>
          <p:spPr>
            <a:xfrm>
              <a:off x="1622549" y="797627"/>
              <a:ext cx="2317500" cy="707886"/>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理由</a:t>
              </a:r>
              <a:endParaRPr lang="en-US" altLang="ja-JP" sz="1600" b="1" dirty="0">
                <a:latin typeface="Yu Gothic Medium" panose="020B0400000000000000" pitchFamily="34" charset="-128"/>
                <a:ea typeface="Yu Gothic Medium" panose="020B0400000000000000" pitchFamily="34" charset="-128"/>
              </a:endParaRPr>
            </a:p>
            <a:p>
              <a:pPr algn="ctr"/>
              <a:r>
                <a:rPr lang="en-US" altLang="ja-JP" sz="2400" b="1" dirty="0">
                  <a:latin typeface="Yu Gothic Medium" panose="020B0400000000000000" pitchFamily="34" charset="-128"/>
                  <a:ea typeface="Yu Gothic Medium" panose="020B0400000000000000" pitchFamily="34" charset="-128"/>
                </a:rPr>
                <a:t>4</a:t>
              </a:r>
              <a:endParaRPr kumimoji="1" lang="ja-JP" altLang="en-US" sz="2400" b="1">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78092E44-2C8A-4E4B-859A-088EB112B73B}"/>
                </a:ext>
              </a:extLst>
            </p:cNvPr>
            <p:cNvSpPr txBox="1"/>
            <p:nvPr/>
          </p:nvSpPr>
          <p:spPr>
            <a:xfrm>
              <a:off x="3263459" y="590748"/>
              <a:ext cx="4633256" cy="830997"/>
            </a:xfrm>
            <a:prstGeom prst="rect">
              <a:avLst/>
            </a:prstGeom>
            <a:noFill/>
          </p:spPr>
          <p:txBody>
            <a:bodyPr wrap="square" rtlCol="0">
              <a:spAutoFit/>
            </a:bodyPr>
            <a:lstStyle/>
            <a:p>
              <a:pPr fontAlgn="base"/>
              <a:r>
                <a:rPr lang="ja-JP" altLang="en-US" sz="2400" b="1"/>
                <a:t>あらゆる業務に対応する</a:t>
              </a:r>
              <a:br>
                <a:rPr lang="ja-JP" altLang="en-US" sz="2400" b="1"/>
              </a:br>
              <a:r>
                <a:rPr lang="ja-JP" altLang="en-US" sz="2400" b="1"/>
                <a:t>柔軟性と拡張性</a:t>
              </a:r>
            </a:p>
          </p:txBody>
        </p:sp>
      </p:grpSp>
      <p:pic>
        <p:nvPicPr>
          <p:cNvPr id="12" name="図 11" descr="部屋 が含まれている画像&#10;&#10;自動的に生成された説明">
            <a:extLst>
              <a:ext uri="{FF2B5EF4-FFF2-40B4-BE49-F238E27FC236}">
                <a16:creationId xmlns:a16="http://schemas.microsoft.com/office/drawing/2014/main" id="{A7193A16-B4C2-C944-9D0F-4C2771AEAF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8539" y="1731983"/>
            <a:ext cx="4517909" cy="3146400"/>
          </a:xfrm>
          <a:prstGeom prst="rect">
            <a:avLst/>
          </a:prstGeom>
        </p:spPr>
      </p:pic>
      <p:pic>
        <p:nvPicPr>
          <p:cNvPr id="14" name="図 13" descr="文字と写真のスクリーンショット&#10;&#10;自動的に生成された説明">
            <a:extLst>
              <a:ext uri="{FF2B5EF4-FFF2-40B4-BE49-F238E27FC236}">
                <a16:creationId xmlns:a16="http://schemas.microsoft.com/office/drawing/2014/main" id="{CB620811-0817-8745-BD2C-159C25066F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6006" y="1731983"/>
            <a:ext cx="4517544" cy="3146146"/>
          </a:xfrm>
          <a:prstGeom prst="rect">
            <a:avLst/>
          </a:prstGeom>
        </p:spPr>
      </p:pic>
      <p:sp>
        <p:nvSpPr>
          <p:cNvPr id="15" name="正方形/長方形 14">
            <a:extLst>
              <a:ext uri="{FF2B5EF4-FFF2-40B4-BE49-F238E27FC236}">
                <a16:creationId xmlns:a16="http://schemas.microsoft.com/office/drawing/2014/main" id="{356DB160-7ACF-CF48-8227-D3B55C423780}"/>
              </a:ext>
            </a:extLst>
          </p:cNvPr>
          <p:cNvSpPr/>
          <p:nvPr/>
        </p:nvSpPr>
        <p:spPr>
          <a:xfrm>
            <a:off x="1366006" y="5366025"/>
            <a:ext cx="4517544" cy="646331"/>
          </a:xfrm>
          <a:prstGeom prst="rect">
            <a:avLst/>
          </a:prstGeom>
        </p:spPr>
        <p:txBody>
          <a:bodyPr wrap="square">
            <a:spAutoFit/>
          </a:bodyPr>
          <a:lstStyle/>
          <a:p>
            <a:r>
              <a:rPr lang="ja-JP" altLang="en-US">
                <a:solidFill>
                  <a:srgbClr val="424242"/>
                </a:solidFill>
                <a:latin typeface="Yu Gothic" panose="020B0400000000000000" pitchFamily="34" charset="-128"/>
                <a:ea typeface="Yu Gothic" panose="020B0400000000000000" pitchFamily="34" charset="-128"/>
              </a:rPr>
              <a:t>使いたい用途を選ぶだけで、すぐに使い始められます。必要な数だけ追加可能！</a:t>
            </a:r>
            <a:endParaRPr lang="ja-JP" altLang="en-US">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49369939-DA10-0549-9B57-C04E6D5CA5FF}"/>
              </a:ext>
            </a:extLst>
          </p:cNvPr>
          <p:cNvSpPr/>
          <p:nvPr/>
        </p:nvSpPr>
        <p:spPr>
          <a:xfrm>
            <a:off x="6608904" y="5197358"/>
            <a:ext cx="4517544" cy="923330"/>
          </a:xfrm>
          <a:prstGeom prst="rect">
            <a:avLst/>
          </a:prstGeom>
        </p:spPr>
        <p:txBody>
          <a:bodyPr wrap="square">
            <a:spAutoFit/>
          </a:bodyPr>
          <a:lstStyle/>
          <a:p>
            <a:r>
              <a:rPr lang="ja-JP" altLang="en-US">
                <a:solidFill>
                  <a:srgbClr val="424242"/>
                </a:solidFill>
                <a:latin typeface="Yu Gothic" panose="020B0400000000000000" pitchFamily="34" charset="-128"/>
                <a:ea typeface="Yu Gothic" panose="020B0400000000000000" pitchFamily="34" charset="-128"/>
              </a:rPr>
              <a:t>特別なスキルが不要な「プラグイン」や、</a:t>
            </a:r>
            <a:r>
              <a:rPr lang="en" altLang="ja-JP" dirty="0">
                <a:solidFill>
                  <a:srgbClr val="424242"/>
                </a:solidFill>
                <a:latin typeface="Yu Gothic" panose="020B0400000000000000" pitchFamily="34" charset="-128"/>
                <a:ea typeface="Yu Gothic" panose="020B0400000000000000" pitchFamily="34" charset="-128"/>
              </a:rPr>
              <a:t>JavaScript/CSS</a:t>
            </a:r>
            <a:r>
              <a:rPr lang="ja-JP" altLang="en-US">
                <a:solidFill>
                  <a:srgbClr val="424242"/>
                </a:solidFill>
                <a:latin typeface="Yu Gothic" panose="020B0400000000000000" pitchFamily="34" charset="-128"/>
                <a:ea typeface="Yu Gothic" panose="020B0400000000000000" pitchFamily="34" charset="-128"/>
              </a:rPr>
              <a:t>ファイル、</a:t>
            </a:r>
            <a:r>
              <a:rPr lang="en" altLang="ja-JP" dirty="0">
                <a:solidFill>
                  <a:srgbClr val="424242"/>
                </a:solidFill>
                <a:latin typeface="Yu Gothic" panose="020B0400000000000000" pitchFamily="34" charset="-128"/>
                <a:ea typeface="Yu Gothic" panose="020B0400000000000000" pitchFamily="34" charset="-128"/>
              </a:rPr>
              <a:t>API</a:t>
            </a:r>
            <a:r>
              <a:rPr lang="ja-JP" altLang="en-US">
                <a:solidFill>
                  <a:srgbClr val="424242"/>
                </a:solidFill>
                <a:latin typeface="Yu Gothic" panose="020B0400000000000000" pitchFamily="34" charset="-128"/>
                <a:ea typeface="Yu Gothic" panose="020B0400000000000000" pitchFamily="34" charset="-128"/>
              </a:rPr>
              <a:t>連携でキントーンの機能を拡張できます。</a:t>
            </a:r>
            <a:endParaRPr lang="ja-JP" altLang="en-US">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746934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D4AAAD-6989-9543-BD63-B4D1C14E8144}"/>
              </a:ext>
            </a:extLst>
          </p:cNvPr>
          <p:cNvSpPr>
            <a:spLocks noGrp="1"/>
          </p:cNvSpPr>
          <p:nvPr>
            <p:ph type="sldNum" sz="quarter" idx="4"/>
          </p:nvPr>
        </p:nvSpPr>
        <p:spPr/>
        <p:txBody>
          <a:bodyPr/>
          <a:lstStyle/>
          <a:p>
            <a:fld id="{8D25A64C-5F60-9E4F-A90F-656EC2FF92F5}" type="slidenum">
              <a:rPr lang="ja-JP" altLang="en-US" smtClean="0"/>
              <a:pPr/>
              <a:t>68</a:t>
            </a:fld>
            <a:endParaRPr lang="ja-JP" altLang="en-US"/>
          </a:p>
        </p:txBody>
      </p:sp>
      <p:grpSp>
        <p:nvGrpSpPr>
          <p:cNvPr id="6" name="グループ化 5">
            <a:extLst>
              <a:ext uri="{FF2B5EF4-FFF2-40B4-BE49-F238E27FC236}">
                <a16:creationId xmlns:a16="http://schemas.microsoft.com/office/drawing/2014/main" id="{7167000D-3C8D-B14D-9F61-DC7C0227F5E5}"/>
              </a:ext>
            </a:extLst>
          </p:cNvPr>
          <p:cNvGrpSpPr/>
          <p:nvPr/>
        </p:nvGrpSpPr>
        <p:grpSpPr>
          <a:xfrm>
            <a:off x="0" y="638765"/>
            <a:ext cx="6321287" cy="914765"/>
            <a:chOff x="1622549" y="590748"/>
            <a:chExt cx="6274166" cy="914765"/>
          </a:xfrm>
        </p:grpSpPr>
        <p:sp>
          <p:nvSpPr>
            <p:cNvPr id="3" name="正方形/長方形 2">
              <a:extLst>
                <a:ext uri="{FF2B5EF4-FFF2-40B4-BE49-F238E27FC236}">
                  <a16:creationId xmlns:a16="http://schemas.microsoft.com/office/drawing/2014/main" id="{5793F479-6950-4948-B9B2-F239E1B582FE}"/>
                </a:ext>
              </a:extLst>
            </p:cNvPr>
            <p:cNvSpPr/>
            <p:nvPr/>
          </p:nvSpPr>
          <p:spPr>
            <a:xfrm rot="2700000">
              <a:off x="2337987" y="611360"/>
              <a:ext cx="886625" cy="88662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0B94B87-F2A7-AC4A-8C83-7580E7BBA741}"/>
                </a:ext>
              </a:extLst>
            </p:cNvPr>
            <p:cNvSpPr txBox="1"/>
            <p:nvPr/>
          </p:nvSpPr>
          <p:spPr>
            <a:xfrm>
              <a:off x="1622549" y="797627"/>
              <a:ext cx="2317500" cy="707886"/>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理由</a:t>
              </a:r>
              <a:endParaRPr lang="en-US" altLang="ja-JP" sz="1600" b="1" dirty="0">
                <a:latin typeface="Yu Gothic Medium" panose="020B0400000000000000" pitchFamily="34" charset="-128"/>
                <a:ea typeface="Yu Gothic Medium" panose="020B0400000000000000" pitchFamily="34" charset="-128"/>
              </a:endParaRPr>
            </a:p>
            <a:p>
              <a:pPr algn="ctr"/>
              <a:r>
                <a:rPr lang="en-US" altLang="ja-JP" sz="2400" b="1" dirty="0">
                  <a:latin typeface="Yu Gothic Medium" panose="020B0400000000000000" pitchFamily="34" charset="-128"/>
                  <a:ea typeface="Yu Gothic Medium" panose="020B0400000000000000" pitchFamily="34" charset="-128"/>
                </a:rPr>
                <a:t>5</a:t>
              </a:r>
              <a:endParaRPr kumimoji="1" lang="ja-JP" altLang="en-US" sz="2400" b="1">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78092E44-2C8A-4E4B-859A-088EB112B73B}"/>
                </a:ext>
              </a:extLst>
            </p:cNvPr>
            <p:cNvSpPr txBox="1"/>
            <p:nvPr/>
          </p:nvSpPr>
          <p:spPr>
            <a:xfrm>
              <a:off x="3263459" y="590748"/>
              <a:ext cx="4633256" cy="830997"/>
            </a:xfrm>
            <a:prstGeom prst="rect">
              <a:avLst/>
            </a:prstGeom>
            <a:noFill/>
          </p:spPr>
          <p:txBody>
            <a:bodyPr wrap="square" rtlCol="0">
              <a:spAutoFit/>
            </a:bodyPr>
            <a:lstStyle/>
            <a:p>
              <a:pPr fontAlgn="base"/>
              <a:r>
                <a:rPr lang="ja-JP" altLang="en-US" sz="2400" b="1"/>
                <a:t>最高評価の三つ星を獲得した</a:t>
              </a:r>
              <a:br>
                <a:rPr lang="ja-JP" altLang="en-US" sz="2400" b="1"/>
              </a:br>
              <a:r>
                <a:rPr lang="ja-JP" altLang="en-US" sz="2400" b="1"/>
                <a:t>充実のサポート</a:t>
              </a:r>
            </a:p>
          </p:txBody>
        </p:sp>
      </p:grpSp>
      <p:sp>
        <p:nvSpPr>
          <p:cNvPr id="27" name="正方形/長方形 26">
            <a:extLst>
              <a:ext uri="{FF2B5EF4-FFF2-40B4-BE49-F238E27FC236}">
                <a16:creationId xmlns:a16="http://schemas.microsoft.com/office/drawing/2014/main" id="{2F5DAFBE-276B-D842-A99F-B60CE79A88CC}"/>
              </a:ext>
            </a:extLst>
          </p:cNvPr>
          <p:cNvSpPr/>
          <p:nvPr/>
        </p:nvSpPr>
        <p:spPr>
          <a:xfrm>
            <a:off x="4943910" y="1851781"/>
            <a:ext cx="5199509" cy="1165832"/>
          </a:xfrm>
          <a:prstGeom prst="rect">
            <a:avLst/>
          </a:prstGeom>
        </p:spPr>
        <p:txBody>
          <a:bodyPr wrap="square">
            <a:spAutoFit/>
          </a:bodyPr>
          <a:lstStyle/>
          <a:p>
            <a:pPr>
              <a:lnSpc>
                <a:spcPct val="150000"/>
              </a:lnSpc>
            </a:pPr>
            <a:r>
              <a:rPr lang="ja-JP" altLang="en-US" sz="1600">
                <a:solidFill>
                  <a:srgbClr val="424242"/>
                </a:solidFill>
                <a:latin typeface="Yu Gothic" panose="020B0400000000000000" pitchFamily="34" charset="-128"/>
                <a:ea typeface="Yu Gothic" panose="020B0400000000000000" pitchFamily="34" charset="-128"/>
              </a:rPr>
              <a:t>サイボウズのカスタマーセンターは</a:t>
            </a:r>
            <a:r>
              <a:rPr lang="en" altLang="ja-JP" sz="1600" dirty="0">
                <a:solidFill>
                  <a:srgbClr val="424242"/>
                </a:solidFill>
                <a:latin typeface="Yu Gothic" panose="020B0400000000000000" pitchFamily="34" charset="-128"/>
                <a:ea typeface="Yu Gothic" panose="020B0400000000000000" pitchFamily="34" charset="-128"/>
              </a:rPr>
              <a:t>HDI-Japan(</a:t>
            </a:r>
            <a:r>
              <a:rPr lang="ja-JP" altLang="en-US" sz="1600">
                <a:solidFill>
                  <a:srgbClr val="424242"/>
                </a:solidFill>
                <a:latin typeface="Yu Gothic" panose="020B0400000000000000" pitchFamily="34" charset="-128"/>
                <a:ea typeface="Yu Gothic" panose="020B0400000000000000" pitchFamily="34" charset="-128"/>
              </a:rPr>
              <a:t>ヘルプディスク協会</a:t>
            </a:r>
            <a:r>
              <a:rPr lang="en-US" altLang="ja-JP" sz="1600" dirty="0">
                <a:solidFill>
                  <a:srgbClr val="424242"/>
                </a:solidFill>
                <a:latin typeface="Yu Gothic" panose="020B0400000000000000" pitchFamily="34" charset="-128"/>
                <a:ea typeface="Yu Gothic" panose="020B0400000000000000" pitchFamily="34" charset="-128"/>
              </a:rPr>
              <a:t>)</a:t>
            </a:r>
            <a:r>
              <a:rPr lang="ja-JP" altLang="en-US" sz="1600">
                <a:solidFill>
                  <a:srgbClr val="424242"/>
                </a:solidFill>
                <a:latin typeface="Yu Gothic" panose="020B0400000000000000" pitchFamily="34" charset="-128"/>
                <a:ea typeface="Yu Gothic" panose="020B0400000000000000" pitchFamily="34" charset="-128"/>
              </a:rPr>
              <a:t>主催</a:t>
            </a:r>
            <a:r>
              <a:rPr lang="en" altLang="ja-JP" sz="1600" dirty="0">
                <a:solidFill>
                  <a:srgbClr val="424242"/>
                </a:solidFill>
                <a:latin typeface="Yu Gothic" panose="020B0400000000000000" pitchFamily="34" charset="-128"/>
                <a:ea typeface="Yu Gothic" panose="020B0400000000000000" pitchFamily="34" charset="-128"/>
              </a:rPr>
              <a:t>HDI</a:t>
            </a:r>
            <a:r>
              <a:rPr lang="ja-JP" altLang="en-US" sz="1600">
                <a:solidFill>
                  <a:srgbClr val="424242"/>
                </a:solidFill>
                <a:latin typeface="Yu Gothic" panose="020B0400000000000000" pitchFamily="34" charset="-128"/>
                <a:ea typeface="Yu Gothic" panose="020B0400000000000000" pitchFamily="34" charset="-128"/>
              </a:rPr>
              <a:t>格付けベンチマーク「モニタリング」において最高評価の三つ星を獲得しています。</a:t>
            </a:r>
            <a:endParaRPr lang="ja-JP" altLang="en-US" sz="1600">
              <a:latin typeface="Yu Gothic" panose="020B0400000000000000" pitchFamily="34" charset="-128"/>
              <a:ea typeface="Yu Gothic" panose="020B0400000000000000" pitchFamily="34" charset="-128"/>
            </a:endParaRPr>
          </a:p>
        </p:txBody>
      </p:sp>
      <p:sp>
        <p:nvSpPr>
          <p:cNvPr id="33" name="正方形/長方形 32">
            <a:extLst>
              <a:ext uri="{FF2B5EF4-FFF2-40B4-BE49-F238E27FC236}">
                <a16:creationId xmlns:a16="http://schemas.microsoft.com/office/drawing/2014/main" id="{B41D29ED-1A5A-4347-A63B-7A825AAFE9BB}"/>
              </a:ext>
            </a:extLst>
          </p:cNvPr>
          <p:cNvSpPr/>
          <p:nvPr/>
        </p:nvSpPr>
        <p:spPr>
          <a:xfrm>
            <a:off x="6909318" y="4613133"/>
            <a:ext cx="6096000" cy="523220"/>
          </a:xfrm>
          <a:prstGeom prst="rect">
            <a:avLst/>
          </a:prstGeom>
        </p:spPr>
        <p:txBody>
          <a:bodyPr>
            <a:spAutoFit/>
          </a:bodyPr>
          <a:lstStyle/>
          <a:p>
            <a:pPr algn="ctr"/>
            <a:r>
              <a:rPr lang="ja-JP" altLang="en-US" sz="1400" b="1">
                <a:solidFill>
                  <a:srgbClr val="424242"/>
                </a:solidFill>
                <a:latin typeface="Yu Gothic" panose="020B0400000000000000" pitchFamily="34" charset="-128"/>
                <a:ea typeface="Yu Gothic" panose="020B0400000000000000" pitchFamily="34" charset="-128"/>
              </a:rPr>
              <a:t>全国各地の</a:t>
            </a:r>
            <a:br>
              <a:rPr lang="ja-JP" altLang="en-US" sz="1400">
                <a:latin typeface="Yu Gothic" panose="020B0400000000000000" pitchFamily="34" charset="-128"/>
                <a:ea typeface="Yu Gothic" panose="020B0400000000000000" pitchFamily="34" charset="-128"/>
              </a:rPr>
            </a:br>
            <a:r>
              <a:rPr lang="ja-JP" altLang="en-US" sz="1400" b="1">
                <a:solidFill>
                  <a:srgbClr val="424242"/>
                </a:solidFill>
                <a:latin typeface="Yu Gothic" panose="020B0400000000000000" pitchFamily="34" charset="-128"/>
                <a:ea typeface="Yu Gothic" panose="020B0400000000000000" pitchFamily="34" charset="-128"/>
              </a:rPr>
              <a:t>頼れるパートナー</a:t>
            </a:r>
            <a:endParaRPr lang="ja-JP" altLang="en-US" sz="1400">
              <a:latin typeface="Yu Gothic" panose="020B0400000000000000" pitchFamily="34" charset="-128"/>
              <a:ea typeface="Yu Gothic" panose="020B0400000000000000" pitchFamily="34" charset="-128"/>
            </a:endParaRPr>
          </a:p>
        </p:txBody>
      </p:sp>
      <p:pic>
        <p:nvPicPr>
          <p:cNvPr id="34" name="図 33">
            <a:extLst>
              <a:ext uri="{FF2B5EF4-FFF2-40B4-BE49-F238E27FC236}">
                <a16:creationId xmlns:a16="http://schemas.microsoft.com/office/drawing/2014/main" id="{EF691670-8157-F849-B63D-3DBC3852A1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3234" y="3273412"/>
            <a:ext cx="9206528" cy="2803210"/>
          </a:xfrm>
          <a:prstGeom prst="rect">
            <a:avLst/>
          </a:prstGeom>
        </p:spPr>
      </p:pic>
      <p:pic>
        <p:nvPicPr>
          <p:cNvPr id="7" name="図 6" descr="図形&#10;&#10;自動的に生成された説明">
            <a:extLst>
              <a:ext uri="{FF2B5EF4-FFF2-40B4-BE49-F238E27FC236}">
                <a16:creationId xmlns:a16="http://schemas.microsoft.com/office/drawing/2014/main" id="{68109F0D-9861-FF7A-76C9-375B7AA47C30}"/>
              </a:ext>
            </a:extLst>
          </p:cNvPr>
          <p:cNvPicPr>
            <a:picLocks noChangeAspect="1"/>
          </p:cNvPicPr>
          <p:nvPr/>
        </p:nvPicPr>
        <p:blipFill>
          <a:blip r:embed="rId3"/>
          <a:stretch>
            <a:fillRect/>
          </a:stretch>
        </p:blipFill>
        <p:spPr>
          <a:xfrm>
            <a:off x="1892883" y="1787512"/>
            <a:ext cx="2857500" cy="1485900"/>
          </a:xfrm>
          <a:prstGeom prst="rect">
            <a:avLst/>
          </a:prstGeom>
        </p:spPr>
      </p:pic>
    </p:spTree>
    <p:extLst>
      <p:ext uri="{BB962C8B-B14F-4D97-AF65-F5344CB8AC3E}">
        <p14:creationId xmlns:p14="http://schemas.microsoft.com/office/powerpoint/2010/main" val="2920174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D4AAAD-6989-9543-BD63-B4D1C14E8144}"/>
              </a:ext>
            </a:extLst>
          </p:cNvPr>
          <p:cNvSpPr>
            <a:spLocks noGrp="1"/>
          </p:cNvSpPr>
          <p:nvPr>
            <p:ph type="sldNum" sz="quarter" idx="4"/>
          </p:nvPr>
        </p:nvSpPr>
        <p:spPr/>
        <p:txBody>
          <a:bodyPr/>
          <a:lstStyle/>
          <a:p>
            <a:fld id="{8D25A64C-5F60-9E4F-A90F-656EC2FF92F5}" type="slidenum">
              <a:rPr lang="ja-JP" altLang="en-US" smtClean="0"/>
              <a:pPr/>
              <a:t>69</a:t>
            </a:fld>
            <a:endParaRPr lang="ja-JP" altLang="en-US"/>
          </a:p>
        </p:txBody>
      </p:sp>
      <p:grpSp>
        <p:nvGrpSpPr>
          <p:cNvPr id="6" name="グループ化 5">
            <a:extLst>
              <a:ext uri="{FF2B5EF4-FFF2-40B4-BE49-F238E27FC236}">
                <a16:creationId xmlns:a16="http://schemas.microsoft.com/office/drawing/2014/main" id="{7167000D-3C8D-B14D-9F61-DC7C0227F5E5}"/>
              </a:ext>
            </a:extLst>
          </p:cNvPr>
          <p:cNvGrpSpPr/>
          <p:nvPr/>
        </p:nvGrpSpPr>
        <p:grpSpPr>
          <a:xfrm>
            <a:off x="0" y="638765"/>
            <a:ext cx="6321287" cy="914765"/>
            <a:chOff x="1622549" y="590748"/>
            <a:chExt cx="6274166" cy="914765"/>
          </a:xfrm>
        </p:grpSpPr>
        <p:sp>
          <p:nvSpPr>
            <p:cNvPr id="3" name="正方形/長方形 2">
              <a:extLst>
                <a:ext uri="{FF2B5EF4-FFF2-40B4-BE49-F238E27FC236}">
                  <a16:creationId xmlns:a16="http://schemas.microsoft.com/office/drawing/2014/main" id="{5793F479-6950-4948-B9B2-F239E1B582FE}"/>
                </a:ext>
              </a:extLst>
            </p:cNvPr>
            <p:cNvSpPr/>
            <p:nvPr/>
          </p:nvSpPr>
          <p:spPr>
            <a:xfrm rot="2700000">
              <a:off x="2337987" y="611360"/>
              <a:ext cx="886625" cy="88662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0B94B87-F2A7-AC4A-8C83-7580E7BBA741}"/>
                </a:ext>
              </a:extLst>
            </p:cNvPr>
            <p:cNvSpPr txBox="1"/>
            <p:nvPr/>
          </p:nvSpPr>
          <p:spPr>
            <a:xfrm>
              <a:off x="1622549" y="797627"/>
              <a:ext cx="2317500" cy="707886"/>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理由</a:t>
              </a:r>
              <a:endParaRPr lang="en-US" altLang="ja-JP" sz="1600" b="1" dirty="0">
                <a:latin typeface="Yu Gothic Medium" panose="020B0400000000000000" pitchFamily="34" charset="-128"/>
                <a:ea typeface="Yu Gothic Medium" panose="020B0400000000000000" pitchFamily="34" charset="-128"/>
              </a:endParaRPr>
            </a:p>
            <a:p>
              <a:pPr algn="ctr"/>
              <a:r>
                <a:rPr lang="en-US" altLang="ja-JP" sz="2400" b="1" dirty="0">
                  <a:latin typeface="Yu Gothic Medium" panose="020B0400000000000000" pitchFamily="34" charset="-128"/>
                  <a:ea typeface="Yu Gothic Medium" panose="020B0400000000000000" pitchFamily="34" charset="-128"/>
                </a:rPr>
                <a:t>6</a:t>
              </a:r>
              <a:endParaRPr kumimoji="1" lang="ja-JP" altLang="en-US" sz="2400" b="1">
                <a:latin typeface="Yu Gothic Medium" panose="020B0400000000000000" pitchFamily="34" charset="-128"/>
                <a:ea typeface="Yu Gothic Medium" panose="020B0400000000000000" pitchFamily="34" charset="-128"/>
              </a:endParaRPr>
            </a:p>
          </p:txBody>
        </p:sp>
        <p:sp>
          <p:nvSpPr>
            <p:cNvPr id="5" name="テキスト ボックス 4">
              <a:extLst>
                <a:ext uri="{FF2B5EF4-FFF2-40B4-BE49-F238E27FC236}">
                  <a16:creationId xmlns:a16="http://schemas.microsoft.com/office/drawing/2014/main" id="{78092E44-2C8A-4E4B-859A-088EB112B73B}"/>
                </a:ext>
              </a:extLst>
            </p:cNvPr>
            <p:cNvSpPr txBox="1"/>
            <p:nvPr/>
          </p:nvSpPr>
          <p:spPr>
            <a:xfrm>
              <a:off x="3263459" y="590748"/>
              <a:ext cx="4633256" cy="830997"/>
            </a:xfrm>
            <a:prstGeom prst="rect">
              <a:avLst/>
            </a:prstGeom>
            <a:noFill/>
          </p:spPr>
          <p:txBody>
            <a:bodyPr wrap="square" rtlCol="0">
              <a:spAutoFit/>
            </a:bodyPr>
            <a:lstStyle/>
            <a:p>
              <a:pPr fontAlgn="base"/>
              <a:r>
                <a:rPr lang="ja-JP" altLang="en-US" sz="2400" b="1"/>
                <a:t>ユーザーから集まる</a:t>
              </a:r>
              <a:br>
                <a:rPr lang="ja-JP" altLang="en-US" sz="2400" b="1"/>
              </a:br>
              <a:r>
                <a:rPr lang="ja-JP" altLang="en-US" sz="2400" b="1"/>
                <a:t>豊富な活用アイディア</a:t>
              </a:r>
            </a:p>
          </p:txBody>
        </p:sp>
      </p:grpSp>
      <p:pic>
        <p:nvPicPr>
          <p:cNvPr id="24" name="図 23">
            <a:extLst>
              <a:ext uri="{FF2B5EF4-FFF2-40B4-BE49-F238E27FC236}">
                <a16:creationId xmlns:a16="http://schemas.microsoft.com/office/drawing/2014/main" id="{421A1637-E8C0-A240-B788-455A8F3C16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1735" y="3278103"/>
            <a:ext cx="8434840" cy="3020644"/>
          </a:xfrm>
          <a:prstGeom prst="rect">
            <a:avLst/>
          </a:prstGeom>
        </p:spPr>
      </p:pic>
      <p:pic>
        <p:nvPicPr>
          <p:cNvPr id="25" name="図 24" descr="ステージで演奏するバンドと観客&#10;&#10;自動的に生成された説明">
            <a:extLst>
              <a:ext uri="{FF2B5EF4-FFF2-40B4-BE49-F238E27FC236}">
                <a16:creationId xmlns:a16="http://schemas.microsoft.com/office/drawing/2014/main" id="{31D1E79D-29E4-9C48-9D8F-9AB709E4D0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0152" y="1676641"/>
            <a:ext cx="2540000" cy="1689100"/>
          </a:xfrm>
          <a:prstGeom prst="rect">
            <a:avLst/>
          </a:prstGeom>
        </p:spPr>
      </p:pic>
      <p:sp>
        <p:nvSpPr>
          <p:cNvPr id="26" name="正方形/長方形 25">
            <a:extLst>
              <a:ext uri="{FF2B5EF4-FFF2-40B4-BE49-F238E27FC236}">
                <a16:creationId xmlns:a16="http://schemas.microsoft.com/office/drawing/2014/main" id="{B8F2147F-7DA3-FF4C-B914-BB22EB36A46F}"/>
              </a:ext>
            </a:extLst>
          </p:cNvPr>
          <p:cNvSpPr/>
          <p:nvPr/>
        </p:nvSpPr>
        <p:spPr>
          <a:xfrm>
            <a:off x="5030449" y="1635130"/>
            <a:ext cx="5604422" cy="1661993"/>
          </a:xfrm>
          <a:prstGeom prst="rect">
            <a:avLst/>
          </a:prstGeom>
        </p:spPr>
        <p:txBody>
          <a:bodyPr wrap="square">
            <a:spAutoFit/>
          </a:bodyPr>
          <a:lstStyle/>
          <a:p>
            <a:pPr fontAlgn="base"/>
            <a:r>
              <a:rPr lang="ja-JP" altLang="en-US" sz="1600" b="1">
                <a:solidFill>
                  <a:srgbClr val="424242"/>
                </a:solidFill>
                <a:latin typeface="Yu Gothic" panose="020B0400000000000000" pitchFamily="34" charset="-128"/>
                <a:ea typeface="Yu Gothic" panose="020B0400000000000000" pitchFamily="34" charset="-128"/>
              </a:rPr>
              <a:t>＜キントーンユーザーのためのリアルイベント＞</a:t>
            </a:r>
            <a:endParaRPr lang="en-US" altLang="ja-JP" sz="1600" b="1" dirty="0">
              <a:solidFill>
                <a:srgbClr val="424242"/>
              </a:solidFill>
              <a:latin typeface="Yu Gothic" panose="020B0400000000000000" pitchFamily="34" charset="-128"/>
              <a:ea typeface="Yu Gothic" panose="020B0400000000000000" pitchFamily="34" charset="-128"/>
            </a:endParaRPr>
          </a:p>
          <a:p>
            <a:pPr fontAlgn="base"/>
            <a:r>
              <a:rPr lang="en" altLang="ja-JP" sz="1600" b="1" dirty="0" err="1">
                <a:solidFill>
                  <a:srgbClr val="424242"/>
                </a:solidFill>
                <a:latin typeface="Yu Gothic" panose="020B0400000000000000" pitchFamily="34" charset="-128"/>
                <a:ea typeface="Yu Gothic" panose="020B0400000000000000" pitchFamily="34" charset="-128"/>
              </a:rPr>
              <a:t>kintone</a:t>
            </a:r>
            <a:r>
              <a:rPr lang="en" altLang="ja-JP" sz="1600" b="1" dirty="0">
                <a:solidFill>
                  <a:srgbClr val="424242"/>
                </a:solidFill>
                <a:latin typeface="Yu Gothic" panose="020B0400000000000000" pitchFamily="34" charset="-128"/>
                <a:ea typeface="Yu Gothic" panose="020B0400000000000000" pitchFamily="34" charset="-128"/>
              </a:rPr>
              <a:t> hive / </a:t>
            </a:r>
            <a:r>
              <a:rPr lang="en" altLang="ja-JP" sz="1600" b="1" dirty="0" err="1">
                <a:solidFill>
                  <a:srgbClr val="424242"/>
                </a:solidFill>
                <a:latin typeface="Yu Gothic" panose="020B0400000000000000" pitchFamily="34" charset="-128"/>
                <a:ea typeface="Yu Gothic" panose="020B0400000000000000" pitchFamily="34" charset="-128"/>
              </a:rPr>
              <a:t>kintone</a:t>
            </a:r>
            <a:r>
              <a:rPr lang="en" altLang="ja-JP" sz="1600" b="1" dirty="0">
                <a:solidFill>
                  <a:srgbClr val="424242"/>
                </a:solidFill>
                <a:latin typeface="Yu Gothic" panose="020B0400000000000000" pitchFamily="34" charset="-128"/>
                <a:ea typeface="Yu Gothic" panose="020B0400000000000000" pitchFamily="34" charset="-128"/>
              </a:rPr>
              <a:t> AWARD</a:t>
            </a:r>
          </a:p>
          <a:p>
            <a:pPr fontAlgn="base"/>
            <a:endParaRPr lang="en-US" altLang="ja-JP" sz="1400" dirty="0">
              <a:solidFill>
                <a:srgbClr val="424242"/>
              </a:solidFill>
              <a:latin typeface="Yu Gothic" panose="020B0400000000000000" pitchFamily="34" charset="-128"/>
              <a:ea typeface="Yu Gothic" panose="020B0400000000000000" pitchFamily="34" charset="-128"/>
            </a:endParaRPr>
          </a:p>
          <a:p>
            <a:pPr fontAlgn="base"/>
            <a:r>
              <a:rPr lang="ja-JP" altLang="en" sz="1400">
                <a:solidFill>
                  <a:srgbClr val="424242"/>
                </a:solidFill>
                <a:latin typeface="Yu Gothic" panose="020B0400000000000000" pitchFamily="34" charset="-128"/>
                <a:ea typeface="Yu Gothic" panose="020B0400000000000000" pitchFamily="34" charset="-128"/>
              </a:rPr>
              <a:t>「</a:t>
            </a:r>
            <a:r>
              <a:rPr lang="en" altLang="ja-JP" sz="1400" dirty="0" err="1">
                <a:solidFill>
                  <a:srgbClr val="424242"/>
                </a:solidFill>
                <a:latin typeface="Yu Gothic" panose="020B0400000000000000" pitchFamily="34" charset="-128"/>
                <a:ea typeface="Yu Gothic" panose="020B0400000000000000" pitchFamily="34" charset="-128"/>
              </a:rPr>
              <a:t>kintone</a:t>
            </a:r>
            <a:r>
              <a:rPr lang="en" altLang="ja-JP" sz="1400" dirty="0">
                <a:solidFill>
                  <a:srgbClr val="424242"/>
                </a:solidFill>
                <a:latin typeface="Yu Gothic" panose="020B0400000000000000" pitchFamily="34" charset="-128"/>
                <a:ea typeface="Yu Gothic" panose="020B0400000000000000" pitchFamily="34" charset="-128"/>
              </a:rPr>
              <a:t> hive /</a:t>
            </a:r>
            <a:r>
              <a:rPr lang="en" altLang="ja-JP" sz="1400" dirty="0" err="1">
                <a:solidFill>
                  <a:srgbClr val="424242"/>
                </a:solidFill>
                <a:latin typeface="Yu Gothic" panose="020B0400000000000000" pitchFamily="34" charset="-128"/>
                <a:ea typeface="Yu Gothic" panose="020B0400000000000000" pitchFamily="34" charset="-128"/>
              </a:rPr>
              <a:t>kintone</a:t>
            </a:r>
            <a:r>
              <a:rPr lang="en" altLang="ja-JP" sz="1400" dirty="0">
                <a:solidFill>
                  <a:srgbClr val="424242"/>
                </a:solidFill>
                <a:latin typeface="Yu Gothic" panose="020B0400000000000000" pitchFamily="34" charset="-128"/>
                <a:ea typeface="Yu Gothic" panose="020B0400000000000000" pitchFamily="34" charset="-128"/>
              </a:rPr>
              <a:t> AWARD</a:t>
            </a:r>
            <a:r>
              <a:rPr lang="ja-JP" altLang="en" sz="1400">
                <a:solidFill>
                  <a:srgbClr val="424242"/>
                </a:solidFill>
                <a:latin typeface="Yu Gothic" panose="020B0400000000000000" pitchFamily="34" charset="-128"/>
                <a:ea typeface="Yu Gothic" panose="020B0400000000000000" pitchFamily="34" charset="-128"/>
              </a:rPr>
              <a:t>」</a:t>
            </a:r>
            <a:r>
              <a:rPr lang="ja-JP" altLang="en-US" sz="1400">
                <a:solidFill>
                  <a:srgbClr val="424242"/>
                </a:solidFill>
                <a:latin typeface="Yu Gothic" panose="020B0400000000000000" pitchFamily="34" charset="-128"/>
                <a:ea typeface="Yu Gothic" panose="020B0400000000000000" pitchFamily="34" charset="-128"/>
              </a:rPr>
              <a:t>は</a:t>
            </a:r>
            <a:r>
              <a:rPr lang="en" altLang="ja-JP" sz="1400" dirty="0" err="1">
                <a:solidFill>
                  <a:srgbClr val="424242"/>
                </a:solidFill>
                <a:latin typeface="Yu Gothic" panose="020B0400000000000000" pitchFamily="34" charset="-128"/>
                <a:ea typeface="Yu Gothic" panose="020B0400000000000000" pitchFamily="34" charset="-128"/>
              </a:rPr>
              <a:t>kintone</a:t>
            </a:r>
            <a:r>
              <a:rPr lang="ja-JP" altLang="en-US" sz="1400">
                <a:solidFill>
                  <a:srgbClr val="424242"/>
                </a:solidFill>
                <a:latin typeface="Yu Gothic" panose="020B0400000000000000" pitchFamily="34" charset="-128"/>
                <a:ea typeface="Yu Gothic" panose="020B0400000000000000" pitchFamily="34" charset="-128"/>
              </a:rPr>
              <a:t>ユーザーによる、</a:t>
            </a:r>
            <a:r>
              <a:rPr lang="en" altLang="ja-JP" sz="1400" dirty="0" err="1">
                <a:solidFill>
                  <a:srgbClr val="424242"/>
                </a:solidFill>
                <a:latin typeface="Yu Gothic" panose="020B0400000000000000" pitchFamily="34" charset="-128"/>
                <a:ea typeface="Yu Gothic" panose="020B0400000000000000" pitchFamily="34" charset="-128"/>
              </a:rPr>
              <a:t>kintone</a:t>
            </a:r>
            <a:r>
              <a:rPr lang="ja-JP" altLang="en-US" sz="1400">
                <a:solidFill>
                  <a:srgbClr val="424242"/>
                </a:solidFill>
                <a:latin typeface="Yu Gothic" panose="020B0400000000000000" pitchFamily="34" charset="-128"/>
                <a:ea typeface="Yu Gothic" panose="020B0400000000000000" pitchFamily="34" charset="-128"/>
              </a:rPr>
              <a:t>の活用アイデアをユーザー同士で共有しあえるライブイベントです。全国各地、これまでに</a:t>
            </a:r>
            <a:r>
              <a:rPr lang="en-US" altLang="ja-JP" sz="1400" dirty="0">
                <a:solidFill>
                  <a:srgbClr val="424242"/>
                </a:solidFill>
                <a:latin typeface="Yu Gothic" panose="020B0400000000000000" pitchFamily="34" charset="-128"/>
                <a:ea typeface="Yu Gothic" panose="020B0400000000000000" pitchFamily="34" charset="-128"/>
              </a:rPr>
              <a:t>100</a:t>
            </a:r>
            <a:r>
              <a:rPr lang="ja-JP" altLang="en-US" sz="1400">
                <a:solidFill>
                  <a:srgbClr val="424242"/>
                </a:solidFill>
                <a:latin typeface="Yu Gothic" panose="020B0400000000000000" pitchFamily="34" charset="-128"/>
                <a:ea typeface="Yu Gothic" panose="020B0400000000000000" pitchFamily="34" charset="-128"/>
              </a:rPr>
              <a:t>社以上の企業に登壇いただきました。</a:t>
            </a:r>
            <a:endParaRPr lang="ja-JP" altLang="en-US" sz="1400" b="0" i="0">
              <a:solidFill>
                <a:srgbClr val="424242"/>
              </a:solidFill>
              <a:effectLs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69356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7D2696E-46DC-9C13-CE8F-2C9C0A3FF5E0}"/>
              </a:ext>
            </a:extLst>
          </p:cNvPr>
          <p:cNvSpPr>
            <a:spLocks noGrp="1"/>
          </p:cNvSpPr>
          <p:nvPr>
            <p:ph type="sldNum" sz="quarter" idx="4"/>
          </p:nvPr>
        </p:nvSpPr>
        <p:spPr/>
        <p:txBody>
          <a:bodyPr/>
          <a:lstStyle/>
          <a:p>
            <a:fld id="{8D25A64C-5F60-9E4F-A90F-656EC2FF92F5}" type="slidenum">
              <a:rPr lang="ja-JP" altLang="en-US" smtClean="0"/>
              <a:pPr/>
              <a:t>7</a:t>
            </a:fld>
            <a:endParaRPr lang="ja-JP" altLang="en-US"/>
          </a:p>
        </p:txBody>
      </p:sp>
      <p:pic>
        <p:nvPicPr>
          <p:cNvPr id="3" name="図 2">
            <a:extLst>
              <a:ext uri="{FF2B5EF4-FFF2-40B4-BE49-F238E27FC236}">
                <a16:creationId xmlns:a16="http://schemas.microsoft.com/office/drawing/2014/main" id="{D4389C4E-7413-3111-6689-5A0D761976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5522" y="324653"/>
            <a:ext cx="3352800" cy="558800"/>
          </a:xfrm>
          <a:prstGeom prst="rect">
            <a:avLst/>
          </a:prstGeom>
        </p:spPr>
      </p:pic>
      <p:sp>
        <p:nvSpPr>
          <p:cNvPr id="4" name="テキスト ボックス 3">
            <a:extLst>
              <a:ext uri="{FF2B5EF4-FFF2-40B4-BE49-F238E27FC236}">
                <a16:creationId xmlns:a16="http://schemas.microsoft.com/office/drawing/2014/main" id="{B4C8C5F4-A491-9050-3D15-68EF8CB24AF3}"/>
              </a:ext>
            </a:extLst>
          </p:cNvPr>
          <p:cNvSpPr txBox="1"/>
          <p:nvPr/>
        </p:nvSpPr>
        <p:spPr>
          <a:xfrm>
            <a:off x="1023505" y="426300"/>
            <a:ext cx="2294532" cy="400110"/>
          </a:xfrm>
          <a:prstGeom prst="rect">
            <a:avLst/>
          </a:prstGeom>
          <a:noFill/>
        </p:spPr>
        <p:txBody>
          <a:bodyPr wrap="square" rtlCol="0">
            <a:spAutoFit/>
          </a:bodyPr>
          <a:lstStyle/>
          <a:p>
            <a:pPr algn="ctr"/>
            <a:r>
              <a:rPr lang="ja-JP" altLang="en-US" sz="2000" b="1"/>
              <a:t>全社で</a:t>
            </a:r>
            <a:r>
              <a:rPr lang="ja-JP" altLang="en-US" sz="1400" b="1"/>
              <a:t>使う</a:t>
            </a:r>
          </a:p>
        </p:txBody>
      </p:sp>
      <p:pic>
        <p:nvPicPr>
          <p:cNvPr id="5" name="図 4">
            <a:extLst>
              <a:ext uri="{FF2B5EF4-FFF2-40B4-BE49-F238E27FC236}">
                <a16:creationId xmlns:a16="http://schemas.microsoft.com/office/drawing/2014/main" id="{075C69C9-45E2-75AD-4780-E6122D2B3E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9720" y="467216"/>
            <a:ext cx="204831" cy="258477"/>
          </a:xfrm>
          <a:prstGeom prst="rect">
            <a:avLst/>
          </a:prstGeom>
        </p:spPr>
      </p:pic>
      <p:pic>
        <p:nvPicPr>
          <p:cNvPr id="6" name="図 5">
            <a:extLst>
              <a:ext uri="{FF2B5EF4-FFF2-40B4-BE49-F238E27FC236}">
                <a16:creationId xmlns:a16="http://schemas.microsoft.com/office/drawing/2014/main" id="{A64B1FEF-FBD4-F7A6-9F19-B526B65F08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0125" y="317054"/>
            <a:ext cx="6999249" cy="558800"/>
          </a:xfrm>
          <a:prstGeom prst="rect">
            <a:avLst/>
          </a:prstGeom>
        </p:spPr>
      </p:pic>
      <p:sp>
        <p:nvSpPr>
          <p:cNvPr id="7" name="テキスト ボックス 6">
            <a:extLst>
              <a:ext uri="{FF2B5EF4-FFF2-40B4-BE49-F238E27FC236}">
                <a16:creationId xmlns:a16="http://schemas.microsoft.com/office/drawing/2014/main" id="{77272E78-84B0-EA56-DB8F-984906134A6C}"/>
              </a:ext>
            </a:extLst>
          </p:cNvPr>
          <p:cNvSpPr txBox="1"/>
          <p:nvPr/>
        </p:nvSpPr>
        <p:spPr>
          <a:xfrm>
            <a:off x="6667420" y="426300"/>
            <a:ext cx="2294532" cy="400110"/>
          </a:xfrm>
          <a:prstGeom prst="rect">
            <a:avLst/>
          </a:prstGeom>
          <a:noFill/>
        </p:spPr>
        <p:txBody>
          <a:bodyPr wrap="square" rtlCol="0">
            <a:spAutoFit/>
          </a:bodyPr>
          <a:lstStyle/>
          <a:p>
            <a:pPr algn="ctr"/>
            <a:r>
              <a:rPr lang="ja-JP" altLang="en-US" sz="2000" b="1"/>
              <a:t>各部門で</a:t>
            </a:r>
            <a:r>
              <a:rPr lang="ja-JP" altLang="en-US" sz="1400" b="1"/>
              <a:t>使う</a:t>
            </a:r>
          </a:p>
        </p:txBody>
      </p:sp>
      <p:pic>
        <p:nvPicPr>
          <p:cNvPr id="9" name="図 8">
            <a:extLst>
              <a:ext uri="{FF2B5EF4-FFF2-40B4-BE49-F238E27FC236}">
                <a16:creationId xmlns:a16="http://schemas.microsoft.com/office/drawing/2014/main" id="{292E1E3F-2260-B5FC-0FA7-5FDE0FB12A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67659" y="480354"/>
            <a:ext cx="381308" cy="248080"/>
          </a:xfrm>
          <a:prstGeom prst="rect">
            <a:avLst/>
          </a:prstGeom>
        </p:spPr>
      </p:pic>
      <p:sp>
        <p:nvSpPr>
          <p:cNvPr id="10" name="正方形/長方形 9">
            <a:extLst>
              <a:ext uri="{FF2B5EF4-FFF2-40B4-BE49-F238E27FC236}">
                <a16:creationId xmlns:a16="http://schemas.microsoft.com/office/drawing/2014/main" id="{B1F99F73-E42F-443B-3981-B39968E219EA}"/>
              </a:ext>
            </a:extLst>
          </p:cNvPr>
          <p:cNvSpPr/>
          <p:nvPr/>
        </p:nvSpPr>
        <p:spPr>
          <a:xfrm>
            <a:off x="505522" y="1029368"/>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通達</a:t>
            </a:r>
            <a:endParaRPr kumimoji="1" lang="ja-JP" altLang="en-US" sz="1400">
              <a:solidFill>
                <a:srgbClr val="AE7620"/>
              </a:solidFill>
            </a:endParaRPr>
          </a:p>
        </p:txBody>
      </p:sp>
      <p:sp>
        <p:nvSpPr>
          <p:cNvPr id="12" name="テキスト ボックス 11">
            <a:extLst>
              <a:ext uri="{FF2B5EF4-FFF2-40B4-BE49-F238E27FC236}">
                <a16:creationId xmlns:a16="http://schemas.microsoft.com/office/drawing/2014/main" id="{5C00E47C-EF48-7C6A-A97C-975185EE189B}"/>
              </a:ext>
            </a:extLst>
          </p:cNvPr>
          <p:cNvSpPr txBox="1"/>
          <p:nvPr/>
        </p:nvSpPr>
        <p:spPr>
          <a:xfrm>
            <a:off x="505522" y="1420612"/>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社内指示</a:t>
            </a:r>
            <a:r>
              <a:rPr lang="en-US" altLang="ja-JP" sz="1200" dirty="0"/>
              <a:t>/</a:t>
            </a:r>
            <a:r>
              <a:rPr lang="ja-JP" altLang="en-US" sz="1200"/>
              <a:t>通達</a:t>
            </a:r>
            <a:endParaRPr lang="en-US" altLang="ja-JP" sz="1200" dirty="0"/>
          </a:p>
          <a:p>
            <a:pPr marL="171450" indent="-171450">
              <a:lnSpc>
                <a:spcPts val="1600"/>
              </a:lnSpc>
              <a:buClr>
                <a:srgbClr val="F5B919"/>
              </a:buClr>
              <a:buFont typeface="Arial" panose="020B0604020202020204" pitchFamily="34" charset="0"/>
              <a:buChar char="•"/>
            </a:pPr>
            <a:r>
              <a:rPr lang="ja-JP" altLang="en-US" sz="1200"/>
              <a:t>社内アンケート</a:t>
            </a:r>
            <a:endParaRPr kumimoji="1" lang="ja-JP" altLang="en-US" sz="1200"/>
          </a:p>
        </p:txBody>
      </p:sp>
      <p:sp>
        <p:nvSpPr>
          <p:cNvPr id="16" name="テキスト ボックス 15">
            <a:extLst>
              <a:ext uri="{FF2B5EF4-FFF2-40B4-BE49-F238E27FC236}">
                <a16:creationId xmlns:a16="http://schemas.microsoft.com/office/drawing/2014/main" id="{D6523742-ED16-878F-5E2E-9CF722470F8B}"/>
              </a:ext>
            </a:extLst>
          </p:cNvPr>
          <p:cNvSpPr txBox="1"/>
          <p:nvPr/>
        </p:nvSpPr>
        <p:spPr>
          <a:xfrm>
            <a:off x="2178205" y="1420612"/>
            <a:ext cx="1680117" cy="289566"/>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全社ポータル</a:t>
            </a:r>
            <a:endParaRPr kumimoji="1" lang="ja-JP" altLang="en-US" sz="1200"/>
          </a:p>
        </p:txBody>
      </p:sp>
      <p:grpSp>
        <p:nvGrpSpPr>
          <p:cNvPr id="20" name="グループ化 19">
            <a:extLst>
              <a:ext uri="{FF2B5EF4-FFF2-40B4-BE49-F238E27FC236}">
                <a16:creationId xmlns:a16="http://schemas.microsoft.com/office/drawing/2014/main" id="{9C7ACD57-B988-967E-9419-9592122258B6}"/>
              </a:ext>
            </a:extLst>
          </p:cNvPr>
          <p:cNvGrpSpPr/>
          <p:nvPr/>
        </p:nvGrpSpPr>
        <p:grpSpPr>
          <a:xfrm>
            <a:off x="505522" y="1988374"/>
            <a:ext cx="3352800" cy="680810"/>
            <a:chOff x="505522" y="2185640"/>
            <a:chExt cx="3352800" cy="680810"/>
          </a:xfrm>
        </p:grpSpPr>
        <p:sp>
          <p:nvSpPr>
            <p:cNvPr id="17" name="正方形/長方形 16">
              <a:extLst>
                <a:ext uri="{FF2B5EF4-FFF2-40B4-BE49-F238E27FC236}">
                  <a16:creationId xmlns:a16="http://schemas.microsoft.com/office/drawing/2014/main" id="{99CA603D-ED6E-CA0E-9C66-231D19A9EFCC}"/>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文書管理</a:t>
              </a:r>
              <a:endParaRPr kumimoji="1" lang="ja-JP" altLang="en-US" sz="1400">
                <a:solidFill>
                  <a:srgbClr val="AE7620"/>
                </a:solidFill>
              </a:endParaRPr>
            </a:p>
          </p:txBody>
        </p:sp>
        <p:sp>
          <p:nvSpPr>
            <p:cNvPr id="18" name="テキスト ボックス 17">
              <a:extLst>
                <a:ext uri="{FF2B5EF4-FFF2-40B4-BE49-F238E27FC236}">
                  <a16:creationId xmlns:a16="http://schemas.microsoft.com/office/drawing/2014/main" id="{88873A1A-F802-597F-3447-5FAC689EA0FB}"/>
                </a:ext>
              </a:extLst>
            </p:cNvPr>
            <p:cNvSpPr txBox="1"/>
            <p:nvPr/>
          </p:nvSpPr>
          <p:spPr>
            <a:xfrm>
              <a:off x="505522" y="2576884"/>
              <a:ext cx="1680117" cy="289566"/>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マニュアル管理</a:t>
              </a:r>
              <a:endParaRPr kumimoji="1" lang="ja-JP" altLang="en-US" sz="1200"/>
            </a:p>
          </p:txBody>
        </p:sp>
        <p:sp>
          <p:nvSpPr>
            <p:cNvPr id="19" name="テキスト ボックス 18">
              <a:extLst>
                <a:ext uri="{FF2B5EF4-FFF2-40B4-BE49-F238E27FC236}">
                  <a16:creationId xmlns:a16="http://schemas.microsoft.com/office/drawing/2014/main" id="{2551290D-BCEA-186E-DC83-A46C2AC22E62}"/>
                </a:ext>
              </a:extLst>
            </p:cNvPr>
            <p:cNvSpPr txBox="1"/>
            <p:nvPr/>
          </p:nvSpPr>
          <p:spPr>
            <a:xfrm>
              <a:off x="2178205" y="2576884"/>
              <a:ext cx="1680117" cy="289566"/>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契約書管理</a:t>
              </a:r>
              <a:endParaRPr kumimoji="1" lang="ja-JP" altLang="en-US" sz="1200"/>
            </a:p>
          </p:txBody>
        </p:sp>
      </p:grpSp>
      <p:grpSp>
        <p:nvGrpSpPr>
          <p:cNvPr id="21" name="グループ化 20">
            <a:extLst>
              <a:ext uri="{FF2B5EF4-FFF2-40B4-BE49-F238E27FC236}">
                <a16:creationId xmlns:a16="http://schemas.microsoft.com/office/drawing/2014/main" id="{0B314159-2E46-53AE-6A68-C49CE3D82DE9}"/>
              </a:ext>
            </a:extLst>
          </p:cNvPr>
          <p:cNvGrpSpPr/>
          <p:nvPr/>
        </p:nvGrpSpPr>
        <p:grpSpPr>
          <a:xfrm>
            <a:off x="505522" y="2739981"/>
            <a:ext cx="3352800" cy="1091179"/>
            <a:chOff x="505522" y="2185640"/>
            <a:chExt cx="3352800" cy="1091179"/>
          </a:xfrm>
        </p:grpSpPr>
        <p:sp>
          <p:nvSpPr>
            <p:cNvPr id="22" name="正方形/長方形 21">
              <a:extLst>
                <a:ext uri="{FF2B5EF4-FFF2-40B4-BE49-F238E27FC236}">
                  <a16:creationId xmlns:a16="http://schemas.microsoft.com/office/drawing/2014/main" id="{591EE046-883B-8C8E-510E-D13CDA745F14}"/>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申請・承認</a:t>
              </a:r>
              <a:endParaRPr kumimoji="1" lang="ja-JP" altLang="en-US" sz="1400">
                <a:solidFill>
                  <a:srgbClr val="AE7620"/>
                </a:solidFill>
              </a:endParaRPr>
            </a:p>
          </p:txBody>
        </p:sp>
        <p:sp>
          <p:nvSpPr>
            <p:cNvPr id="23" name="テキスト ボックス 22">
              <a:extLst>
                <a:ext uri="{FF2B5EF4-FFF2-40B4-BE49-F238E27FC236}">
                  <a16:creationId xmlns:a16="http://schemas.microsoft.com/office/drawing/2014/main" id="{990AF6E9-438E-5D9F-C263-CA403483802A}"/>
                </a:ext>
              </a:extLst>
            </p:cNvPr>
            <p:cNvSpPr txBox="1"/>
            <p:nvPr/>
          </p:nvSpPr>
          <p:spPr>
            <a:xfrm>
              <a:off x="505522" y="2576884"/>
              <a:ext cx="1680117" cy="699935"/>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押印申請</a:t>
              </a:r>
            </a:p>
            <a:p>
              <a:pPr marL="171450" indent="-171450">
                <a:lnSpc>
                  <a:spcPts val="1600"/>
                </a:lnSpc>
                <a:buClr>
                  <a:srgbClr val="F5B919"/>
                </a:buClr>
                <a:buFont typeface="Arial" panose="020B0604020202020204" pitchFamily="34" charset="0"/>
                <a:buChar char="•"/>
              </a:pPr>
              <a:r>
                <a:rPr lang="ja-JP" altLang="en-US" sz="1200"/>
                <a:t>経費申請</a:t>
              </a:r>
            </a:p>
            <a:p>
              <a:pPr marL="171450" indent="-171450">
                <a:lnSpc>
                  <a:spcPts val="1600"/>
                </a:lnSpc>
                <a:buClr>
                  <a:srgbClr val="F5B919"/>
                </a:buClr>
                <a:buFont typeface="Arial" panose="020B0604020202020204" pitchFamily="34" charset="0"/>
                <a:buChar char="•"/>
              </a:pPr>
              <a:r>
                <a:rPr lang="ja-JP" altLang="en-US" sz="1200"/>
                <a:t>勤怠申請</a:t>
              </a:r>
              <a:endParaRPr kumimoji="1" lang="ja-JP" altLang="en-US" sz="1200"/>
            </a:p>
          </p:txBody>
        </p:sp>
        <p:sp>
          <p:nvSpPr>
            <p:cNvPr id="24" name="テキスト ボックス 23">
              <a:extLst>
                <a:ext uri="{FF2B5EF4-FFF2-40B4-BE49-F238E27FC236}">
                  <a16:creationId xmlns:a16="http://schemas.microsoft.com/office/drawing/2014/main" id="{06027910-31BB-F3D9-5894-D0A92BD9F63C}"/>
                </a:ext>
              </a:extLst>
            </p:cNvPr>
            <p:cNvSpPr txBox="1"/>
            <p:nvPr/>
          </p:nvSpPr>
          <p:spPr>
            <a:xfrm>
              <a:off x="2178205"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社内稟議申請</a:t>
              </a:r>
            </a:p>
            <a:p>
              <a:pPr marL="171450" indent="-171450">
                <a:lnSpc>
                  <a:spcPts val="1600"/>
                </a:lnSpc>
                <a:buClr>
                  <a:srgbClr val="F5B919"/>
                </a:buClr>
                <a:buFont typeface="Arial" panose="020B0604020202020204" pitchFamily="34" charset="0"/>
                <a:buChar char="•"/>
              </a:pPr>
              <a:r>
                <a:rPr lang="ja-JP" altLang="en-US" sz="1200"/>
                <a:t>出張申請</a:t>
              </a:r>
              <a:endParaRPr kumimoji="1" lang="ja-JP" altLang="en-US" sz="1200"/>
            </a:p>
          </p:txBody>
        </p:sp>
      </p:grpSp>
      <p:grpSp>
        <p:nvGrpSpPr>
          <p:cNvPr id="25" name="グループ化 24">
            <a:extLst>
              <a:ext uri="{FF2B5EF4-FFF2-40B4-BE49-F238E27FC236}">
                <a16:creationId xmlns:a16="http://schemas.microsoft.com/office/drawing/2014/main" id="{18B08DE4-32AA-CA0A-5D56-5892823B7A50}"/>
              </a:ext>
            </a:extLst>
          </p:cNvPr>
          <p:cNvGrpSpPr/>
          <p:nvPr/>
        </p:nvGrpSpPr>
        <p:grpSpPr>
          <a:xfrm>
            <a:off x="505522" y="3913970"/>
            <a:ext cx="3352800" cy="680810"/>
            <a:chOff x="505522" y="2185640"/>
            <a:chExt cx="3352800" cy="680810"/>
          </a:xfrm>
        </p:grpSpPr>
        <p:sp>
          <p:nvSpPr>
            <p:cNvPr id="26" name="正方形/長方形 25">
              <a:extLst>
                <a:ext uri="{FF2B5EF4-FFF2-40B4-BE49-F238E27FC236}">
                  <a16:creationId xmlns:a16="http://schemas.microsoft.com/office/drawing/2014/main" id="{53E39539-15AB-5CC6-06C8-6BFD50257CFC}"/>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社内</a:t>
              </a:r>
              <a:r>
                <a:rPr lang="en" altLang="ja-JP" sz="1400" dirty="0">
                  <a:solidFill>
                    <a:srgbClr val="AE7620"/>
                  </a:solidFill>
                </a:rPr>
                <a:t>FAQ</a:t>
              </a:r>
              <a:endParaRPr kumimoji="1" lang="ja-JP" altLang="en-US" sz="1400">
                <a:solidFill>
                  <a:srgbClr val="AE7620"/>
                </a:solidFill>
              </a:endParaRPr>
            </a:p>
          </p:txBody>
        </p:sp>
        <p:sp>
          <p:nvSpPr>
            <p:cNvPr id="27" name="テキスト ボックス 26">
              <a:extLst>
                <a:ext uri="{FF2B5EF4-FFF2-40B4-BE49-F238E27FC236}">
                  <a16:creationId xmlns:a16="http://schemas.microsoft.com/office/drawing/2014/main" id="{FD8C576E-4E02-7817-F521-035C2E744001}"/>
                </a:ext>
              </a:extLst>
            </p:cNvPr>
            <p:cNvSpPr txBox="1"/>
            <p:nvPr/>
          </p:nvSpPr>
          <p:spPr>
            <a:xfrm>
              <a:off x="505522" y="2576884"/>
              <a:ext cx="1680117" cy="289566"/>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ナレッジ共有</a:t>
              </a:r>
              <a:endParaRPr kumimoji="1" lang="ja-JP" altLang="en-US" sz="1200"/>
            </a:p>
          </p:txBody>
        </p:sp>
        <p:sp>
          <p:nvSpPr>
            <p:cNvPr id="28" name="テキスト ボックス 27">
              <a:extLst>
                <a:ext uri="{FF2B5EF4-FFF2-40B4-BE49-F238E27FC236}">
                  <a16:creationId xmlns:a16="http://schemas.microsoft.com/office/drawing/2014/main" id="{F8DA5DB4-A980-84B1-A046-775C6D053573}"/>
                </a:ext>
              </a:extLst>
            </p:cNvPr>
            <p:cNvSpPr txBox="1"/>
            <p:nvPr/>
          </p:nvSpPr>
          <p:spPr>
            <a:xfrm>
              <a:off x="2178205" y="2576884"/>
              <a:ext cx="1680117" cy="289566"/>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社内質問箱</a:t>
              </a:r>
              <a:endParaRPr kumimoji="1" lang="ja-JP" altLang="en-US" sz="1200"/>
            </a:p>
          </p:txBody>
        </p:sp>
      </p:grpSp>
      <p:grpSp>
        <p:nvGrpSpPr>
          <p:cNvPr id="29" name="グループ化 28">
            <a:extLst>
              <a:ext uri="{FF2B5EF4-FFF2-40B4-BE49-F238E27FC236}">
                <a16:creationId xmlns:a16="http://schemas.microsoft.com/office/drawing/2014/main" id="{39F1A3C7-1B9F-0B4E-EE02-39B8B5684BF8}"/>
              </a:ext>
            </a:extLst>
          </p:cNvPr>
          <p:cNvGrpSpPr/>
          <p:nvPr/>
        </p:nvGrpSpPr>
        <p:grpSpPr>
          <a:xfrm>
            <a:off x="505522" y="4685068"/>
            <a:ext cx="3586976" cy="885995"/>
            <a:chOff x="505522" y="2185640"/>
            <a:chExt cx="3586976" cy="885995"/>
          </a:xfrm>
        </p:grpSpPr>
        <p:sp>
          <p:nvSpPr>
            <p:cNvPr id="30" name="正方形/長方形 29">
              <a:extLst>
                <a:ext uri="{FF2B5EF4-FFF2-40B4-BE49-F238E27FC236}">
                  <a16:creationId xmlns:a16="http://schemas.microsoft.com/office/drawing/2014/main" id="{860B95AC-21C8-A724-9D79-48871DC33D3E}"/>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社外の人とのやりとり</a:t>
              </a:r>
              <a:endParaRPr kumimoji="1" lang="ja-JP" altLang="en-US" sz="1400">
                <a:solidFill>
                  <a:srgbClr val="AE7620"/>
                </a:solidFill>
              </a:endParaRPr>
            </a:p>
          </p:txBody>
        </p:sp>
        <p:sp>
          <p:nvSpPr>
            <p:cNvPr id="31" name="テキスト ボックス 30">
              <a:extLst>
                <a:ext uri="{FF2B5EF4-FFF2-40B4-BE49-F238E27FC236}">
                  <a16:creationId xmlns:a16="http://schemas.microsoft.com/office/drawing/2014/main" id="{73DC9E83-D28C-462C-895B-A3CAE0D42B51}"/>
                </a:ext>
              </a:extLst>
            </p:cNvPr>
            <p:cNvSpPr txBox="1"/>
            <p:nvPr/>
          </p:nvSpPr>
          <p:spPr>
            <a:xfrm>
              <a:off x="505522"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プロジェクト管理</a:t>
              </a:r>
              <a:endParaRPr lang="en-US" altLang="ja-JP" sz="1200" dirty="0"/>
            </a:p>
            <a:p>
              <a:pPr marL="171450" indent="-171450">
                <a:lnSpc>
                  <a:spcPts val="1600"/>
                </a:lnSpc>
                <a:buClr>
                  <a:srgbClr val="F5B919"/>
                </a:buClr>
                <a:buFont typeface="Arial" panose="020B0604020202020204" pitchFamily="34" charset="0"/>
                <a:buChar char="•"/>
              </a:pPr>
              <a:r>
                <a:rPr lang="ja-JP" altLang="en-US" sz="1200"/>
                <a:t>ファイル共有</a:t>
              </a:r>
              <a:endParaRPr kumimoji="1" lang="ja-JP" altLang="en-US" sz="1200"/>
            </a:p>
          </p:txBody>
        </p:sp>
        <p:sp>
          <p:nvSpPr>
            <p:cNvPr id="32" name="テキスト ボックス 31">
              <a:extLst>
                <a:ext uri="{FF2B5EF4-FFF2-40B4-BE49-F238E27FC236}">
                  <a16:creationId xmlns:a16="http://schemas.microsoft.com/office/drawing/2014/main" id="{175A6696-D074-7787-1245-41E0F64AACCA}"/>
                </a:ext>
              </a:extLst>
            </p:cNvPr>
            <p:cNvSpPr txBox="1"/>
            <p:nvPr/>
          </p:nvSpPr>
          <p:spPr>
            <a:xfrm>
              <a:off x="2178205" y="2576884"/>
              <a:ext cx="1914293" cy="289566"/>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コミュニケーション</a:t>
              </a:r>
              <a:endParaRPr kumimoji="1" lang="ja-JP" altLang="en-US" sz="1200"/>
            </a:p>
          </p:txBody>
        </p:sp>
      </p:grpSp>
      <p:sp>
        <p:nvSpPr>
          <p:cNvPr id="33" name="テキスト ボックス 32">
            <a:extLst>
              <a:ext uri="{FF2B5EF4-FFF2-40B4-BE49-F238E27FC236}">
                <a16:creationId xmlns:a16="http://schemas.microsoft.com/office/drawing/2014/main" id="{F6C9D874-CD57-1F8C-D7EB-30C8D5E4C4D4}"/>
              </a:ext>
            </a:extLst>
          </p:cNvPr>
          <p:cNvSpPr txBox="1"/>
          <p:nvPr/>
        </p:nvSpPr>
        <p:spPr>
          <a:xfrm>
            <a:off x="505522" y="5744832"/>
            <a:ext cx="8749990" cy="523220"/>
          </a:xfrm>
          <a:prstGeom prst="rect">
            <a:avLst/>
          </a:prstGeom>
          <a:noFill/>
        </p:spPr>
        <p:txBody>
          <a:bodyPr wrap="square" rtlCol="0">
            <a:spAutoFit/>
          </a:bodyPr>
          <a:lstStyle/>
          <a:p>
            <a:pPr algn="ctr"/>
            <a:r>
              <a:rPr lang="ja-JP" altLang="en-US" sz="1400" b="1"/>
              <a:t>電子契約サービスや、マーケティングオートメーション、会計システムなど、</a:t>
            </a:r>
            <a:endParaRPr lang="en-US" altLang="ja-JP" sz="1400" b="1" dirty="0"/>
          </a:p>
          <a:p>
            <a:pPr algn="ctr"/>
            <a:r>
              <a:rPr lang="ja-JP" altLang="en-US" sz="1400" b="1"/>
              <a:t>外部サービスや基幹システムとの連携も可能！</a:t>
            </a:r>
          </a:p>
        </p:txBody>
      </p:sp>
      <p:sp>
        <p:nvSpPr>
          <p:cNvPr id="35" name="正方形/長方形 34">
            <a:extLst>
              <a:ext uri="{FF2B5EF4-FFF2-40B4-BE49-F238E27FC236}">
                <a16:creationId xmlns:a16="http://schemas.microsoft.com/office/drawing/2014/main" id="{408C4FB4-2DF2-1879-610B-66A499C1B939}"/>
              </a:ext>
            </a:extLst>
          </p:cNvPr>
          <p:cNvSpPr/>
          <p:nvPr/>
        </p:nvSpPr>
        <p:spPr>
          <a:xfrm>
            <a:off x="4363842" y="1029368"/>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営業・顧客サポート部門</a:t>
            </a:r>
            <a:endParaRPr kumimoji="1" lang="ja-JP" altLang="en-US" sz="1400">
              <a:solidFill>
                <a:srgbClr val="AE7620"/>
              </a:solidFill>
            </a:endParaRPr>
          </a:p>
        </p:txBody>
      </p:sp>
      <p:sp>
        <p:nvSpPr>
          <p:cNvPr id="36" name="テキスト ボックス 35">
            <a:extLst>
              <a:ext uri="{FF2B5EF4-FFF2-40B4-BE49-F238E27FC236}">
                <a16:creationId xmlns:a16="http://schemas.microsoft.com/office/drawing/2014/main" id="{E741ABE2-6349-D949-4E27-5F6C6655EF99}"/>
              </a:ext>
            </a:extLst>
          </p:cNvPr>
          <p:cNvSpPr txBox="1"/>
          <p:nvPr/>
        </p:nvSpPr>
        <p:spPr>
          <a:xfrm>
            <a:off x="4363842" y="1420612"/>
            <a:ext cx="1680117" cy="699935"/>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顧客情報管理</a:t>
            </a:r>
          </a:p>
          <a:p>
            <a:pPr marL="171450" indent="-171450">
              <a:lnSpc>
                <a:spcPts val="1600"/>
              </a:lnSpc>
              <a:buClr>
                <a:srgbClr val="F5B919"/>
              </a:buClr>
              <a:buFont typeface="Arial" panose="020B0604020202020204" pitchFamily="34" charset="0"/>
              <a:buChar char="•"/>
            </a:pPr>
            <a:r>
              <a:rPr lang="ja-JP" altLang="en-US" sz="1200"/>
              <a:t>見積書管理</a:t>
            </a:r>
          </a:p>
          <a:p>
            <a:pPr marL="171450" indent="-171450">
              <a:lnSpc>
                <a:spcPts val="1600"/>
              </a:lnSpc>
              <a:buClr>
                <a:srgbClr val="F5B919"/>
              </a:buClr>
              <a:buFont typeface="Arial" panose="020B0604020202020204" pitchFamily="34" charset="0"/>
              <a:buChar char="•"/>
            </a:pPr>
            <a:r>
              <a:rPr lang="ja-JP" altLang="en-US" sz="1200"/>
              <a:t>問い合わせ管理</a:t>
            </a:r>
            <a:endParaRPr kumimoji="1" lang="ja-JP" altLang="en-US" sz="1200"/>
          </a:p>
        </p:txBody>
      </p:sp>
      <p:sp>
        <p:nvSpPr>
          <p:cNvPr id="37" name="テキスト ボックス 36">
            <a:extLst>
              <a:ext uri="{FF2B5EF4-FFF2-40B4-BE49-F238E27FC236}">
                <a16:creationId xmlns:a16="http://schemas.microsoft.com/office/drawing/2014/main" id="{FB29EFDD-4ACF-36D6-6CE6-E051F39007B7}"/>
              </a:ext>
            </a:extLst>
          </p:cNvPr>
          <p:cNvSpPr txBox="1"/>
          <p:nvPr/>
        </p:nvSpPr>
        <p:spPr>
          <a:xfrm>
            <a:off x="6036525" y="1420612"/>
            <a:ext cx="1680117" cy="699935"/>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案件管理</a:t>
            </a:r>
          </a:p>
          <a:p>
            <a:pPr marL="171450" indent="-171450">
              <a:lnSpc>
                <a:spcPts val="1600"/>
              </a:lnSpc>
              <a:buClr>
                <a:srgbClr val="F5B919"/>
              </a:buClr>
              <a:buFont typeface="Arial" panose="020B0604020202020204" pitchFamily="34" charset="0"/>
              <a:buChar char="•"/>
            </a:pPr>
            <a:r>
              <a:rPr lang="ja-JP" altLang="en-US" sz="1200"/>
              <a:t>活動履歴管理</a:t>
            </a:r>
          </a:p>
          <a:p>
            <a:pPr marL="171450" indent="-171450">
              <a:lnSpc>
                <a:spcPts val="1600"/>
              </a:lnSpc>
              <a:buClr>
                <a:srgbClr val="F5B919"/>
              </a:buClr>
              <a:buFont typeface="Arial" panose="020B0604020202020204" pitchFamily="34" charset="0"/>
              <a:buChar char="•"/>
            </a:pPr>
            <a:r>
              <a:rPr lang="ja-JP" altLang="en-US" sz="1200"/>
              <a:t>コールリスト管理</a:t>
            </a:r>
            <a:endParaRPr kumimoji="1" lang="ja-JP" altLang="en-US" sz="1200"/>
          </a:p>
        </p:txBody>
      </p:sp>
      <p:grpSp>
        <p:nvGrpSpPr>
          <p:cNvPr id="38" name="グループ化 37">
            <a:extLst>
              <a:ext uri="{FF2B5EF4-FFF2-40B4-BE49-F238E27FC236}">
                <a16:creationId xmlns:a16="http://schemas.microsoft.com/office/drawing/2014/main" id="{2B5173FE-BF75-5BC5-20D6-9516F48EFB06}"/>
              </a:ext>
            </a:extLst>
          </p:cNvPr>
          <p:cNvGrpSpPr/>
          <p:nvPr/>
        </p:nvGrpSpPr>
        <p:grpSpPr>
          <a:xfrm>
            <a:off x="4360125" y="2199556"/>
            <a:ext cx="3352800" cy="1091179"/>
            <a:chOff x="505522" y="2185640"/>
            <a:chExt cx="3352800" cy="1091179"/>
          </a:xfrm>
        </p:grpSpPr>
        <p:sp>
          <p:nvSpPr>
            <p:cNvPr id="39" name="正方形/長方形 38">
              <a:extLst>
                <a:ext uri="{FF2B5EF4-FFF2-40B4-BE49-F238E27FC236}">
                  <a16:creationId xmlns:a16="http://schemas.microsoft.com/office/drawing/2014/main" id="{21A65D8B-9E26-8D3D-C170-558927C5B221}"/>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人事・総務部門</a:t>
              </a:r>
              <a:endParaRPr kumimoji="1" lang="ja-JP" altLang="en-US" sz="1400">
                <a:solidFill>
                  <a:srgbClr val="AE7620"/>
                </a:solidFill>
              </a:endParaRPr>
            </a:p>
          </p:txBody>
        </p:sp>
        <p:sp>
          <p:nvSpPr>
            <p:cNvPr id="40" name="テキスト ボックス 39">
              <a:extLst>
                <a:ext uri="{FF2B5EF4-FFF2-40B4-BE49-F238E27FC236}">
                  <a16:creationId xmlns:a16="http://schemas.microsoft.com/office/drawing/2014/main" id="{7CD57B48-B255-1BC8-F25A-CC67FB0BA7DD}"/>
                </a:ext>
              </a:extLst>
            </p:cNvPr>
            <p:cNvSpPr txBox="1"/>
            <p:nvPr/>
          </p:nvSpPr>
          <p:spPr>
            <a:xfrm>
              <a:off x="505522" y="2576884"/>
              <a:ext cx="2101458" cy="699935"/>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契約管理</a:t>
              </a:r>
            </a:p>
            <a:p>
              <a:pPr marL="171450" indent="-171450">
                <a:lnSpc>
                  <a:spcPts val="1600"/>
                </a:lnSpc>
                <a:buClr>
                  <a:srgbClr val="F5B919"/>
                </a:buClr>
                <a:buFont typeface="Arial" panose="020B0604020202020204" pitchFamily="34" charset="0"/>
                <a:buChar char="•"/>
              </a:pPr>
              <a:r>
                <a:rPr lang="ja-JP" altLang="en-US" sz="1200"/>
                <a:t>採用管理</a:t>
              </a:r>
            </a:p>
            <a:p>
              <a:pPr marL="171450" indent="-171450">
                <a:lnSpc>
                  <a:spcPts val="1600"/>
                </a:lnSpc>
                <a:buClr>
                  <a:srgbClr val="F5B919"/>
                </a:buClr>
                <a:buFont typeface="Arial" panose="020B0604020202020204" pitchFamily="34" charset="0"/>
                <a:buChar char="•"/>
              </a:pPr>
              <a:r>
                <a:rPr lang="ja-JP" altLang="en-US" sz="1200"/>
                <a:t>研修コンテンツ管理</a:t>
              </a:r>
              <a:endParaRPr kumimoji="1" lang="ja-JP" altLang="en-US" sz="1200"/>
            </a:p>
          </p:txBody>
        </p:sp>
        <p:sp>
          <p:nvSpPr>
            <p:cNvPr id="41" name="テキスト ボックス 40">
              <a:extLst>
                <a:ext uri="{FF2B5EF4-FFF2-40B4-BE49-F238E27FC236}">
                  <a16:creationId xmlns:a16="http://schemas.microsoft.com/office/drawing/2014/main" id="{8033F0E5-CBC0-E6BA-C843-26FE980DD031}"/>
                </a:ext>
              </a:extLst>
            </p:cNvPr>
            <p:cNvSpPr txBox="1"/>
            <p:nvPr/>
          </p:nvSpPr>
          <p:spPr>
            <a:xfrm>
              <a:off x="2178205"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社員名簿</a:t>
              </a:r>
            </a:p>
            <a:p>
              <a:pPr marL="171450" indent="-171450">
                <a:lnSpc>
                  <a:spcPts val="1600"/>
                </a:lnSpc>
                <a:buClr>
                  <a:srgbClr val="F5B919"/>
                </a:buClr>
                <a:buFont typeface="Arial" panose="020B0604020202020204" pitchFamily="34" charset="0"/>
                <a:buChar char="•"/>
              </a:pPr>
              <a:r>
                <a:rPr lang="ja-JP" altLang="en-US" sz="1200"/>
                <a:t>入退社管理</a:t>
              </a:r>
              <a:endParaRPr kumimoji="1" lang="ja-JP" altLang="en-US" sz="1200"/>
            </a:p>
          </p:txBody>
        </p:sp>
      </p:grpSp>
      <p:grpSp>
        <p:nvGrpSpPr>
          <p:cNvPr id="42" name="グループ化 41">
            <a:extLst>
              <a:ext uri="{FF2B5EF4-FFF2-40B4-BE49-F238E27FC236}">
                <a16:creationId xmlns:a16="http://schemas.microsoft.com/office/drawing/2014/main" id="{B8D4D942-6319-CBA3-C8A3-FD8D33EA12B0}"/>
              </a:ext>
            </a:extLst>
          </p:cNvPr>
          <p:cNvGrpSpPr/>
          <p:nvPr/>
        </p:nvGrpSpPr>
        <p:grpSpPr>
          <a:xfrm>
            <a:off x="4360125" y="3361207"/>
            <a:ext cx="3352800" cy="885995"/>
            <a:chOff x="505522" y="2185640"/>
            <a:chExt cx="3352800" cy="885995"/>
          </a:xfrm>
        </p:grpSpPr>
        <p:sp>
          <p:nvSpPr>
            <p:cNvPr id="43" name="正方形/長方形 42">
              <a:extLst>
                <a:ext uri="{FF2B5EF4-FFF2-40B4-BE49-F238E27FC236}">
                  <a16:creationId xmlns:a16="http://schemas.microsoft.com/office/drawing/2014/main" id="{4127E571-78F4-5883-CD4F-00B6CBCD055A}"/>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マーケティング部門</a:t>
              </a:r>
              <a:endParaRPr kumimoji="1" lang="ja-JP" altLang="en-US" sz="1400">
                <a:solidFill>
                  <a:srgbClr val="AE7620"/>
                </a:solidFill>
              </a:endParaRPr>
            </a:p>
          </p:txBody>
        </p:sp>
        <p:sp>
          <p:nvSpPr>
            <p:cNvPr id="44" name="テキスト ボックス 43">
              <a:extLst>
                <a:ext uri="{FF2B5EF4-FFF2-40B4-BE49-F238E27FC236}">
                  <a16:creationId xmlns:a16="http://schemas.microsoft.com/office/drawing/2014/main" id="{EC4C96D8-70B5-9363-774A-ABFC06B2E876}"/>
                </a:ext>
              </a:extLst>
            </p:cNvPr>
            <p:cNvSpPr txBox="1"/>
            <p:nvPr/>
          </p:nvSpPr>
          <p:spPr>
            <a:xfrm>
              <a:off x="505522"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タスク管理</a:t>
              </a:r>
            </a:p>
            <a:p>
              <a:pPr marL="171450" indent="-171450">
                <a:lnSpc>
                  <a:spcPts val="1600"/>
                </a:lnSpc>
                <a:buClr>
                  <a:srgbClr val="F5B919"/>
                </a:buClr>
                <a:buFont typeface="Arial" panose="020B0604020202020204" pitchFamily="34" charset="0"/>
                <a:buChar char="•"/>
              </a:pPr>
              <a:r>
                <a:rPr lang="ja-JP" altLang="en-US" sz="1200"/>
                <a:t>イベント管理</a:t>
              </a:r>
              <a:endParaRPr kumimoji="1" lang="ja-JP" altLang="en-US" sz="1200"/>
            </a:p>
          </p:txBody>
        </p:sp>
        <p:sp>
          <p:nvSpPr>
            <p:cNvPr id="45" name="テキスト ボックス 44">
              <a:extLst>
                <a:ext uri="{FF2B5EF4-FFF2-40B4-BE49-F238E27FC236}">
                  <a16:creationId xmlns:a16="http://schemas.microsoft.com/office/drawing/2014/main" id="{D9C27DC4-B452-1A3B-67A2-59494F8CD9A4}"/>
                </a:ext>
              </a:extLst>
            </p:cNvPr>
            <p:cNvSpPr txBox="1"/>
            <p:nvPr/>
          </p:nvSpPr>
          <p:spPr>
            <a:xfrm>
              <a:off x="2178205"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制作物進捗管理</a:t>
              </a:r>
            </a:p>
            <a:p>
              <a:pPr marL="171450" indent="-171450">
                <a:lnSpc>
                  <a:spcPts val="1600"/>
                </a:lnSpc>
                <a:buClr>
                  <a:srgbClr val="F5B919"/>
                </a:buClr>
                <a:buFont typeface="Arial" panose="020B0604020202020204" pitchFamily="34" charset="0"/>
                <a:buChar char="•"/>
              </a:pPr>
              <a:r>
                <a:rPr lang="ja-JP" altLang="en-US" sz="1200"/>
                <a:t>外注先管理</a:t>
              </a:r>
              <a:endParaRPr kumimoji="1" lang="ja-JP" altLang="en-US" sz="1200"/>
            </a:p>
          </p:txBody>
        </p:sp>
      </p:grpSp>
      <p:grpSp>
        <p:nvGrpSpPr>
          <p:cNvPr id="46" name="グループ化 45">
            <a:extLst>
              <a:ext uri="{FF2B5EF4-FFF2-40B4-BE49-F238E27FC236}">
                <a16:creationId xmlns:a16="http://schemas.microsoft.com/office/drawing/2014/main" id="{E28EED91-8232-3FB3-2CCD-3D7120143B37}"/>
              </a:ext>
            </a:extLst>
          </p:cNvPr>
          <p:cNvGrpSpPr/>
          <p:nvPr/>
        </p:nvGrpSpPr>
        <p:grpSpPr>
          <a:xfrm>
            <a:off x="4360125" y="4335637"/>
            <a:ext cx="3352800" cy="885995"/>
            <a:chOff x="505522" y="2185640"/>
            <a:chExt cx="3352800" cy="885995"/>
          </a:xfrm>
        </p:grpSpPr>
        <p:sp>
          <p:nvSpPr>
            <p:cNvPr id="47" name="正方形/長方形 46">
              <a:extLst>
                <a:ext uri="{FF2B5EF4-FFF2-40B4-BE49-F238E27FC236}">
                  <a16:creationId xmlns:a16="http://schemas.microsoft.com/office/drawing/2014/main" id="{53FF4489-56A0-9D87-210E-66E86B142157}"/>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システム部門</a:t>
              </a:r>
              <a:endParaRPr kumimoji="1" lang="ja-JP" altLang="en-US" sz="1400">
                <a:solidFill>
                  <a:srgbClr val="AE7620"/>
                </a:solidFill>
              </a:endParaRPr>
            </a:p>
          </p:txBody>
        </p:sp>
        <p:sp>
          <p:nvSpPr>
            <p:cNvPr id="48" name="テキスト ボックス 47">
              <a:extLst>
                <a:ext uri="{FF2B5EF4-FFF2-40B4-BE49-F238E27FC236}">
                  <a16:creationId xmlns:a16="http://schemas.microsoft.com/office/drawing/2014/main" id="{ABB90DB3-7545-177C-B675-A8D4304F0E2B}"/>
                </a:ext>
              </a:extLst>
            </p:cNvPr>
            <p:cNvSpPr txBox="1"/>
            <p:nvPr/>
          </p:nvSpPr>
          <p:spPr>
            <a:xfrm>
              <a:off x="505522"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問合せ管理</a:t>
              </a:r>
            </a:p>
            <a:p>
              <a:pPr marL="171450" indent="-171450">
                <a:lnSpc>
                  <a:spcPts val="1600"/>
                </a:lnSpc>
                <a:buClr>
                  <a:srgbClr val="F5B919"/>
                </a:buClr>
                <a:buFont typeface="Arial" panose="020B0604020202020204" pitchFamily="34" charset="0"/>
                <a:buChar char="•"/>
              </a:pPr>
              <a:r>
                <a:rPr lang="en" altLang="ja-JP" sz="1200" dirty="0"/>
                <a:t>IT</a:t>
              </a:r>
              <a:r>
                <a:rPr lang="ja-JP" altLang="en-US" sz="1200"/>
                <a:t>資産管理</a:t>
              </a:r>
            </a:p>
          </p:txBody>
        </p:sp>
        <p:sp>
          <p:nvSpPr>
            <p:cNvPr id="49" name="テキスト ボックス 48">
              <a:extLst>
                <a:ext uri="{FF2B5EF4-FFF2-40B4-BE49-F238E27FC236}">
                  <a16:creationId xmlns:a16="http://schemas.microsoft.com/office/drawing/2014/main" id="{98E2D2CB-591F-5387-3CF0-78A8A7DE682B}"/>
                </a:ext>
              </a:extLst>
            </p:cNvPr>
            <p:cNvSpPr txBox="1"/>
            <p:nvPr/>
          </p:nvSpPr>
          <p:spPr>
            <a:xfrm>
              <a:off x="2178205"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貸出機器管理</a:t>
              </a:r>
            </a:p>
            <a:p>
              <a:pPr marL="171450" indent="-171450">
                <a:lnSpc>
                  <a:spcPts val="1600"/>
                </a:lnSpc>
                <a:buClr>
                  <a:srgbClr val="F5B919"/>
                </a:buClr>
                <a:buFont typeface="Arial" panose="020B0604020202020204" pitchFamily="34" charset="0"/>
                <a:buChar char="•"/>
              </a:pPr>
              <a:r>
                <a:rPr lang="ja-JP" altLang="en-US" sz="1200"/>
                <a:t>ヘルプデスク窓口</a:t>
              </a:r>
              <a:endParaRPr kumimoji="1" lang="ja-JP" altLang="en-US" sz="1200"/>
            </a:p>
          </p:txBody>
        </p:sp>
      </p:grpSp>
      <p:sp>
        <p:nvSpPr>
          <p:cNvPr id="54" name="正方形/長方形 53">
            <a:extLst>
              <a:ext uri="{FF2B5EF4-FFF2-40B4-BE49-F238E27FC236}">
                <a16:creationId xmlns:a16="http://schemas.microsoft.com/office/drawing/2014/main" id="{857ACC6D-6A4B-C96D-20BD-15B34F84881C}"/>
              </a:ext>
            </a:extLst>
          </p:cNvPr>
          <p:cNvSpPr/>
          <p:nvPr/>
        </p:nvSpPr>
        <p:spPr>
          <a:xfrm>
            <a:off x="8010291" y="1029368"/>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販売管理部門</a:t>
            </a:r>
            <a:endParaRPr kumimoji="1" lang="ja-JP" altLang="en-US" sz="1400">
              <a:solidFill>
                <a:srgbClr val="AE7620"/>
              </a:solidFill>
            </a:endParaRPr>
          </a:p>
        </p:txBody>
      </p:sp>
      <p:grpSp>
        <p:nvGrpSpPr>
          <p:cNvPr id="55" name="グループ化 54">
            <a:extLst>
              <a:ext uri="{FF2B5EF4-FFF2-40B4-BE49-F238E27FC236}">
                <a16:creationId xmlns:a16="http://schemas.microsoft.com/office/drawing/2014/main" id="{2798AD4B-09A2-E06C-BA4B-E70542889FC7}"/>
              </a:ext>
            </a:extLst>
          </p:cNvPr>
          <p:cNvGrpSpPr/>
          <p:nvPr/>
        </p:nvGrpSpPr>
        <p:grpSpPr>
          <a:xfrm>
            <a:off x="8006574" y="2199556"/>
            <a:ext cx="3352800" cy="885995"/>
            <a:chOff x="505522" y="2185640"/>
            <a:chExt cx="3352800" cy="885995"/>
          </a:xfrm>
        </p:grpSpPr>
        <p:sp>
          <p:nvSpPr>
            <p:cNvPr id="56" name="正方形/長方形 55">
              <a:extLst>
                <a:ext uri="{FF2B5EF4-FFF2-40B4-BE49-F238E27FC236}">
                  <a16:creationId xmlns:a16="http://schemas.microsoft.com/office/drawing/2014/main" id="{59635085-E953-4144-137E-0DC1BBC28805}"/>
                </a:ext>
              </a:extLst>
            </p:cNvPr>
            <p:cNvSpPr/>
            <p:nvPr/>
          </p:nvSpPr>
          <p:spPr>
            <a:xfrm>
              <a:off x="505522" y="2185640"/>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経理・財務部門</a:t>
              </a:r>
              <a:endParaRPr kumimoji="1" lang="ja-JP" altLang="en-US" sz="1400">
                <a:solidFill>
                  <a:srgbClr val="AE7620"/>
                </a:solidFill>
              </a:endParaRPr>
            </a:p>
          </p:txBody>
        </p:sp>
        <p:sp>
          <p:nvSpPr>
            <p:cNvPr id="57" name="テキスト ボックス 56">
              <a:extLst>
                <a:ext uri="{FF2B5EF4-FFF2-40B4-BE49-F238E27FC236}">
                  <a16:creationId xmlns:a16="http://schemas.microsoft.com/office/drawing/2014/main" id="{BA50536C-148C-95BB-11DC-799ED891DB81}"/>
                </a:ext>
              </a:extLst>
            </p:cNvPr>
            <p:cNvSpPr txBox="1"/>
            <p:nvPr/>
          </p:nvSpPr>
          <p:spPr>
            <a:xfrm>
              <a:off x="505522" y="2576884"/>
              <a:ext cx="2101458"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商品管理</a:t>
              </a:r>
            </a:p>
            <a:p>
              <a:pPr marL="171450" indent="-171450">
                <a:lnSpc>
                  <a:spcPts val="1600"/>
                </a:lnSpc>
                <a:buClr>
                  <a:srgbClr val="F5B919"/>
                </a:buClr>
                <a:buFont typeface="Arial" panose="020B0604020202020204" pitchFamily="34" charset="0"/>
                <a:buChar char="•"/>
              </a:pPr>
              <a:r>
                <a:rPr lang="ja-JP" altLang="en-US" sz="1200"/>
                <a:t>棚卸管理</a:t>
              </a:r>
              <a:endParaRPr kumimoji="1" lang="ja-JP" altLang="en-US" sz="1200"/>
            </a:p>
          </p:txBody>
        </p:sp>
        <p:sp>
          <p:nvSpPr>
            <p:cNvPr id="58" name="テキスト ボックス 57">
              <a:extLst>
                <a:ext uri="{FF2B5EF4-FFF2-40B4-BE49-F238E27FC236}">
                  <a16:creationId xmlns:a16="http://schemas.microsoft.com/office/drawing/2014/main" id="{FD10E25B-AB68-2CFE-56D5-648D84503AFC}"/>
                </a:ext>
              </a:extLst>
            </p:cNvPr>
            <p:cNvSpPr txBox="1"/>
            <p:nvPr/>
          </p:nvSpPr>
          <p:spPr>
            <a:xfrm>
              <a:off x="2178205" y="2576884"/>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入出庫管理</a:t>
              </a:r>
            </a:p>
            <a:p>
              <a:pPr marL="171450" indent="-171450">
                <a:lnSpc>
                  <a:spcPts val="1600"/>
                </a:lnSpc>
                <a:buClr>
                  <a:srgbClr val="F5B919"/>
                </a:buClr>
                <a:buFont typeface="Arial" panose="020B0604020202020204" pitchFamily="34" charset="0"/>
                <a:buChar char="•"/>
              </a:pPr>
              <a:r>
                <a:rPr lang="ja-JP" altLang="en-US" sz="1200"/>
                <a:t>原価計算</a:t>
              </a:r>
              <a:endParaRPr kumimoji="1" lang="ja-JP" altLang="en-US" sz="1200"/>
            </a:p>
          </p:txBody>
        </p:sp>
      </p:grpSp>
      <p:grpSp>
        <p:nvGrpSpPr>
          <p:cNvPr id="59" name="グループ化 58">
            <a:extLst>
              <a:ext uri="{FF2B5EF4-FFF2-40B4-BE49-F238E27FC236}">
                <a16:creationId xmlns:a16="http://schemas.microsoft.com/office/drawing/2014/main" id="{F475FE28-1421-EE14-D979-6F1D8F86CEAA}"/>
              </a:ext>
            </a:extLst>
          </p:cNvPr>
          <p:cNvGrpSpPr/>
          <p:nvPr/>
        </p:nvGrpSpPr>
        <p:grpSpPr>
          <a:xfrm>
            <a:off x="8006574" y="3195758"/>
            <a:ext cx="3352800" cy="1091179"/>
            <a:chOff x="505522" y="2020191"/>
            <a:chExt cx="3352800" cy="1091179"/>
          </a:xfrm>
        </p:grpSpPr>
        <p:sp>
          <p:nvSpPr>
            <p:cNvPr id="60" name="正方形/長方形 59">
              <a:extLst>
                <a:ext uri="{FF2B5EF4-FFF2-40B4-BE49-F238E27FC236}">
                  <a16:creationId xmlns:a16="http://schemas.microsoft.com/office/drawing/2014/main" id="{0E07647F-B450-74E6-6026-9B6C47767A56}"/>
                </a:ext>
              </a:extLst>
            </p:cNvPr>
            <p:cNvSpPr/>
            <p:nvPr/>
          </p:nvSpPr>
          <p:spPr>
            <a:xfrm>
              <a:off x="505522" y="2020191"/>
              <a:ext cx="3352800" cy="356839"/>
            </a:xfrm>
            <a:prstGeom prst="rect">
              <a:avLst/>
            </a:prstGeom>
            <a:solidFill>
              <a:srgbClr val="FFFCE4"/>
            </a:solidFill>
            <a:ln w="12700">
              <a:solidFill>
                <a:srgbClr val="FCD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rgbClr val="AE7620"/>
                  </a:solidFill>
                </a:rPr>
                <a:t>生産管理部門</a:t>
              </a:r>
              <a:endParaRPr kumimoji="1" lang="ja-JP" altLang="en-US" sz="1400">
                <a:solidFill>
                  <a:srgbClr val="AE7620"/>
                </a:solidFill>
              </a:endParaRPr>
            </a:p>
          </p:txBody>
        </p:sp>
        <p:sp>
          <p:nvSpPr>
            <p:cNvPr id="61" name="テキスト ボックス 60">
              <a:extLst>
                <a:ext uri="{FF2B5EF4-FFF2-40B4-BE49-F238E27FC236}">
                  <a16:creationId xmlns:a16="http://schemas.microsoft.com/office/drawing/2014/main" id="{B8D6EC95-AC0A-4D00-71F3-57763167FA75}"/>
                </a:ext>
              </a:extLst>
            </p:cNvPr>
            <p:cNvSpPr txBox="1"/>
            <p:nvPr/>
          </p:nvSpPr>
          <p:spPr>
            <a:xfrm>
              <a:off x="505522" y="2411435"/>
              <a:ext cx="1680117" cy="699935"/>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プロジェクト管理</a:t>
              </a:r>
            </a:p>
            <a:p>
              <a:pPr marL="171450" indent="-171450">
                <a:lnSpc>
                  <a:spcPts val="1600"/>
                </a:lnSpc>
                <a:buClr>
                  <a:srgbClr val="F5B919"/>
                </a:buClr>
                <a:buFont typeface="Arial" panose="020B0604020202020204" pitchFamily="34" charset="0"/>
                <a:buChar char="•"/>
              </a:pPr>
              <a:r>
                <a:rPr lang="ja-JP" altLang="en-US" sz="1200"/>
                <a:t>生産計画管理</a:t>
              </a:r>
            </a:p>
            <a:p>
              <a:pPr marL="171450" indent="-171450">
                <a:lnSpc>
                  <a:spcPts val="1600"/>
                </a:lnSpc>
                <a:buClr>
                  <a:srgbClr val="F5B919"/>
                </a:buClr>
                <a:buFont typeface="Arial" panose="020B0604020202020204" pitchFamily="34" charset="0"/>
                <a:buChar char="•"/>
              </a:pPr>
              <a:r>
                <a:rPr lang="ja-JP" altLang="en-US" sz="1200"/>
                <a:t>工数管理</a:t>
              </a:r>
              <a:endParaRPr kumimoji="1" lang="ja-JP" altLang="en-US" sz="1200"/>
            </a:p>
          </p:txBody>
        </p:sp>
        <p:sp>
          <p:nvSpPr>
            <p:cNvPr id="62" name="テキスト ボックス 61">
              <a:extLst>
                <a:ext uri="{FF2B5EF4-FFF2-40B4-BE49-F238E27FC236}">
                  <a16:creationId xmlns:a16="http://schemas.microsoft.com/office/drawing/2014/main" id="{453550D7-3690-44FD-1D19-FE1F33E0BDDE}"/>
                </a:ext>
              </a:extLst>
            </p:cNvPr>
            <p:cNvSpPr txBox="1"/>
            <p:nvPr/>
          </p:nvSpPr>
          <p:spPr>
            <a:xfrm>
              <a:off x="2178205" y="2411435"/>
              <a:ext cx="1680117" cy="494751"/>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作業内容</a:t>
              </a:r>
              <a:r>
                <a:rPr lang="en-US" altLang="ja-JP" sz="1200" dirty="0"/>
                <a:t>/</a:t>
              </a:r>
              <a:r>
                <a:rPr lang="ja-JP" altLang="en-US" sz="1200"/>
                <a:t>実績登録</a:t>
              </a:r>
            </a:p>
            <a:p>
              <a:pPr marL="171450" indent="-171450">
                <a:lnSpc>
                  <a:spcPts val="1600"/>
                </a:lnSpc>
                <a:buClr>
                  <a:srgbClr val="F5B919"/>
                </a:buClr>
                <a:buFont typeface="Arial" panose="020B0604020202020204" pitchFamily="34" charset="0"/>
                <a:buChar char="•"/>
              </a:pPr>
              <a:r>
                <a:rPr lang="ja-JP" altLang="en-US" sz="1200"/>
                <a:t>評価管理</a:t>
              </a:r>
              <a:endParaRPr kumimoji="1" lang="ja-JP" altLang="en-US" sz="1200"/>
            </a:p>
          </p:txBody>
        </p:sp>
      </p:grpSp>
      <p:sp>
        <p:nvSpPr>
          <p:cNvPr id="67" name="テキスト ボックス 66">
            <a:extLst>
              <a:ext uri="{FF2B5EF4-FFF2-40B4-BE49-F238E27FC236}">
                <a16:creationId xmlns:a16="http://schemas.microsoft.com/office/drawing/2014/main" id="{CEEFBDE9-6EA5-662C-DD55-981799968297}"/>
              </a:ext>
            </a:extLst>
          </p:cNvPr>
          <p:cNvSpPr txBox="1"/>
          <p:nvPr/>
        </p:nvSpPr>
        <p:spPr>
          <a:xfrm>
            <a:off x="8010291" y="1420612"/>
            <a:ext cx="1680117" cy="699935"/>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受注管理</a:t>
            </a:r>
          </a:p>
          <a:p>
            <a:pPr marL="171450" indent="-171450">
              <a:lnSpc>
                <a:spcPts val="1600"/>
              </a:lnSpc>
              <a:buClr>
                <a:srgbClr val="F5B919"/>
              </a:buClr>
              <a:buFont typeface="Arial" panose="020B0604020202020204" pitchFamily="34" charset="0"/>
              <a:buChar char="•"/>
            </a:pPr>
            <a:r>
              <a:rPr lang="ja-JP" altLang="en-US" sz="1200"/>
              <a:t>請求管理</a:t>
            </a:r>
          </a:p>
          <a:p>
            <a:pPr marL="171450" indent="-171450">
              <a:lnSpc>
                <a:spcPts val="1600"/>
              </a:lnSpc>
              <a:buClr>
                <a:srgbClr val="F5B919"/>
              </a:buClr>
              <a:buFont typeface="Arial" panose="020B0604020202020204" pitchFamily="34" charset="0"/>
              <a:buChar char="•"/>
            </a:pPr>
            <a:r>
              <a:rPr lang="ja-JP" altLang="en-US" sz="1200"/>
              <a:t>出荷指示管理</a:t>
            </a:r>
            <a:endParaRPr kumimoji="1" lang="ja-JP" altLang="en-US" sz="1200"/>
          </a:p>
        </p:txBody>
      </p:sp>
      <p:sp>
        <p:nvSpPr>
          <p:cNvPr id="68" name="テキスト ボックス 67">
            <a:extLst>
              <a:ext uri="{FF2B5EF4-FFF2-40B4-BE49-F238E27FC236}">
                <a16:creationId xmlns:a16="http://schemas.microsoft.com/office/drawing/2014/main" id="{E3D489B8-ACB2-C46C-A1A2-B7602E899205}"/>
              </a:ext>
            </a:extLst>
          </p:cNvPr>
          <p:cNvSpPr txBox="1"/>
          <p:nvPr/>
        </p:nvSpPr>
        <p:spPr>
          <a:xfrm>
            <a:off x="9682974" y="1420612"/>
            <a:ext cx="1680117" cy="699935"/>
          </a:xfrm>
          <a:prstGeom prst="rect">
            <a:avLst/>
          </a:prstGeom>
          <a:noFill/>
        </p:spPr>
        <p:txBody>
          <a:bodyPr wrap="square" rtlCol="0">
            <a:spAutoFit/>
          </a:bodyPr>
          <a:lstStyle/>
          <a:p>
            <a:pPr marL="171450" indent="-171450">
              <a:lnSpc>
                <a:spcPts val="1600"/>
              </a:lnSpc>
              <a:buClr>
                <a:srgbClr val="F5B919"/>
              </a:buClr>
              <a:buFont typeface="Arial" panose="020B0604020202020204" pitchFamily="34" charset="0"/>
              <a:buChar char="•"/>
            </a:pPr>
            <a:r>
              <a:rPr lang="ja-JP" altLang="en-US" sz="1200"/>
              <a:t>発注管理</a:t>
            </a:r>
          </a:p>
          <a:p>
            <a:pPr marL="171450" indent="-171450">
              <a:lnSpc>
                <a:spcPts val="1600"/>
              </a:lnSpc>
              <a:buClr>
                <a:srgbClr val="F5B919"/>
              </a:buClr>
              <a:buFont typeface="Arial" panose="020B0604020202020204" pitchFamily="34" charset="0"/>
              <a:buChar char="•"/>
            </a:pPr>
            <a:r>
              <a:rPr lang="ja-JP" altLang="en-US" sz="1200"/>
              <a:t>支払管理</a:t>
            </a:r>
          </a:p>
          <a:p>
            <a:pPr marL="171450" indent="-171450">
              <a:lnSpc>
                <a:spcPts val="1600"/>
              </a:lnSpc>
              <a:buClr>
                <a:srgbClr val="F5B919"/>
              </a:buClr>
              <a:buFont typeface="Arial" panose="020B0604020202020204" pitchFamily="34" charset="0"/>
              <a:buChar char="•"/>
            </a:pPr>
            <a:r>
              <a:rPr lang="ja-JP" altLang="en-US" sz="1200"/>
              <a:t>入金管理</a:t>
            </a:r>
            <a:endParaRPr kumimoji="1" lang="ja-JP" altLang="en-US" sz="1200"/>
          </a:p>
        </p:txBody>
      </p:sp>
      <p:sp>
        <p:nvSpPr>
          <p:cNvPr id="70" name="テキスト ボックス 69">
            <a:extLst>
              <a:ext uri="{FF2B5EF4-FFF2-40B4-BE49-F238E27FC236}">
                <a16:creationId xmlns:a16="http://schemas.microsoft.com/office/drawing/2014/main" id="{33C1E16C-DB78-BDA9-EB27-5B99B74CF576}"/>
              </a:ext>
            </a:extLst>
          </p:cNvPr>
          <p:cNvSpPr txBox="1"/>
          <p:nvPr/>
        </p:nvSpPr>
        <p:spPr>
          <a:xfrm>
            <a:off x="9841362" y="3786637"/>
            <a:ext cx="1471963" cy="288652"/>
          </a:xfrm>
          <a:prstGeom prst="rect">
            <a:avLst/>
          </a:prstGeom>
          <a:noFill/>
        </p:spPr>
        <p:txBody>
          <a:bodyPr wrap="square" rtlCol="0">
            <a:spAutoFit/>
          </a:bodyPr>
          <a:lstStyle/>
          <a:p>
            <a:pPr algn="r">
              <a:lnSpc>
                <a:spcPts val="1600"/>
              </a:lnSpc>
              <a:buClr>
                <a:srgbClr val="F5B919"/>
              </a:buClr>
            </a:pPr>
            <a:r>
              <a:rPr lang="ja-JP" altLang="en-US" sz="1200"/>
              <a:t>など</a:t>
            </a:r>
            <a:endParaRPr kumimoji="1" lang="ja-JP" altLang="en-US" sz="1200"/>
          </a:p>
        </p:txBody>
      </p:sp>
      <p:pic>
        <p:nvPicPr>
          <p:cNvPr id="75" name="図 74">
            <a:extLst>
              <a:ext uri="{FF2B5EF4-FFF2-40B4-BE49-F238E27FC236}">
                <a16:creationId xmlns:a16="http://schemas.microsoft.com/office/drawing/2014/main" id="{7E278661-B8AA-28AD-7179-D211A92B04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3505" y="5803242"/>
            <a:ext cx="406400" cy="406400"/>
          </a:xfrm>
          <a:prstGeom prst="rect">
            <a:avLst/>
          </a:prstGeom>
        </p:spPr>
      </p:pic>
      <p:pic>
        <p:nvPicPr>
          <p:cNvPr id="8" name="図 7">
            <a:extLst>
              <a:ext uri="{FF2B5EF4-FFF2-40B4-BE49-F238E27FC236}">
                <a16:creationId xmlns:a16="http://schemas.microsoft.com/office/drawing/2014/main" id="{34EC7767-CEB8-99F7-2484-4BC4357EFB11}"/>
              </a:ext>
            </a:extLst>
          </p:cNvPr>
          <p:cNvPicPr>
            <a:picLocks noChangeAspect="1"/>
          </p:cNvPicPr>
          <p:nvPr/>
        </p:nvPicPr>
        <p:blipFill>
          <a:blip r:embed="rId7"/>
          <a:stretch>
            <a:fillRect/>
          </a:stretch>
        </p:blipFill>
        <p:spPr>
          <a:xfrm>
            <a:off x="8272225" y="5437388"/>
            <a:ext cx="2821498" cy="851131"/>
          </a:xfrm>
          <a:prstGeom prst="rect">
            <a:avLst/>
          </a:prstGeom>
        </p:spPr>
      </p:pic>
    </p:spTree>
    <p:extLst>
      <p:ext uri="{BB962C8B-B14F-4D97-AF65-F5344CB8AC3E}">
        <p14:creationId xmlns:p14="http://schemas.microsoft.com/office/powerpoint/2010/main" val="37945973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AB52D3-4C0E-40EF-C586-151713DB0AF6}"/>
              </a:ext>
            </a:extLst>
          </p:cNvPr>
          <p:cNvSpPr>
            <a:spLocks noGrp="1"/>
          </p:cNvSpPr>
          <p:nvPr>
            <p:ph type="sldNum" sz="quarter" idx="4"/>
          </p:nvPr>
        </p:nvSpPr>
        <p:spPr/>
        <p:txBody>
          <a:bodyPr/>
          <a:lstStyle/>
          <a:p>
            <a:fld id="{8D25A64C-5F60-9E4F-A90F-656EC2FF92F5}" type="slidenum">
              <a:rPr lang="ja-JP" altLang="en-US" smtClean="0"/>
              <a:pPr/>
              <a:t>70</a:t>
            </a:fld>
            <a:endParaRPr lang="ja-JP" altLang="en-US"/>
          </a:p>
        </p:txBody>
      </p:sp>
      <p:grpSp>
        <p:nvGrpSpPr>
          <p:cNvPr id="3" name="グループ化 2">
            <a:extLst>
              <a:ext uri="{FF2B5EF4-FFF2-40B4-BE49-F238E27FC236}">
                <a16:creationId xmlns:a16="http://schemas.microsoft.com/office/drawing/2014/main" id="{32CD1A67-180A-6E41-2699-E2B824B76020}"/>
              </a:ext>
            </a:extLst>
          </p:cNvPr>
          <p:cNvGrpSpPr/>
          <p:nvPr/>
        </p:nvGrpSpPr>
        <p:grpSpPr>
          <a:xfrm>
            <a:off x="0" y="638765"/>
            <a:ext cx="6321287" cy="914765"/>
            <a:chOff x="1622549" y="590748"/>
            <a:chExt cx="6274166" cy="914765"/>
          </a:xfrm>
        </p:grpSpPr>
        <p:sp>
          <p:nvSpPr>
            <p:cNvPr id="4" name="正方形/長方形 3">
              <a:extLst>
                <a:ext uri="{FF2B5EF4-FFF2-40B4-BE49-F238E27FC236}">
                  <a16:creationId xmlns:a16="http://schemas.microsoft.com/office/drawing/2014/main" id="{7629D15B-457D-6AE2-97D8-8DA57B09BE0F}"/>
                </a:ext>
              </a:extLst>
            </p:cNvPr>
            <p:cNvSpPr/>
            <p:nvPr/>
          </p:nvSpPr>
          <p:spPr>
            <a:xfrm rot="2700000">
              <a:off x="2337987" y="611360"/>
              <a:ext cx="886625" cy="886625"/>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3E733BF-5A5D-6FA1-E2CD-25E592395BAE}"/>
                </a:ext>
              </a:extLst>
            </p:cNvPr>
            <p:cNvSpPr txBox="1"/>
            <p:nvPr/>
          </p:nvSpPr>
          <p:spPr>
            <a:xfrm>
              <a:off x="1622549" y="797627"/>
              <a:ext cx="2317500" cy="707886"/>
            </a:xfrm>
            <a:prstGeom prst="rect">
              <a:avLst/>
            </a:prstGeom>
            <a:noFill/>
          </p:spPr>
          <p:txBody>
            <a:bodyPr wrap="square" rtlCol="0">
              <a:spAutoFit/>
            </a:bodyPr>
            <a:lstStyle/>
            <a:p>
              <a:pPr algn="ctr"/>
              <a:r>
                <a:rPr lang="ja-JP" altLang="en-US" sz="1600" b="1">
                  <a:latin typeface="Yu Gothic Medium" panose="020B0400000000000000" pitchFamily="34" charset="-128"/>
                  <a:ea typeface="Yu Gothic Medium" panose="020B0400000000000000" pitchFamily="34" charset="-128"/>
                </a:rPr>
                <a:t>理由</a:t>
              </a:r>
              <a:endParaRPr lang="en-US" altLang="ja-JP" sz="1600" b="1" dirty="0">
                <a:latin typeface="Yu Gothic Medium" panose="020B0400000000000000" pitchFamily="34" charset="-128"/>
                <a:ea typeface="Yu Gothic Medium" panose="020B0400000000000000" pitchFamily="34" charset="-128"/>
              </a:endParaRPr>
            </a:p>
            <a:p>
              <a:pPr algn="ctr"/>
              <a:r>
                <a:rPr lang="en-US" altLang="ja-JP" sz="2400" b="1" dirty="0">
                  <a:latin typeface="Yu Gothic Medium" panose="020B0400000000000000" pitchFamily="34" charset="-128"/>
                  <a:ea typeface="Yu Gothic Medium" panose="020B0400000000000000" pitchFamily="34" charset="-128"/>
                </a:rPr>
                <a:t>7</a:t>
              </a:r>
              <a:endParaRPr kumimoji="1" lang="ja-JP" altLang="en-US" sz="2400" b="1">
                <a:latin typeface="Yu Gothic Medium" panose="020B0400000000000000" pitchFamily="34" charset="-128"/>
                <a:ea typeface="Yu Gothic Medium" panose="020B0400000000000000" pitchFamily="34" charset="-128"/>
              </a:endParaRPr>
            </a:p>
          </p:txBody>
        </p:sp>
        <p:sp>
          <p:nvSpPr>
            <p:cNvPr id="6" name="テキスト ボックス 5">
              <a:extLst>
                <a:ext uri="{FF2B5EF4-FFF2-40B4-BE49-F238E27FC236}">
                  <a16:creationId xmlns:a16="http://schemas.microsoft.com/office/drawing/2014/main" id="{12C60E9D-CF6A-912A-BA39-1B65126B59BE}"/>
                </a:ext>
              </a:extLst>
            </p:cNvPr>
            <p:cNvSpPr txBox="1"/>
            <p:nvPr/>
          </p:nvSpPr>
          <p:spPr>
            <a:xfrm>
              <a:off x="3263459" y="590748"/>
              <a:ext cx="4633256" cy="830997"/>
            </a:xfrm>
            <a:prstGeom prst="rect">
              <a:avLst/>
            </a:prstGeom>
            <a:noFill/>
          </p:spPr>
          <p:txBody>
            <a:bodyPr wrap="square" rtlCol="0">
              <a:spAutoFit/>
            </a:bodyPr>
            <a:lstStyle/>
            <a:p>
              <a:pPr fontAlgn="base"/>
              <a:r>
                <a:rPr lang="ja-JP" altLang="en-US" sz="2400" b="1"/>
                <a:t>多くのお客様や外部機関から</a:t>
              </a:r>
            </a:p>
            <a:p>
              <a:pPr fontAlgn="base"/>
              <a:r>
                <a:rPr lang="ja-JP" altLang="en-US" sz="2400" b="1"/>
                <a:t>評価をいただいてます</a:t>
              </a:r>
            </a:p>
          </p:txBody>
        </p:sp>
      </p:grpSp>
      <p:grpSp>
        <p:nvGrpSpPr>
          <p:cNvPr id="13" name="グループ化 12">
            <a:extLst>
              <a:ext uri="{FF2B5EF4-FFF2-40B4-BE49-F238E27FC236}">
                <a16:creationId xmlns:a16="http://schemas.microsoft.com/office/drawing/2014/main" id="{3B400097-3599-D2B7-DA2F-56CB00AD6E7A}"/>
              </a:ext>
            </a:extLst>
          </p:cNvPr>
          <p:cNvGrpSpPr/>
          <p:nvPr/>
        </p:nvGrpSpPr>
        <p:grpSpPr>
          <a:xfrm>
            <a:off x="3645225" y="3985426"/>
            <a:ext cx="4901550" cy="1992070"/>
            <a:chOff x="6664837" y="4320368"/>
            <a:chExt cx="4901550" cy="1992070"/>
          </a:xfrm>
        </p:grpSpPr>
        <p:sp>
          <p:nvSpPr>
            <p:cNvPr id="11" name="テキスト ボックス 10">
              <a:extLst>
                <a:ext uri="{FF2B5EF4-FFF2-40B4-BE49-F238E27FC236}">
                  <a16:creationId xmlns:a16="http://schemas.microsoft.com/office/drawing/2014/main" id="{B364B6DC-66B8-D4F7-F7FF-52D7F4191D49}"/>
                </a:ext>
              </a:extLst>
            </p:cNvPr>
            <p:cNvSpPr txBox="1"/>
            <p:nvPr/>
          </p:nvSpPr>
          <p:spPr>
            <a:xfrm>
              <a:off x="6664837" y="5047861"/>
              <a:ext cx="4901550" cy="1264577"/>
            </a:xfrm>
            <a:prstGeom prst="rect">
              <a:avLst/>
            </a:prstGeom>
            <a:noFill/>
          </p:spPr>
          <p:txBody>
            <a:bodyPr wrap="square" rtlCol="0">
              <a:spAutoFit/>
            </a:bodyPr>
            <a:lstStyle/>
            <a:p>
              <a:pPr>
                <a:lnSpc>
                  <a:spcPct val="150000"/>
                </a:lnSpc>
              </a:pPr>
              <a:r>
                <a:rPr lang="ja-JP" altLang="en-US" sz="1300"/>
                <a:t>ビジネス向けクラウドサービスのレビューサイト</a:t>
              </a:r>
              <a:r>
                <a:rPr lang="en" altLang="ja-JP" sz="1300" dirty="0" err="1"/>
                <a:t>ITreview</a:t>
              </a:r>
              <a:r>
                <a:rPr lang="ja-JP" altLang="en-US" sz="1300"/>
                <a:t>の「</a:t>
              </a:r>
              <a:r>
                <a:rPr lang="en" altLang="ja-JP" sz="1300" dirty="0"/>
                <a:t>Web</a:t>
              </a:r>
              <a:r>
                <a:rPr lang="ja-JP" altLang="en-US" sz="1300"/>
                <a:t>データベース・ノンプログラミング開発」「</a:t>
              </a:r>
              <a:r>
                <a:rPr lang="en" altLang="ja-JP" sz="1300" dirty="0"/>
                <a:t>PaaS</a:t>
              </a:r>
              <a:r>
                <a:rPr lang="ja-JP" altLang="en" sz="1300"/>
                <a:t>」「</a:t>
              </a:r>
              <a:r>
                <a:rPr lang="ja-JP" altLang="en-US" sz="1300"/>
                <a:t>ローコード開発」「チームコラボレーション」の</a:t>
              </a:r>
              <a:r>
                <a:rPr lang="en-US" altLang="ja-JP" sz="1300" dirty="0"/>
                <a:t>4</a:t>
              </a:r>
              <a:r>
                <a:rPr lang="ja-JP" altLang="en-US" sz="1300"/>
                <a:t>部門で高い評価を獲得しています。</a:t>
              </a:r>
              <a:endParaRPr kumimoji="1" lang="ja-JP" altLang="en-US" sz="1300"/>
            </a:p>
          </p:txBody>
        </p:sp>
        <p:sp>
          <p:nvSpPr>
            <p:cNvPr id="12" name="テキスト ボックス 11">
              <a:extLst>
                <a:ext uri="{FF2B5EF4-FFF2-40B4-BE49-F238E27FC236}">
                  <a16:creationId xmlns:a16="http://schemas.microsoft.com/office/drawing/2014/main" id="{C1C54AB7-A675-3EFC-A380-FA63FC952B25}"/>
                </a:ext>
              </a:extLst>
            </p:cNvPr>
            <p:cNvSpPr txBox="1"/>
            <p:nvPr/>
          </p:nvSpPr>
          <p:spPr>
            <a:xfrm>
              <a:off x="6664837" y="4320368"/>
              <a:ext cx="4901550" cy="646331"/>
            </a:xfrm>
            <a:prstGeom prst="rect">
              <a:avLst/>
            </a:prstGeom>
            <a:noFill/>
          </p:spPr>
          <p:txBody>
            <a:bodyPr wrap="square" rtlCol="0">
              <a:spAutoFit/>
            </a:bodyPr>
            <a:lstStyle/>
            <a:p>
              <a:pPr algn="ctr"/>
              <a:r>
                <a:rPr lang="en" altLang="ja-JP" b="1" dirty="0">
                  <a:latin typeface="Yu Gothic Medium" panose="020B0400000000000000" pitchFamily="34" charset="-128"/>
                  <a:ea typeface="Yu Gothic Medium" panose="020B0400000000000000" pitchFamily="34" charset="-128"/>
                </a:rPr>
                <a:t>Web</a:t>
              </a:r>
              <a:r>
                <a:rPr lang="ja-JP" altLang="en-US" b="1">
                  <a:latin typeface="Yu Gothic Medium" panose="020B0400000000000000" pitchFamily="34" charset="-128"/>
                  <a:ea typeface="Yu Gothic Medium" panose="020B0400000000000000" pitchFamily="34" charset="-128"/>
                </a:rPr>
                <a:t>データベース・ノンプログラミング</a:t>
              </a:r>
            </a:p>
            <a:p>
              <a:pPr algn="ctr"/>
              <a:r>
                <a:rPr lang="ja-JP" altLang="en-US" b="1">
                  <a:latin typeface="Yu Gothic Medium" panose="020B0400000000000000" pitchFamily="34" charset="-128"/>
                  <a:ea typeface="Yu Gothic Medium" panose="020B0400000000000000" pitchFamily="34" charset="-128"/>
                </a:rPr>
                <a:t>など、合わせて４部門にて</a:t>
              </a:r>
              <a:r>
                <a:rPr lang="en" altLang="ja-JP" b="1" dirty="0">
                  <a:latin typeface="Yu Gothic Medium" panose="020B0400000000000000" pitchFamily="34" charset="-128"/>
                  <a:ea typeface="Yu Gothic Medium" panose="020B0400000000000000" pitchFamily="34" charset="-128"/>
                </a:rPr>
                <a:t>LEADER</a:t>
              </a:r>
              <a:r>
                <a:rPr lang="ja-JP" altLang="en-US" b="1">
                  <a:latin typeface="Yu Gothic Medium" panose="020B0400000000000000" pitchFamily="34" charset="-128"/>
                  <a:ea typeface="Yu Gothic Medium" panose="020B0400000000000000" pitchFamily="34" charset="-128"/>
                </a:rPr>
                <a:t>取得</a:t>
              </a:r>
              <a:endParaRPr kumimoji="1" lang="ja-JP" altLang="en-US" b="1">
                <a:latin typeface="Yu Gothic Medium" panose="020B0400000000000000" pitchFamily="34" charset="-128"/>
                <a:ea typeface="Yu Gothic Medium" panose="020B0400000000000000" pitchFamily="34" charset="-128"/>
              </a:endParaRPr>
            </a:p>
          </p:txBody>
        </p:sp>
      </p:grpSp>
      <p:pic>
        <p:nvPicPr>
          <p:cNvPr id="19" name="図 18" descr="文字が書かれた看板&#10;&#10;自動的に生成された説明">
            <a:extLst>
              <a:ext uri="{FF2B5EF4-FFF2-40B4-BE49-F238E27FC236}">
                <a16:creationId xmlns:a16="http://schemas.microsoft.com/office/drawing/2014/main" id="{8C78E5DB-531D-F227-4689-68D1EF5F65C0}"/>
              </a:ext>
            </a:extLst>
          </p:cNvPr>
          <p:cNvPicPr>
            <a:picLocks noChangeAspect="1"/>
          </p:cNvPicPr>
          <p:nvPr/>
        </p:nvPicPr>
        <p:blipFill>
          <a:blip r:embed="rId2"/>
          <a:stretch>
            <a:fillRect/>
          </a:stretch>
        </p:blipFill>
        <p:spPr>
          <a:xfrm>
            <a:off x="5253038" y="1731983"/>
            <a:ext cx="1758584" cy="2018854"/>
          </a:xfrm>
          <a:prstGeom prst="rect">
            <a:avLst/>
          </a:prstGeom>
        </p:spPr>
      </p:pic>
    </p:spTree>
    <p:extLst>
      <p:ext uri="{BB962C8B-B14F-4D97-AF65-F5344CB8AC3E}">
        <p14:creationId xmlns:p14="http://schemas.microsoft.com/office/powerpoint/2010/main" val="1343891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8AE050-B951-834E-A5AB-EB1EC1F2265F}"/>
              </a:ext>
            </a:extLst>
          </p:cNvPr>
          <p:cNvSpPr>
            <a:spLocks noGrp="1"/>
          </p:cNvSpPr>
          <p:nvPr>
            <p:ph type="sldNum" sz="quarter" idx="4"/>
          </p:nvPr>
        </p:nvSpPr>
        <p:spPr/>
        <p:txBody>
          <a:bodyPr/>
          <a:lstStyle/>
          <a:p>
            <a:fld id="{8D25A64C-5F60-9E4F-A90F-656EC2FF92F5}" type="slidenum">
              <a:rPr lang="ja-JP" altLang="en-US" smtClean="0"/>
              <a:pPr/>
              <a:t>71</a:t>
            </a:fld>
            <a:endParaRPr lang="ja-JP" altLang="en-US"/>
          </a:p>
        </p:txBody>
      </p:sp>
      <p:sp>
        <p:nvSpPr>
          <p:cNvPr id="4" name="テキスト ボックス 3">
            <a:extLst>
              <a:ext uri="{FF2B5EF4-FFF2-40B4-BE49-F238E27FC236}">
                <a16:creationId xmlns:a16="http://schemas.microsoft.com/office/drawing/2014/main" id="{DA84EDDC-81EC-FE42-9E3C-F92054592764}"/>
              </a:ext>
            </a:extLst>
          </p:cNvPr>
          <p:cNvSpPr txBox="1"/>
          <p:nvPr/>
        </p:nvSpPr>
        <p:spPr>
          <a:xfrm>
            <a:off x="1168880" y="2767280"/>
            <a:ext cx="9854239" cy="1138773"/>
          </a:xfrm>
          <a:prstGeom prst="rect">
            <a:avLst/>
          </a:prstGeom>
          <a:noFill/>
        </p:spPr>
        <p:txBody>
          <a:bodyPr wrap="square" rtlCol="0">
            <a:spAutoFit/>
          </a:bodyPr>
          <a:lstStyle/>
          <a:p>
            <a:pPr algn="ctr" fontAlgn="base"/>
            <a:r>
              <a:rPr lang="en" altLang="ja-JP" sz="2800" b="1" dirty="0" err="1"/>
              <a:t>kintone</a:t>
            </a:r>
            <a:r>
              <a:rPr lang="ja-JP" altLang="en-US" sz="2800" b="1"/>
              <a:t>と表計算ソフト・専門システム・フルスクラッチを</a:t>
            </a:r>
            <a:endParaRPr lang="en-US" altLang="ja-JP" sz="2800" b="1" dirty="0"/>
          </a:p>
          <a:p>
            <a:pPr algn="ctr" fontAlgn="base"/>
            <a:r>
              <a:rPr lang="ja-JP" altLang="en-US" sz="4000" b="1"/>
              <a:t>かんたん比較しました</a:t>
            </a:r>
          </a:p>
        </p:txBody>
      </p:sp>
    </p:spTree>
    <p:extLst>
      <p:ext uri="{BB962C8B-B14F-4D97-AF65-F5344CB8AC3E}">
        <p14:creationId xmlns:p14="http://schemas.microsoft.com/office/powerpoint/2010/main" val="1406406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0431299-F7AE-9349-94AA-987079D944B9}"/>
              </a:ext>
            </a:extLst>
          </p:cNvPr>
          <p:cNvSpPr>
            <a:spLocks noGrp="1"/>
          </p:cNvSpPr>
          <p:nvPr>
            <p:ph type="sldNum" sz="quarter" idx="4"/>
          </p:nvPr>
        </p:nvSpPr>
        <p:spPr/>
        <p:txBody>
          <a:bodyPr/>
          <a:lstStyle/>
          <a:p>
            <a:fld id="{8D25A64C-5F60-9E4F-A90F-656EC2FF92F5}" type="slidenum">
              <a:rPr lang="ja-JP" altLang="en-US" smtClean="0"/>
              <a:pPr/>
              <a:t>72</a:t>
            </a:fld>
            <a:endParaRPr lang="ja-JP" altLang="en-US"/>
          </a:p>
        </p:txBody>
      </p:sp>
      <p:pic>
        <p:nvPicPr>
          <p:cNvPr id="8" name="図 7">
            <a:extLst>
              <a:ext uri="{FF2B5EF4-FFF2-40B4-BE49-F238E27FC236}">
                <a16:creationId xmlns:a16="http://schemas.microsoft.com/office/drawing/2014/main" id="{DF20C44B-B4CC-3F4F-83E9-681C7EB839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42094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EFEBE1E-91A2-414F-ABEF-DC070159E14F}"/>
              </a:ext>
            </a:extLst>
          </p:cNvPr>
          <p:cNvSpPr/>
          <p:nvPr/>
        </p:nvSpPr>
        <p:spPr>
          <a:xfrm>
            <a:off x="539999" y="1574617"/>
            <a:ext cx="5257051" cy="1816100"/>
          </a:xfrm>
          <a:prstGeom prst="rect">
            <a:avLst/>
          </a:prstGeom>
          <a:solidFill>
            <a:srgbClr val="EB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4" name="図 63" descr="アイコン&#10;&#10;自動的に生成された説明">
            <a:extLst>
              <a:ext uri="{FF2B5EF4-FFF2-40B4-BE49-F238E27FC236}">
                <a16:creationId xmlns:a16="http://schemas.microsoft.com/office/drawing/2014/main" id="{A9C6DB7A-212A-0405-0B3A-EEBA801FE4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6450" y="2110003"/>
            <a:ext cx="4705350" cy="768541"/>
          </a:xfrm>
          <a:prstGeom prst="rect">
            <a:avLst/>
          </a:prstGeom>
        </p:spPr>
      </p:pic>
      <p:sp>
        <p:nvSpPr>
          <p:cNvPr id="2" name="スライド番号プレースホルダー 1">
            <a:extLst>
              <a:ext uri="{FF2B5EF4-FFF2-40B4-BE49-F238E27FC236}">
                <a16:creationId xmlns:a16="http://schemas.microsoft.com/office/drawing/2014/main" id="{2F6385CF-3135-BE45-98EA-BD97AC15DCA0}"/>
              </a:ext>
            </a:extLst>
          </p:cNvPr>
          <p:cNvSpPr>
            <a:spLocks noGrp="1"/>
          </p:cNvSpPr>
          <p:nvPr>
            <p:ph type="sldNum" sz="quarter" idx="4"/>
          </p:nvPr>
        </p:nvSpPr>
        <p:spPr/>
        <p:txBody>
          <a:bodyPr/>
          <a:lstStyle/>
          <a:p>
            <a:fld id="{8D25A64C-5F60-9E4F-A90F-656EC2FF92F5}" type="slidenum">
              <a:rPr lang="ja-JP" altLang="en-US" smtClean="0"/>
              <a:pPr/>
              <a:t>73</a:t>
            </a:fld>
            <a:endParaRPr lang="ja-JP" altLang="en-US"/>
          </a:p>
        </p:txBody>
      </p:sp>
      <p:sp>
        <p:nvSpPr>
          <p:cNvPr id="3" name="正方形/長方形 2">
            <a:extLst>
              <a:ext uri="{FF2B5EF4-FFF2-40B4-BE49-F238E27FC236}">
                <a16:creationId xmlns:a16="http://schemas.microsoft.com/office/drawing/2014/main" id="{C05060CD-968F-4F45-8A78-44A20E9C888B}"/>
              </a:ext>
            </a:extLst>
          </p:cNvPr>
          <p:cNvSpPr/>
          <p:nvPr/>
        </p:nvSpPr>
        <p:spPr>
          <a:xfrm>
            <a:off x="6051800" y="4114784"/>
            <a:ext cx="5257050" cy="2057416"/>
          </a:xfrm>
          <a:prstGeom prst="rect">
            <a:avLst/>
          </a:prstGeom>
          <a:solidFill>
            <a:srgbClr val="EB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F584B9E-5C95-A241-AD5D-E15EA445C076}"/>
              </a:ext>
            </a:extLst>
          </p:cNvPr>
          <p:cNvSpPr/>
          <p:nvPr/>
        </p:nvSpPr>
        <p:spPr>
          <a:xfrm>
            <a:off x="6318250" y="4593491"/>
            <a:ext cx="1225550" cy="562709"/>
          </a:xfrm>
          <a:prstGeom prst="rect">
            <a:avLst/>
          </a:prstGeom>
          <a:solidFill>
            <a:srgbClr val="86C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177A6EF-5082-E64F-BCBA-11D7235B2C6E}"/>
              </a:ext>
            </a:extLst>
          </p:cNvPr>
          <p:cNvSpPr/>
          <p:nvPr/>
        </p:nvSpPr>
        <p:spPr>
          <a:xfrm>
            <a:off x="6051800" y="1574617"/>
            <a:ext cx="5257050" cy="1816100"/>
          </a:xfrm>
          <a:prstGeom prst="rect">
            <a:avLst/>
          </a:prstGeom>
          <a:solidFill>
            <a:srgbClr val="EB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8B9B472-83A2-0E44-8285-D8925B7730FD}"/>
              </a:ext>
            </a:extLst>
          </p:cNvPr>
          <p:cNvSpPr/>
          <p:nvPr/>
        </p:nvSpPr>
        <p:spPr>
          <a:xfrm>
            <a:off x="6184900" y="2699693"/>
            <a:ext cx="4991099" cy="576781"/>
          </a:xfrm>
          <a:prstGeom prst="rect">
            <a:avLst/>
          </a:prstGeom>
          <a:solidFill>
            <a:schemeClr val="bg1"/>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1 つの角を切り取った四角形 7">
            <a:extLst>
              <a:ext uri="{FF2B5EF4-FFF2-40B4-BE49-F238E27FC236}">
                <a16:creationId xmlns:a16="http://schemas.microsoft.com/office/drawing/2014/main" id="{EA13DFD3-9943-1443-964B-09C90B810EE9}"/>
              </a:ext>
            </a:extLst>
          </p:cNvPr>
          <p:cNvSpPr/>
          <p:nvPr/>
        </p:nvSpPr>
        <p:spPr>
          <a:xfrm flipH="1">
            <a:off x="540000" y="1049749"/>
            <a:ext cx="5229016" cy="527265"/>
          </a:xfrm>
          <a:prstGeom prst="snip1Rect">
            <a:avLst>
              <a:gd name="adj" fmla="val 35520"/>
            </a:avLst>
          </a:prstGeom>
          <a:solidFill>
            <a:srgbClr val="009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B14EEF3-DB0E-B045-BD30-406B28A65A96}"/>
              </a:ext>
            </a:extLst>
          </p:cNvPr>
          <p:cNvSpPr txBox="1"/>
          <p:nvPr/>
        </p:nvSpPr>
        <p:spPr>
          <a:xfrm>
            <a:off x="540000" y="540000"/>
            <a:ext cx="4971800" cy="430887"/>
          </a:xfrm>
          <a:prstGeom prst="rect">
            <a:avLst/>
          </a:prstGeom>
          <a:noFill/>
        </p:spPr>
        <p:txBody>
          <a:bodyPr wrap="square" rtlCol="0">
            <a:spAutoFit/>
          </a:bodyPr>
          <a:lstStyle/>
          <a:p>
            <a:r>
              <a:rPr lang="ja-JP" altLang="en-US" sz="2200" b="1">
                <a:solidFill>
                  <a:srgbClr val="009C7C"/>
                </a:solidFill>
                <a:latin typeface="Yu Gothic Medium" panose="020B0400000000000000" pitchFamily="34" charset="-128"/>
                <a:ea typeface="Yu Gothic Medium" panose="020B0400000000000000" pitchFamily="34" charset="-128"/>
              </a:rPr>
              <a:t>ご利用までのステップ（コツ）</a:t>
            </a:r>
            <a:endParaRPr kumimoji="1" lang="ja-JP" altLang="en-US" sz="2200" b="1">
              <a:solidFill>
                <a:srgbClr val="009C7C"/>
              </a:solidFill>
              <a:latin typeface="Yu Gothic Medium" panose="020B0400000000000000" pitchFamily="34" charset="-128"/>
              <a:ea typeface="Yu Gothic Medium" panose="020B0400000000000000" pitchFamily="34" charset="-128"/>
            </a:endParaRPr>
          </a:p>
        </p:txBody>
      </p:sp>
      <p:sp>
        <p:nvSpPr>
          <p:cNvPr id="10" name="テキスト ボックス 9">
            <a:extLst>
              <a:ext uri="{FF2B5EF4-FFF2-40B4-BE49-F238E27FC236}">
                <a16:creationId xmlns:a16="http://schemas.microsoft.com/office/drawing/2014/main" id="{7D1EF7CF-C183-8642-A9FA-840160FFAF9D}"/>
              </a:ext>
            </a:extLst>
          </p:cNvPr>
          <p:cNvSpPr txBox="1"/>
          <p:nvPr/>
        </p:nvSpPr>
        <p:spPr>
          <a:xfrm>
            <a:off x="806450" y="1097326"/>
            <a:ext cx="812800" cy="384401"/>
          </a:xfrm>
          <a:prstGeom prst="rect">
            <a:avLst/>
          </a:prstGeom>
          <a:noFill/>
        </p:spPr>
        <p:txBody>
          <a:bodyPr wrap="square" rtlCol="0">
            <a:spAutoFit/>
          </a:bodyPr>
          <a:lstStyle/>
          <a:p>
            <a:pPr>
              <a:lnSpc>
                <a:spcPct val="150000"/>
              </a:lnSpc>
            </a:pPr>
            <a:r>
              <a:rPr lang="en-US" altLang="ja-JP" sz="1400" dirty="0">
                <a:solidFill>
                  <a:schemeClr val="bg1"/>
                </a:solidFill>
                <a:latin typeface="Yu Gothic Medium" panose="020B0400000000000000" pitchFamily="34" charset="-128"/>
                <a:ea typeface="Yu Gothic Medium" panose="020B0400000000000000" pitchFamily="34" charset="-128"/>
              </a:rPr>
              <a:t>STEP1</a:t>
            </a:r>
            <a:endParaRPr lang="ja-JP" altLang="en-US" sz="1400">
              <a:solidFill>
                <a:schemeClr val="bg1"/>
              </a:solidFill>
              <a:latin typeface="Yu Gothic Medium" panose="020B0400000000000000" pitchFamily="34" charset="-128"/>
              <a:ea typeface="Yu Gothic Medium" panose="020B0400000000000000" pitchFamily="34" charset="-128"/>
            </a:endParaRPr>
          </a:p>
        </p:txBody>
      </p:sp>
      <p:sp>
        <p:nvSpPr>
          <p:cNvPr id="11" name="テキスト ボックス 10">
            <a:extLst>
              <a:ext uri="{FF2B5EF4-FFF2-40B4-BE49-F238E27FC236}">
                <a16:creationId xmlns:a16="http://schemas.microsoft.com/office/drawing/2014/main" id="{5582EC49-E65F-5842-839B-56EF1CE5F2BD}"/>
              </a:ext>
            </a:extLst>
          </p:cNvPr>
          <p:cNvSpPr txBox="1"/>
          <p:nvPr/>
        </p:nvSpPr>
        <p:spPr>
          <a:xfrm>
            <a:off x="673101" y="1607591"/>
            <a:ext cx="4991098" cy="384401"/>
          </a:xfrm>
          <a:prstGeom prst="rect">
            <a:avLst/>
          </a:prstGeom>
          <a:noFill/>
        </p:spPr>
        <p:txBody>
          <a:bodyPr wrap="square" rtlCol="0">
            <a:spAutoFit/>
          </a:bodyPr>
          <a:lstStyle/>
          <a:p>
            <a:pPr algn="ctr">
              <a:lnSpc>
                <a:spcPct val="150000"/>
              </a:lnSpc>
            </a:pPr>
            <a:r>
              <a:rPr lang="ja-JP" altLang="en-US" sz="1400">
                <a:latin typeface="Yu Gothic Medium" panose="020B0400000000000000" pitchFamily="34" charset="-128"/>
                <a:ea typeface="Yu Gothic Medium" panose="020B0400000000000000" pitchFamily="34" charset="-128"/>
              </a:rPr>
              <a:t>仲間がいると、導入・浸透がやりやすくなります</a:t>
            </a:r>
          </a:p>
        </p:txBody>
      </p:sp>
      <p:sp>
        <p:nvSpPr>
          <p:cNvPr id="12" name="テキスト ボックス 11">
            <a:extLst>
              <a:ext uri="{FF2B5EF4-FFF2-40B4-BE49-F238E27FC236}">
                <a16:creationId xmlns:a16="http://schemas.microsoft.com/office/drawing/2014/main" id="{9E859BC7-A729-544F-8FBA-465FF328102D}"/>
              </a:ext>
            </a:extLst>
          </p:cNvPr>
          <p:cNvSpPr txBox="1"/>
          <p:nvPr/>
        </p:nvSpPr>
        <p:spPr>
          <a:xfrm>
            <a:off x="1619249" y="1040938"/>
            <a:ext cx="4149767" cy="467885"/>
          </a:xfrm>
          <a:prstGeom prst="rect">
            <a:avLst/>
          </a:prstGeom>
          <a:noFill/>
        </p:spPr>
        <p:txBody>
          <a:bodyPr wrap="square" rtlCol="0">
            <a:spAutoFit/>
          </a:bodyPr>
          <a:lstStyle/>
          <a:p>
            <a:pPr>
              <a:lnSpc>
                <a:spcPct val="150000"/>
              </a:lnSpc>
            </a:pPr>
            <a:r>
              <a:rPr lang="ja-JP" altLang="en-US">
                <a:solidFill>
                  <a:schemeClr val="bg1"/>
                </a:solidFill>
                <a:latin typeface="Yu Gothic Medium" panose="020B0400000000000000" pitchFamily="34" charset="-128"/>
                <a:ea typeface="Yu Gothic Medium" panose="020B0400000000000000" pitchFamily="34" charset="-128"/>
              </a:rPr>
              <a:t>メンバーを集めよう！</a:t>
            </a:r>
          </a:p>
        </p:txBody>
      </p:sp>
      <p:cxnSp>
        <p:nvCxnSpPr>
          <p:cNvPr id="13" name="直線コネクタ 12">
            <a:extLst>
              <a:ext uri="{FF2B5EF4-FFF2-40B4-BE49-F238E27FC236}">
                <a16:creationId xmlns:a16="http://schemas.microsoft.com/office/drawing/2014/main" id="{3A2ACB17-3D43-7047-94AE-67D9982AA84F}"/>
              </a:ext>
            </a:extLst>
          </p:cNvPr>
          <p:cNvCxnSpPr>
            <a:cxnSpLocks/>
          </p:cNvCxnSpPr>
          <p:nvPr/>
        </p:nvCxnSpPr>
        <p:spPr>
          <a:xfrm>
            <a:off x="1581150" y="1193800"/>
            <a:ext cx="0" cy="2371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1 つの角を切り取った四角形 13">
            <a:extLst>
              <a:ext uri="{FF2B5EF4-FFF2-40B4-BE49-F238E27FC236}">
                <a16:creationId xmlns:a16="http://schemas.microsoft.com/office/drawing/2014/main" id="{ECF4BFCE-F60F-BF42-9B68-47A9FD04D06C}"/>
              </a:ext>
            </a:extLst>
          </p:cNvPr>
          <p:cNvSpPr/>
          <p:nvPr/>
        </p:nvSpPr>
        <p:spPr>
          <a:xfrm flipH="1">
            <a:off x="6051798" y="1049749"/>
            <a:ext cx="5229015" cy="527265"/>
          </a:xfrm>
          <a:prstGeom prst="snip1Rect">
            <a:avLst>
              <a:gd name="adj" fmla="val 35520"/>
            </a:avLst>
          </a:prstGeom>
          <a:solidFill>
            <a:srgbClr val="009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4F78341-0521-DB47-9970-58373CC7C57E}"/>
              </a:ext>
            </a:extLst>
          </p:cNvPr>
          <p:cNvSpPr txBox="1"/>
          <p:nvPr/>
        </p:nvSpPr>
        <p:spPr>
          <a:xfrm>
            <a:off x="6318250" y="1097326"/>
            <a:ext cx="812800" cy="384401"/>
          </a:xfrm>
          <a:prstGeom prst="rect">
            <a:avLst/>
          </a:prstGeom>
          <a:noFill/>
        </p:spPr>
        <p:txBody>
          <a:bodyPr wrap="square" rtlCol="0">
            <a:spAutoFit/>
          </a:bodyPr>
          <a:lstStyle/>
          <a:p>
            <a:pPr>
              <a:lnSpc>
                <a:spcPct val="150000"/>
              </a:lnSpc>
            </a:pPr>
            <a:r>
              <a:rPr lang="en-US" altLang="ja-JP" sz="1400" dirty="0">
                <a:solidFill>
                  <a:schemeClr val="bg1"/>
                </a:solidFill>
                <a:latin typeface="Yu Gothic Medium" panose="020B0400000000000000" pitchFamily="34" charset="-128"/>
                <a:ea typeface="Yu Gothic Medium" panose="020B0400000000000000" pitchFamily="34" charset="-128"/>
              </a:rPr>
              <a:t>STEP2</a:t>
            </a:r>
            <a:endParaRPr lang="ja-JP" altLang="en-US" sz="1400">
              <a:solidFill>
                <a:schemeClr val="bg1"/>
              </a:solidFill>
              <a:latin typeface="Yu Gothic Medium" panose="020B0400000000000000" pitchFamily="34" charset="-128"/>
              <a:ea typeface="Yu Gothic Medium" panose="020B0400000000000000" pitchFamily="34" charset="-128"/>
            </a:endParaRPr>
          </a:p>
        </p:txBody>
      </p:sp>
      <p:sp>
        <p:nvSpPr>
          <p:cNvPr id="16" name="テキスト ボックス 15">
            <a:extLst>
              <a:ext uri="{FF2B5EF4-FFF2-40B4-BE49-F238E27FC236}">
                <a16:creationId xmlns:a16="http://schemas.microsoft.com/office/drawing/2014/main" id="{0A1D7A33-47F5-7646-82C4-6C2EDAB47FBD}"/>
              </a:ext>
            </a:extLst>
          </p:cNvPr>
          <p:cNvSpPr txBox="1"/>
          <p:nvPr/>
        </p:nvSpPr>
        <p:spPr>
          <a:xfrm>
            <a:off x="6184900" y="1607591"/>
            <a:ext cx="4991099" cy="384401"/>
          </a:xfrm>
          <a:prstGeom prst="rect">
            <a:avLst/>
          </a:prstGeom>
          <a:noFill/>
        </p:spPr>
        <p:txBody>
          <a:bodyPr wrap="square" rtlCol="0">
            <a:spAutoFit/>
          </a:bodyPr>
          <a:lstStyle/>
          <a:p>
            <a:pPr algn="ctr">
              <a:lnSpc>
                <a:spcPct val="150000"/>
              </a:lnSpc>
            </a:pPr>
            <a:r>
              <a:rPr lang="ja-JP" altLang="en-US" sz="1400">
                <a:latin typeface="Yu Gothic Medium" panose="020B0400000000000000" pitchFamily="34" charset="-128"/>
                <a:ea typeface="Yu Gothic Medium" panose="020B0400000000000000" pitchFamily="34" charset="-128"/>
              </a:rPr>
              <a:t>「理想」があると「課題」が見えやすくなります</a:t>
            </a:r>
          </a:p>
        </p:txBody>
      </p:sp>
      <p:sp>
        <p:nvSpPr>
          <p:cNvPr id="17" name="テキスト ボックス 16">
            <a:extLst>
              <a:ext uri="{FF2B5EF4-FFF2-40B4-BE49-F238E27FC236}">
                <a16:creationId xmlns:a16="http://schemas.microsoft.com/office/drawing/2014/main" id="{C8766982-4448-5C48-9EFB-EA20205D0E27}"/>
              </a:ext>
            </a:extLst>
          </p:cNvPr>
          <p:cNvSpPr txBox="1"/>
          <p:nvPr/>
        </p:nvSpPr>
        <p:spPr>
          <a:xfrm>
            <a:off x="7131049" y="1040938"/>
            <a:ext cx="4149766" cy="467885"/>
          </a:xfrm>
          <a:prstGeom prst="rect">
            <a:avLst/>
          </a:prstGeom>
          <a:noFill/>
        </p:spPr>
        <p:txBody>
          <a:bodyPr wrap="square" rtlCol="0">
            <a:spAutoFit/>
          </a:bodyPr>
          <a:lstStyle/>
          <a:p>
            <a:pPr>
              <a:lnSpc>
                <a:spcPct val="150000"/>
              </a:lnSpc>
            </a:pPr>
            <a:r>
              <a:rPr lang="ja-JP" altLang="en-US">
                <a:solidFill>
                  <a:schemeClr val="bg1"/>
                </a:solidFill>
                <a:latin typeface="Yu Gothic Medium" panose="020B0400000000000000" pitchFamily="34" charset="-128"/>
                <a:ea typeface="Yu Gothic Medium" panose="020B0400000000000000" pitchFamily="34" charset="-128"/>
              </a:rPr>
              <a:t>現状の「課題」を明確にしよう！</a:t>
            </a:r>
          </a:p>
        </p:txBody>
      </p:sp>
      <p:cxnSp>
        <p:nvCxnSpPr>
          <p:cNvPr id="18" name="直線コネクタ 17">
            <a:extLst>
              <a:ext uri="{FF2B5EF4-FFF2-40B4-BE49-F238E27FC236}">
                <a16:creationId xmlns:a16="http://schemas.microsoft.com/office/drawing/2014/main" id="{C1C75253-F084-DE45-BCF1-0C14261F1096}"/>
              </a:ext>
            </a:extLst>
          </p:cNvPr>
          <p:cNvCxnSpPr>
            <a:cxnSpLocks/>
          </p:cNvCxnSpPr>
          <p:nvPr/>
        </p:nvCxnSpPr>
        <p:spPr>
          <a:xfrm>
            <a:off x="7092950" y="1193800"/>
            <a:ext cx="0" cy="2371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8D7726FE-B586-CD40-9DDB-9C3DBA84AC22}"/>
              </a:ext>
            </a:extLst>
          </p:cNvPr>
          <p:cNvSpPr/>
          <p:nvPr/>
        </p:nvSpPr>
        <p:spPr>
          <a:xfrm>
            <a:off x="539999" y="4114784"/>
            <a:ext cx="5257051" cy="2057416"/>
          </a:xfrm>
          <a:prstGeom prst="rect">
            <a:avLst/>
          </a:prstGeom>
          <a:solidFill>
            <a:srgbClr val="EB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1 つの角を切り取った四角形 19">
            <a:extLst>
              <a:ext uri="{FF2B5EF4-FFF2-40B4-BE49-F238E27FC236}">
                <a16:creationId xmlns:a16="http://schemas.microsoft.com/office/drawing/2014/main" id="{0DCC00D1-F945-854C-8CAA-3AFBE1C49183}"/>
              </a:ext>
            </a:extLst>
          </p:cNvPr>
          <p:cNvSpPr/>
          <p:nvPr/>
        </p:nvSpPr>
        <p:spPr>
          <a:xfrm flipH="1">
            <a:off x="540000" y="3589847"/>
            <a:ext cx="5229016" cy="528162"/>
          </a:xfrm>
          <a:prstGeom prst="snip1Rect">
            <a:avLst>
              <a:gd name="adj" fmla="val 35520"/>
            </a:avLst>
          </a:prstGeom>
          <a:solidFill>
            <a:srgbClr val="009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1ECE573-897F-E746-8C60-7919424A7CC4}"/>
              </a:ext>
            </a:extLst>
          </p:cNvPr>
          <p:cNvSpPr txBox="1"/>
          <p:nvPr/>
        </p:nvSpPr>
        <p:spPr>
          <a:xfrm>
            <a:off x="806450" y="3637423"/>
            <a:ext cx="812800" cy="384401"/>
          </a:xfrm>
          <a:prstGeom prst="rect">
            <a:avLst/>
          </a:prstGeom>
          <a:noFill/>
        </p:spPr>
        <p:txBody>
          <a:bodyPr wrap="square" rtlCol="0">
            <a:spAutoFit/>
          </a:bodyPr>
          <a:lstStyle/>
          <a:p>
            <a:pPr>
              <a:lnSpc>
                <a:spcPct val="150000"/>
              </a:lnSpc>
            </a:pPr>
            <a:r>
              <a:rPr lang="en-US" altLang="ja-JP" sz="1400" dirty="0">
                <a:solidFill>
                  <a:schemeClr val="bg1"/>
                </a:solidFill>
                <a:latin typeface="Yu Gothic Medium" panose="020B0400000000000000" pitchFamily="34" charset="-128"/>
                <a:ea typeface="Yu Gothic Medium" panose="020B0400000000000000" pitchFamily="34" charset="-128"/>
              </a:rPr>
              <a:t>STEP3</a:t>
            </a:r>
            <a:endParaRPr lang="ja-JP" altLang="en-US" sz="1400">
              <a:solidFill>
                <a:schemeClr val="bg1"/>
              </a:solidFill>
              <a:latin typeface="Yu Gothic Medium" panose="020B0400000000000000" pitchFamily="34" charset="-128"/>
              <a:ea typeface="Yu Gothic Medium" panose="020B0400000000000000" pitchFamily="34" charset="-128"/>
            </a:endParaRPr>
          </a:p>
        </p:txBody>
      </p:sp>
      <p:sp>
        <p:nvSpPr>
          <p:cNvPr id="22" name="テキスト ボックス 21">
            <a:extLst>
              <a:ext uri="{FF2B5EF4-FFF2-40B4-BE49-F238E27FC236}">
                <a16:creationId xmlns:a16="http://schemas.microsoft.com/office/drawing/2014/main" id="{AF7A85AA-F76B-1040-8C36-6C51EB6C35B2}"/>
              </a:ext>
            </a:extLst>
          </p:cNvPr>
          <p:cNvSpPr txBox="1"/>
          <p:nvPr/>
        </p:nvSpPr>
        <p:spPr>
          <a:xfrm>
            <a:off x="673100" y="4147113"/>
            <a:ext cx="4991099" cy="342723"/>
          </a:xfrm>
          <a:prstGeom prst="rect">
            <a:avLst/>
          </a:prstGeom>
          <a:noFill/>
        </p:spPr>
        <p:txBody>
          <a:bodyPr wrap="square" rtlCol="0">
            <a:spAutoFit/>
          </a:bodyPr>
          <a:lstStyle/>
          <a:p>
            <a:pPr algn="ctr">
              <a:lnSpc>
                <a:spcPct val="150000"/>
              </a:lnSpc>
            </a:pPr>
            <a:r>
              <a:rPr lang="ja-JP" altLang="en-US" sz="1200">
                <a:latin typeface="Yu Gothic Medium" panose="020B0400000000000000" pitchFamily="34" charset="-128"/>
                <a:ea typeface="Yu Gothic Medium" panose="020B0400000000000000" pitchFamily="34" charset="-128"/>
              </a:rPr>
              <a:t>業務フローが整理できると、</a:t>
            </a:r>
            <a:r>
              <a:rPr lang="en-US" altLang="ja-JP" sz="1200" dirty="0" err="1">
                <a:latin typeface="Yu Gothic Medium" panose="020B0400000000000000" pitchFamily="34" charset="-128"/>
                <a:ea typeface="Yu Gothic Medium" panose="020B0400000000000000" pitchFamily="34" charset="-128"/>
              </a:rPr>
              <a:t>kintone</a:t>
            </a:r>
            <a:r>
              <a:rPr lang="ja-JP" altLang="en-US" sz="1200">
                <a:latin typeface="Yu Gothic Medium" panose="020B0400000000000000" pitchFamily="34" charset="-128"/>
                <a:ea typeface="Yu Gothic Medium" panose="020B0400000000000000" pitchFamily="34" charset="-128"/>
              </a:rPr>
              <a:t>アプリも作りやすくなります</a:t>
            </a:r>
          </a:p>
        </p:txBody>
      </p:sp>
      <p:sp>
        <p:nvSpPr>
          <p:cNvPr id="23" name="テキスト ボックス 22">
            <a:extLst>
              <a:ext uri="{FF2B5EF4-FFF2-40B4-BE49-F238E27FC236}">
                <a16:creationId xmlns:a16="http://schemas.microsoft.com/office/drawing/2014/main" id="{CA82FF4B-0FEE-AB4E-B81A-E467F1121FF5}"/>
              </a:ext>
            </a:extLst>
          </p:cNvPr>
          <p:cNvSpPr txBox="1"/>
          <p:nvPr/>
        </p:nvSpPr>
        <p:spPr>
          <a:xfrm>
            <a:off x="1619249" y="3581035"/>
            <a:ext cx="4149767" cy="467885"/>
          </a:xfrm>
          <a:prstGeom prst="rect">
            <a:avLst/>
          </a:prstGeom>
          <a:noFill/>
        </p:spPr>
        <p:txBody>
          <a:bodyPr wrap="square" rtlCol="0">
            <a:spAutoFit/>
          </a:bodyPr>
          <a:lstStyle/>
          <a:p>
            <a:pPr>
              <a:lnSpc>
                <a:spcPct val="150000"/>
              </a:lnSpc>
            </a:pPr>
            <a:r>
              <a:rPr lang="ja-JP" altLang="en-US">
                <a:solidFill>
                  <a:schemeClr val="bg1"/>
                </a:solidFill>
                <a:latin typeface="Yu Gothic Medium" panose="020B0400000000000000" pitchFamily="34" charset="-128"/>
                <a:ea typeface="Yu Gothic Medium" panose="020B0400000000000000" pitchFamily="34" charset="-128"/>
              </a:rPr>
              <a:t>業務フローを整理しよう！</a:t>
            </a:r>
          </a:p>
        </p:txBody>
      </p:sp>
      <p:cxnSp>
        <p:nvCxnSpPr>
          <p:cNvPr id="24" name="直線コネクタ 23">
            <a:extLst>
              <a:ext uri="{FF2B5EF4-FFF2-40B4-BE49-F238E27FC236}">
                <a16:creationId xmlns:a16="http://schemas.microsoft.com/office/drawing/2014/main" id="{AC79EE12-3670-EA42-97C6-F266C3175CB4}"/>
              </a:ext>
            </a:extLst>
          </p:cNvPr>
          <p:cNvCxnSpPr>
            <a:cxnSpLocks/>
          </p:cNvCxnSpPr>
          <p:nvPr/>
        </p:nvCxnSpPr>
        <p:spPr>
          <a:xfrm>
            <a:off x="1581150" y="3733897"/>
            <a:ext cx="0" cy="2371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1 つの角を切り取った四角形 24">
            <a:extLst>
              <a:ext uri="{FF2B5EF4-FFF2-40B4-BE49-F238E27FC236}">
                <a16:creationId xmlns:a16="http://schemas.microsoft.com/office/drawing/2014/main" id="{AAE266E7-AD8C-8C4F-899D-6E039086385B}"/>
              </a:ext>
            </a:extLst>
          </p:cNvPr>
          <p:cNvSpPr/>
          <p:nvPr/>
        </p:nvSpPr>
        <p:spPr>
          <a:xfrm flipH="1">
            <a:off x="6051798" y="3589847"/>
            <a:ext cx="5229015" cy="528162"/>
          </a:xfrm>
          <a:prstGeom prst="snip1Rect">
            <a:avLst>
              <a:gd name="adj" fmla="val 35520"/>
            </a:avLst>
          </a:prstGeom>
          <a:solidFill>
            <a:srgbClr val="009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F0D58CD-20E8-0849-831C-FFF9F6EC3C31}"/>
              </a:ext>
            </a:extLst>
          </p:cNvPr>
          <p:cNvSpPr txBox="1"/>
          <p:nvPr/>
        </p:nvSpPr>
        <p:spPr>
          <a:xfrm>
            <a:off x="6318250" y="3637423"/>
            <a:ext cx="812800" cy="384401"/>
          </a:xfrm>
          <a:prstGeom prst="rect">
            <a:avLst/>
          </a:prstGeom>
          <a:noFill/>
        </p:spPr>
        <p:txBody>
          <a:bodyPr wrap="square" rtlCol="0">
            <a:spAutoFit/>
          </a:bodyPr>
          <a:lstStyle/>
          <a:p>
            <a:pPr>
              <a:lnSpc>
                <a:spcPct val="150000"/>
              </a:lnSpc>
            </a:pPr>
            <a:r>
              <a:rPr lang="en-US" altLang="ja-JP" sz="1400" dirty="0">
                <a:solidFill>
                  <a:schemeClr val="bg1"/>
                </a:solidFill>
                <a:latin typeface="Yu Gothic Medium" panose="020B0400000000000000" pitchFamily="34" charset="-128"/>
                <a:ea typeface="Yu Gothic Medium" panose="020B0400000000000000" pitchFamily="34" charset="-128"/>
              </a:rPr>
              <a:t>STEP4</a:t>
            </a:r>
            <a:endParaRPr lang="ja-JP" altLang="en-US" sz="1400">
              <a:solidFill>
                <a:schemeClr val="bg1"/>
              </a:solidFill>
              <a:latin typeface="Yu Gothic Medium" panose="020B0400000000000000" pitchFamily="34" charset="-128"/>
              <a:ea typeface="Yu Gothic Medium" panose="020B0400000000000000" pitchFamily="34" charset="-128"/>
            </a:endParaRPr>
          </a:p>
        </p:txBody>
      </p:sp>
      <p:sp>
        <p:nvSpPr>
          <p:cNvPr id="27" name="テキスト ボックス 26">
            <a:extLst>
              <a:ext uri="{FF2B5EF4-FFF2-40B4-BE49-F238E27FC236}">
                <a16:creationId xmlns:a16="http://schemas.microsoft.com/office/drawing/2014/main" id="{16B3224B-3F60-3346-9A19-5B3561848BDB}"/>
              </a:ext>
            </a:extLst>
          </p:cNvPr>
          <p:cNvSpPr txBox="1"/>
          <p:nvPr/>
        </p:nvSpPr>
        <p:spPr>
          <a:xfrm>
            <a:off x="6184901" y="4147113"/>
            <a:ext cx="4991098" cy="384401"/>
          </a:xfrm>
          <a:prstGeom prst="rect">
            <a:avLst/>
          </a:prstGeom>
          <a:noFill/>
        </p:spPr>
        <p:txBody>
          <a:bodyPr wrap="square" rtlCol="0">
            <a:spAutoFit/>
          </a:bodyPr>
          <a:lstStyle/>
          <a:p>
            <a:pPr algn="ctr">
              <a:lnSpc>
                <a:spcPct val="150000"/>
              </a:lnSpc>
            </a:pPr>
            <a:r>
              <a:rPr lang="en-US" altLang="ja-JP" sz="1400" dirty="0" err="1">
                <a:latin typeface="Yu Gothic Medium" panose="020B0400000000000000" pitchFamily="34" charset="-128"/>
                <a:ea typeface="Yu Gothic Medium" panose="020B0400000000000000" pitchFamily="34" charset="-128"/>
              </a:rPr>
              <a:t>kintone</a:t>
            </a:r>
            <a:r>
              <a:rPr lang="ja-JP" altLang="en-US" sz="1400">
                <a:latin typeface="Yu Gothic Medium" panose="020B0400000000000000" pitchFamily="34" charset="-128"/>
                <a:ea typeface="Yu Gothic Medium" panose="020B0400000000000000" pitchFamily="34" charset="-128"/>
              </a:rPr>
              <a:t>は小さく初めて、大きく育てるのが運用のコツです</a:t>
            </a:r>
          </a:p>
        </p:txBody>
      </p:sp>
      <p:sp>
        <p:nvSpPr>
          <p:cNvPr id="28" name="テキスト ボックス 27">
            <a:extLst>
              <a:ext uri="{FF2B5EF4-FFF2-40B4-BE49-F238E27FC236}">
                <a16:creationId xmlns:a16="http://schemas.microsoft.com/office/drawing/2014/main" id="{06EE41FA-91E0-B841-AA44-C69BB64A0944}"/>
              </a:ext>
            </a:extLst>
          </p:cNvPr>
          <p:cNvSpPr txBox="1"/>
          <p:nvPr/>
        </p:nvSpPr>
        <p:spPr>
          <a:xfrm>
            <a:off x="7131049" y="3581035"/>
            <a:ext cx="4149766" cy="467885"/>
          </a:xfrm>
          <a:prstGeom prst="rect">
            <a:avLst/>
          </a:prstGeom>
          <a:noFill/>
        </p:spPr>
        <p:txBody>
          <a:bodyPr wrap="square" rtlCol="0">
            <a:spAutoFit/>
          </a:bodyPr>
          <a:lstStyle/>
          <a:p>
            <a:pPr>
              <a:lnSpc>
                <a:spcPct val="150000"/>
              </a:lnSpc>
            </a:pPr>
            <a:r>
              <a:rPr lang="ja-JP" altLang="en-US">
                <a:solidFill>
                  <a:schemeClr val="bg1"/>
                </a:solidFill>
                <a:latin typeface="Yu Gothic Medium" panose="020B0400000000000000" pitchFamily="34" charset="-128"/>
                <a:ea typeface="Yu Gothic Medium" panose="020B0400000000000000" pitchFamily="34" charset="-128"/>
              </a:rPr>
              <a:t>小さくはじめよう！</a:t>
            </a:r>
          </a:p>
        </p:txBody>
      </p:sp>
      <p:cxnSp>
        <p:nvCxnSpPr>
          <p:cNvPr id="29" name="直線コネクタ 28">
            <a:extLst>
              <a:ext uri="{FF2B5EF4-FFF2-40B4-BE49-F238E27FC236}">
                <a16:creationId xmlns:a16="http://schemas.microsoft.com/office/drawing/2014/main" id="{DFAB0C0B-FA04-6F46-95B1-F483AA437D8F}"/>
              </a:ext>
            </a:extLst>
          </p:cNvPr>
          <p:cNvCxnSpPr>
            <a:cxnSpLocks/>
          </p:cNvCxnSpPr>
          <p:nvPr/>
        </p:nvCxnSpPr>
        <p:spPr>
          <a:xfrm>
            <a:off x="7092950" y="3733897"/>
            <a:ext cx="0" cy="2371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BACBAEC0-C8FF-D242-91F8-54B87054B2C2}"/>
              </a:ext>
            </a:extLst>
          </p:cNvPr>
          <p:cNvSpPr txBox="1"/>
          <p:nvPr/>
        </p:nvSpPr>
        <p:spPr>
          <a:xfrm>
            <a:off x="1943764" y="2954655"/>
            <a:ext cx="3820617" cy="321819"/>
          </a:xfrm>
          <a:prstGeom prst="rect">
            <a:avLst/>
          </a:prstGeom>
          <a:noFill/>
        </p:spPr>
        <p:txBody>
          <a:bodyPr wrap="square" rtlCol="0">
            <a:spAutoFit/>
          </a:bodyPr>
          <a:lstStyle/>
          <a:p>
            <a:pPr algn="r">
              <a:lnSpc>
                <a:spcPct val="150000"/>
              </a:lnSpc>
            </a:pPr>
            <a:r>
              <a:rPr lang="en-US" altLang="ja-JP" sz="1100" dirty="0" err="1">
                <a:solidFill>
                  <a:schemeClr val="tx1">
                    <a:lumMod val="50000"/>
                    <a:lumOff val="50000"/>
                  </a:schemeClr>
                </a:solidFill>
                <a:latin typeface="Yu Gothic Medium" panose="020B0400000000000000" pitchFamily="34" charset="-128"/>
                <a:ea typeface="Yu Gothic Medium" panose="020B0400000000000000" pitchFamily="34" charset="-128"/>
              </a:rPr>
              <a:t>kintone</a:t>
            </a:r>
            <a:r>
              <a:rPr lang="ja-JP" altLang="en-US" sz="1100">
                <a:solidFill>
                  <a:schemeClr val="tx1">
                    <a:lumMod val="50000"/>
                    <a:lumOff val="50000"/>
                  </a:schemeClr>
                </a:solidFill>
                <a:latin typeface="Yu Gothic Medium" panose="020B0400000000000000" pitchFamily="34" charset="-128"/>
                <a:ea typeface="Yu Gothic Medium" panose="020B0400000000000000" pitchFamily="34" charset="-128"/>
              </a:rPr>
              <a:t>は最低</a:t>
            </a:r>
            <a:r>
              <a:rPr lang="en-US" altLang="ja-JP" sz="1100" dirty="0">
                <a:solidFill>
                  <a:schemeClr val="tx1">
                    <a:lumMod val="50000"/>
                    <a:lumOff val="50000"/>
                  </a:schemeClr>
                </a:solidFill>
                <a:latin typeface="Yu Gothic Medium" panose="020B0400000000000000" pitchFamily="34" charset="-128"/>
                <a:ea typeface="Yu Gothic Medium" panose="020B0400000000000000" pitchFamily="34" charset="-128"/>
              </a:rPr>
              <a:t>5</a:t>
            </a:r>
            <a:r>
              <a:rPr lang="ja-JP" altLang="en-US" sz="1100">
                <a:solidFill>
                  <a:schemeClr val="tx1">
                    <a:lumMod val="50000"/>
                    <a:lumOff val="50000"/>
                  </a:schemeClr>
                </a:solidFill>
                <a:latin typeface="Yu Gothic Medium" panose="020B0400000000000000" pitchFamily="34" charset="-128"/>
                <a:ea typeface="Yu Gothic Medium" panose="020B0400000000000000" pitchFamily="34" charset="-128"/>
              </a:rPr>
              <a:t>ユーザーからご契約いただけます。</a:t>
            </a:r>
          </a:p>
        </p:txBody>
      </p:sp>
      <p:sp>
        <p:nvSpPr>
          <p:cNvPr id="37" name="テキスト ボックス 36">
            <a:extLst>
              <a:ext uri="{FF2B5EF4-FFF2-40B4-BE49-F238E27FC236}">
                <a16:creationId xmlns:a16="http://schemas.microsoft.com/office/drawing/2014/main" id="{2DDCF5B9-96B0-E548-B221-6A9D1450D293}"/>
              </a:ext>
            </a:extLst>
          </p:cNvPr>
          <p:cNvSpPr txBox="1"/>
          <p:nvPr/>
        </p:nvSpPr>
        <p:spPr>
          <a:xfrm>
            <a:off x="866770" y="2984839"/>
            <a:ext cx="704356" cy="321819"/>
          </a:xfrm>
          <a:prstGeom prst="rect">
            <a:avLst/>
          </a:prstGeom>
          <a:noFill/>
        </p:spPr>
        <p:txBody>
          <a:bodyPr wrap="square" rtlCol="0">
            <a:spAutoFit/>
          </a:bodyPr>
          <a:lstStyle/>
          <a:p>
            <a:pPr algn="ctr">
              <a:lnSpc>
                <a:spcPct val="150000"/>
              </a:lnSpc>
            </a:pPr>
            <a:r>
              <a:rPr lang="ja-JP" altLang="en-US" sz="1100">
                <a:latin typeface="Yu Gothic Medium" panose="020B0400000000000000" pitchFamily="34" charset="-128"/>
                <a:ea typeface="Yu Gothic Medium" panose="020B0400000000000000" pitchFamily="34" charset="-128"/>
              </a:rPr>
              <a:t>あなた</a:t>
            </a:r>
          </a:p>
        </p:txBody>
      </p:sp>
      <p:sp>
        <p:nvSpPr>
          <p:cNvPr id="38" name="テキスト ボックス 37">
            <a:extLst>
              <a:ext uri="{FF2B5EF4-FFF2-40B4-BE49-F238E27FC236}">
                <a16:creationId xmlns:a16="http://schemas.microsoft.com/office/drawing/2014/main" id="{86279DB7-E585-A34B-A6EC-3260C2CBEFFF}"/>
              </a:ext>
            </a:extLst>
          </p:cNvPr>
          <p:cNvSpPr txBox="1"/>
          <p:nvPr/>
        </p:nvSpPr>
        <p:spPr>
          <a:xfrm>
            <a:off x="6534150" y="2737793"/>
            <a:ext cx="4641849" cy="554575"/>
          </a:xfrm>
          <a:prstGeom prst="rect">
            <a:avLst/>
          </a:prstGeom>
          <a:noFill/>
        </p:spPr>
        <p:txBody>
          <a:bodyPr wrap="square" rtlCol="0">
            <a:spAutoFit/>
          </a:bodyPr>
          <a:lstStyle/>
          <a:p>
            <a:pPr>
              <a:lnSpc>
                <a:spcPts val="1220"/>
              </a:lnSpc>
            </a:pPr>
            <a:r>
              <a:rPr lang="ja-JP" altLang="en-US" sz="1000">
                <a:latin typeface="Yu Gothic Medium" panose="020B0400000000000000" pitchFamily="34" charset="-128"/>
                <a:ea typeface="Yu Gothic Medium" panose="020B0400000000000000" pitchFamily="34" charset="-128"/>
              </a:rPr>
              <a:t>・営業現場の業務が見える化できていないので、無駄を見つけられていない。</a:t>
            </a:r>
          </a:p>
          <a:p>
            <a:pPr>
              <a:lnSpc>
                <a:spcPts val="1220"/>
              </a:lnSpc>
            </a:pPr>
            <a:r>
              <a:rPr lang="ja-JP" altLang="en-US" sz="1000">
                <a:latin typeface="Yu Gothic Medium" panose="020B0400000000000000" pitchFamily="34" charset="-128"/>
                <a:ea typeface="Yu Gothic Medium" panose="020B0400000000000000" pitchFamily="34" charset="-128"/>
              </a:rPr>
              <a:t>・顧客情報の二重管理でトラブルが起きているので脱属人化したい。</a:t>
            </a:r>
          </a:p>
          <a:p>
            <a:pPr>
              <a:lnSpc>
                <a:spcPts val="1220"/>
              </a:lnSpc>
            </a:pPr>
            <a:r>
              <a:rPr lang="ja-JP" altLang="en-US" sz="1000">
                <a:latin typeface="Yu Gothic Medium" panose="020B0400000000000000" pitchFamily="34" charset="-128"/>
                <a:ea typeface="Yu Gothic Medium" panose="020B0400000000000000" pitchFamily="34" charset="-128"/>
              </a:rPr>
              <a:t>・エクセルでの運用がもう限界。</a:t>
            </a:r>
          </a:p>
        </p:txBody>
      </p:sp>
      <p:sp>
        <p:nvSpPr>
          <p:cNvPr id="39" name="正方形/長方形 38">
            <a:extLst>
              <a:ext uri="{FF2B5EF4-FFF2-40B4-BE49-F238E27FC236}">
                <a16:creationId xmlns:a16="http://schemas.microsoft.com/office/drawing/2014/main" id="{2803A6CA-26AD-A449-A218-27584520726B}"/>
              </a:ext>
            </a:extLst>
          </p:cNvPr>
          <p:cNvSpPr/>
          <p:nvPr/>
        </p:nvSpPr>
        <p:spPr>
          <a:xfrm>
            <a:off x="6184901" y="2699693"/>
            <a:ext cx="349250" cy="576781"/>
          </a:xfrm>
          <a:prstGeom prst="rect">
            <a:avLst/>
          </a:prstGeom>
          <a:solidFill>
            <a:srgbClr val="FD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33CF3793-DA06-364E-BD58-854A59CBB916}"/>
              </a:ext>
            </a:extLst>
          </p:cNvPr>
          <p:cNvSpPr txBox="1"/>
          <p:nvPr/>
        </p:nvSpPr>
        <p:spPr>
          <a:xfrm>
            <a:off x="6174860" y="2781325"/>
            <a:ext cx="369332" cy="400110"/>
          </a:xfrm>
          <a:prstGeom prst="rect">
            <a:avLst/>
          </a:prstGeom>
          <a:noFill/>
        </p:spPr>
        <p:txBody>
          <a:bodyPr vert="eaVert" wrap="none" rtlCol="0">
            <a:spAutoFit/>
          </a:bodyPr>
          <a:lstStyle/>
          <a:p>
            <a:r>
              <a:rPr lang="ja-JP" altLang="en-US" sz="1200" b="1"/>
              <a:t>課題</a:t>
            </a:r>
            <a:endParaRPr kumimoji="1" lang="ja-JP" altLang="en-US" sz="1200" b="1"/>
          </a:p>
        </p:txBody>
      </p:sp>
      <p:sp>
        <p:nvSpPr>
          <p:cNvPr id="41" name="正方形/長方形 40">
            <a:extLst>
              <a:ext uri="{FF2B5EF4-FFF2-40B4-BE49-F238E27FC236}">
                <a16:creationId xmlns:a16="http://schemas.microsoft.com/office/drawing/2014/main" id="{BB8C612D-AFF4-894C-A8F8-D274E2B5A238}"/>
              </a:ext>
            </a:extLst>
          </p:cNvPr>
          <p:cNvSpPr/>
          <p:nvPr/>
        </p:nvSpPr>
        <p:spPr>
          <a:xfrm>
            <a:off x="6184900" y="2026593"/>
            <a:ext cx="4991099" cy="576781"/>
          </a:xfrm>
          <a:prstGeom prst="rect">
            <a:avLst/>
          </a:prstGeom>
          <a:solidFill>
            <a:schemeClr val="bg1"/>
          </a:solidFill>
          <a:ln>
            <a:solidFill>
              <a:srgbClr val="86C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F1B09F11-BB30-BE4A-B515-EB4E7E9EC6DD}"/>
              </a:ext>
            </a:extLst>
          </p:cNvPr>
          <p:cNvSpPr/>
          <p:nvPr/>
        </p:nvSpPr>
        <p:spPr>
          <a:xfrm>
            <a:off x="6184901" y="2026593"/>
            <a:ext cx="349250" cy="576781"/>
          </a:xfrm>
          <a:prstGeom prst="rect">
            <a:avLst/>
          </a:prstGeom>
          <a:solidFill>
            <a:srgbClr val="86C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4795969-3CEC-264E-81C0-FC60A1A5B791}"/>
              </a:ext>
            </a:extLst>
          </p:cNvPr>
          <p:cNvSpPr txBox="1"/>
          <p:nvPr/>
        </p:nvSpPr>
        <p:spPr>
          <a:xfrm>
            <a:off x="6174860" y="2108225"/>
            <a:ext cx="369332" cy="400110"/>
          </a:xfrm>
          <a:prstGeom prst="rect">
            <a:avLst/>
          </a:prstGeom>
          <a:noFill/>
        </p:spPr>
        <p:txBody>
          <a:bodyPr vert="eaVert" wrap="none" rtlCol="0">
            <a:spAutoFit/>
          </a:bodyPr>
          <a:lstStyle/>
          <a:p>
            <a:r>
              <a:rPr lang="ja-JP" altLang="en-US" sz="1200" b="1">
                <a:solidFill>
                  <a:schemeClr val="bg1"/>
                </a:solidFill>
              </a:rPr>
              <a:t>理想</a:t>
            </a:r>
            <a:endParaRPr kumimoji="1" lang="ja-JP" altLang="en-US" sz="1200" b="1">
              <a:solidFill>
                <a:schemeClr val="bg1"/>
              </a:solidFill>
            </a:endParaRPr>
          </a:p>
        </p:txBody>
      </p:sp>
      <p:pic>
        <p:nvPicPr>
          <p:cNvPr id="44" name="図 43">
            <a:extLst>
              <a:ext uri="{FF2B5EF4-FFF2-40B4-BE49-F238E27FC236}">
                <a16:creationId xmlns:a16="http://schemas.microsoft.com/office/drawing/2014/main" id="{B84E94CC-7357-B54F-B199-E256790CE0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0136" y="2124947"/>
            <a:ext cx="408788" cy="408788"/>
          </a:xfrm>
          <a:prstGeom prst="rect">
            <a:avLst/>
          </a:prstGeom>
        </p:spPr>
      </p:pic>
      <p:pic>
        <p:nvPicPr>
          <p:cNvPr id="45" name="図 44">
            <a:extLst>
              <a:ext uri="{FF2B5EF4-FFF2-40B4-BE49-F238E27FC236}">
                <a16:creationId xmlns:a16="http://schemas.microsoft.com/office/drawing/2014/main" id="{FFB35B7A-2BC5-5048-9A3D-5B9300B062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39786" y="2124947"/>
            <a:ext cx="408788" cy="408788"/>
          </a:xfrm>
          <a:prstGeom prst="rect">
            <a:avLst/>
          </a:prstGeom>
        </p:spPr>
      </p:pic>
      <p:pic>
        <p:nvPicPr>
          <p:cNvPr id="46" name="図 45">
            <a:extLst>
              <a:ext uri="{FF2B5EF4-FFF2-40B4-BE49-F238E27FC236}">
                <a16:creationId xmlns:a16="http://schemas.microsoft.com/office/drawing/2014/main" id="{A69EC28E-E724-7548-91EB-E51B735AE79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78178" y="2124947"/>
            <a:ext cx="408788" cy="408788"/>
          </a:xfrm>
          <a:prstGeom prst="rect">
            <a:avLst/>
          </a:prstGeom>
        </p:spPr>
      </p:pic>
      <p:sp>
        <p:nvSpPr>
          <p:cNvPr id="47" name="テキスト ボックス 46">
            <a:extLst>
              <a:ext uri="{FF2B5EF4-FFF2-40B4-BE49-F238E27FC236}">
                <a16:creationId xmlns:a16="http://schemas.microsoft.com/office/drawing/2014/main" id="{6280F175-A21A-2546-8ADA-32A09D9FD38D}"/>
              </a:ext>
            </a:extLst>
          </p:cNvPr>
          <p:cNvSpPr txBox="1"/>
          <p:nvPr/>
        </p:nvSpPr>
        <p:spPr>
          <a:xfrm>
            <a:off x="7088924" y="2140991"/>
            <a:ext cx="1041400" cy="342723"/>
          </a:xfrm>
          <a:prstGeom prst="rect">
            <a:avLst/>
          </a:prstGeom>
          <a:noFill/>
        </p:spPr>
        <p:txBody>
          <a:bodyPr wrap="square" rtlCol="0">
            <a:spAutoFit/>
          </a:bodyPr>
          <a:lstStyle/>
          <a:p>
            <a:pPr>
              <a:lnSpc>
                <a:spcPct val="150000"/>
              </a:lnSpc>
            </a:pPr>
            <a:r>
              <a:rPr lang="ja-JP" altLang="en-US" sz="1200">
                <a:latin typeface="Yu Gothic Medium" panose="020B0400000000000000" pitchFamily="34" charset="-128"/>
                <a:ea typeface="Yu Gothic Medium" panose="020B0400000000000000" pitchFamily="34" charset="-128"/>
              </a:rPr>
              <a:t>残業ゼロ！</a:t>
            </a:r>
          </a:p>
        </p:txBody>
      </p:sp>
      <p:sp>
        <p:nvSpPr>
          <p:cNvPr id="48" name="テキスト ボックス 47">
            <a:extLst>
              <a:ext uri="{FF2B5EF4-FFF2-40B4-BE49-F238E27FC236}">
                <a16:creationId xmlns:a16="http://schemas.microsoft.com/office/drawing/2014/main" id="{C26E7909-27D5-134B-8214-3EDDE9B675B2}"/>
              </a:ext>
            </a:extLst>
          </p:cNvPr>
          <p:cNvSpPr txBox="1"/>
          <p:nvPr/>
        </p:nvSpPr>
        <p:spPr>
          <a:xfrm>
            <a:off x="8456000" y="2140991"/>
            <a:ext cx="1250372" cy="342723"/>
          </a:xfrm>
          <a:prstGeom prst="rect">
            <a:avLst/>
          </a:prstGeom>
          <a:noFill/>
        </p:spPr>
        <p:txBody>
          <a:bodyPr wrap="square" rtlCol="0">
            <a:spAutoFit/>
          </a:bodyPr>
          <a:lstStyle/>
          <a:p>
            <a:pPr>
              <a:lnSpc>
                <a:spcPct val="150000"/>
              </a:lnSpc>
            </a:pPr>
            <a:r>
              <a:rPr lang="ja-JP" altLang="en-US" sz="1200">
                <a:latin typeface="Yu Gothic Medium" panose="020B0400000000000000" pitchFamily="34" charset="-128"/>
                <a:ea typeface="Yu Gothic Medium" panose="020B0400000000000000" pitchFamily="34" charset="-128"/>
              </a:rPr>
              <a:t>売上アップ！</a:t>
            </a:r>
          </a:p>
        </p:txBody>
      </p:sp>
      <p:sp>
        <p:nvSpPr>
          <p:cNvPr id="49" name="テキスト ボックス 48">
            <a:extLst>
              <a:ext uri="{FF2B5EF4-FFF2-40B4-BE49-F238E27FC236}">
                <a16:creationId xmlns:a16="http://schemas.microsoft.com/office/drawing/2014/main" id="{78FED397-0E70-1B4B-99FF-70FC74E9C89B}"/>
              </a:ext>
            </a:extLst>
          </p:cNvPr>
          <p:cNvSpPr txBox="1"/>
          <p:nvPr/>
        </p:nvSpPr>
        <p:spPr>
          <a:xfrm>
            <a:off x="10005400" y="2115591"/>
            <a:ext cx="1103744" cy="461665"/>
          </a:xfrm>
          <a:prstGeom prst="rect">
            <a:avLst/>
          </a:prstGeom>
          <a:noFill/>
        </p:spPr>
        <p:txBody>
          <a:bodyPr wrap="square" rtlCol="0">
            <a:spAutoFit/>
          </a:bodyPr>
          <a:lstStyle/>
          <a:p>
            <a:r>
              <a:rPr lang="ja-JP" altLang="en-US" sz="1200">
                <a:latin typeface="Yu Gothic Medium" panose="020B0400000000000000" pitchFamily="34" charset="-128"/>
                <a:ea typeface="Yu Gothic Medium" panose="020B0400000000000000" pitchFamily="34" charset="-128"/>
              </a:rPr>
              <a:t>システム管理</a:t>
            </a:r>
            <a:endParaRPr lang="en-US" altLang="ja-JP" sz="1200" dirty="0">
              <a:latin typeface="Yu Gothic Medium" panose="020B0400000000000000" pitchFamily="34" charset="-128"/>
              <a:ea typeface="Yu Gothic Medium" panose="020B0400000000000000" pitchFamily="34" charset="-128"/>
            </a:endParaRPr>
          </a:p>
          <a:p>
            <a:r>
              <a:rPr lang="ja-JP" altLang="en-US" sz="1200">
                <a:latin typeface="Yu Gothic Medium" panose="020B0400000000000000" pitchFamily="34" charset="-128"/>
                <a:ea typeface="Yu Gothic Medium" panose="020B0400000000000000" pitchFamily="34" charset="-128"/>
              </a:rPr>
              <a:t>からの解放！</a:t>
            </a:r>
          </a:p>
        </p:txBody>
      </p:sp>
      <p:pic>
        <p:nvPicPr>
          <p:cNvPr id="50" name="図 49">
            <a:extLst>
              <a:ext uri="{FF2B5EF4-FFF2-40B4-BE49-F238E27FC236}">
                <a16:creationId xmlns:a16="http://schemas.microsoft.com/office/drawing/2014/main" id="{BFC488A3-8CF5-9E4A-BE09-6804A7C1CB3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00250" y="4436495"/>
            <a:ext cx="4318000" cy="1377521"/>
          </a:xfrm>
          <a:prstGeom prst="rect">
            <a:avLst/>
          </a:prstGeom>
        </p:spPr>
      </p:pic>
      <p:sp>
        <p:nvSpPr>
          <p:cNvPr id="51" name="テキスト ボックス 50">
            <a:extLst>
              <a:ext uri="{FF2B5EF4-FFF2-40B4-BE49-F238E27FC236}">
                <a16:creationId xmlns:a16="http://schemas.microsoft.com/office/drawing/2014/main" id="{B7B03DA3-C443-AE41-91C0-E16BD01C73F6}"/>
              </a:ext>
            </a:extLst>
          </p:cNvPr>
          <p:cNvSpPr txBox="1"/>
          <p:nvPr/>
        </p:nvSpPr>
        <p:spPr>
          <a:xfrm>
            <a:off x="673100" y="5718854"/>
            <a:ext cx="4991099" cy="342723"/>
          </a:xfrm>
          <a:prstGeom prst="rect">
            <a:avLst/>
          </a:prstGeom>
          <a:noFill/>
        </p:spPr>
        <p:txBody>
          <a:bodyPr wrap="square" rtlCol="0">
            <a:spAutoFit/>
          </a:bodyPr>
          <a:lstStyle/>
          <a:p>
            <a:pPr algn="ctr">
              <a:lnSpc>
                <a:spcPct val="150000"/>
              </a:lnSpc>
            </a:pPr>
            <a:r>
              <a:rPr lang="en-US" altLang="ja-JP" sz="1200" dirty="0" err="1">
                <a:latin typeface="Yu Gothic Medium" panose="020B0400000000000000" pitchFamily="34" charset="-128"/>
                <a:ea typeface="Yu Gothic Medium" panose="020B0400000000000000" pitchFamily="34" charset="-128"/>
              </a:rPr>
              <a:t>kintone</a:t>
            </a:r>
            <a:r>
              <a:rPr lang="ja-JP" altLang="en-US" sz="1200">
                <a:latin typeface="Yu Gothic Medium" panose="020B0400000000000000" pitchFamily="34" charset="-128"/>
                <a:ea typeface="Yu Gothic Medium" panose="020B0400000000000000" pitchFamily="34" charset="-128"/>
              </a:rPr>
              <a:t>なら</a:t>
            </a:r>
            <a:r>
              <a:rPr lang="ja-JP" altLang="en-US" sz="1200" b="1">
                <a:solidFill>
                  <a:srgbClr val="00ADA9"/>
                </a:solidFill>
                <a:latin typeface="Yu Gothic Medium" panose="020B0400000000000000" pitchFamily="34" charset="-128"/>
                <a:ea typeface="Yu Gothic Medium" panose="020B0400000000000000" pitchFamily="34" charset="-128"/>
              </a:rPr>
              <a:t>運用しながらカイゼン</a:t>
            </a:r>
            <a:r>
              <a:rPr lang="ja-JP" altLang="en-US" sz="1200">
                <a:latin typeface="Yu Gothic Medium" panose="020B0400000000000000" pitchFamily="34" charset="-128"/>
                <a:ea typeface="Yu Gothic Medium" panose="020B0400000000000000" pitchFamily="34" charset="-128"/>
              </a:rPr>
              <a:t>もラクラクです</a:t>
            </a:r>
          </a:p>
        </p:txBody>
      </p:sp>
      <p:pic>
        <p:nvPicPr>
          <p:cNvPr id="52" name="図 51">
            <a:extLst>
              <a:ext uri="{FF2B5EF4-FFF2-40B4-BE49-F238E27FC236}">
                <a16:creationId xmlns:a16="http://schemas.microsoft.com/office/drawing/2014/main" id="{4B602413-C1E1-C843-B824-06BF7DA7446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60569" y="5364045"/>
            <a:ext cx="600309" cy="600309"/>
          </a:xfrm>
          <a:prstGeom prst="rect">
            <a:avLst/>
          </a:prstGeom>
        </p:spPr>
      </p:pic>
      <p:pic>
        <p:nvPicPr>
          <p:cNvPr id="53" name="図 52">
            <a:extLst>
              <a:ext uri="{FF2B5EF4-FFF2-40B4-BE49-F238E27FC236}">
                <a16:creationId xmlns:a16="http://schemas.microsoft.com/office/drawing/2014/main" id="{8BA8AF5A-4381-C34D-8B0B-9F1AEC8B33F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00028" y="5364045"/>
            <a:ext cx="600309" cy="600309"/>
          </a:xfrm>
          <a:prstGeom prst="rect">
            <a:avLst/>
          </a:prstGeom>
        </p:spPr>
      </p:pic>
      <p:pic>
        <p:nvPicPr>
          <p:cNvPr id="54" name="図 53">
            <a:extLst>
              <a:ext uri="{FF2B5EF4-FFF2-40B4-BE49-F238E27FC236}">
                <a16:creationId xmlns:a16="http://schemas.microsoft.com/office/drawing/2014/main" id="{546C260F-8D8A-B741-A7C7-69DAC296C9F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442293" y="5364045"/>
            <a:ext cx="600309" cy="600309"/>
          </a:xfrm>
          <a:prstGeom prst="rect">
            <a:avLst/>
          </a:prstGeom>
        </p:spPr>
      </p:pic>
      <p:pic>
        <p:nvPicPr>
          <p:cNvPr id="55" name="図 54">
            <a:extLst>
              <a:ext uri="{FF2B5EF4-FFF2-40B4-BE49-F238E27FC236}">
                <a16:creationId xmlns:a16="http://schemas.microsoft.com/office/drawing/2014/main" id="{1401D2FF-F5D4-BB45-81CB-BFFCC17AEC6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088397" y="5364045"/>
            <a:ext cx="600309" cy="600309"/>
          </a:xfrm>
          <a:prstGeom prst="rect">
            <a:avLst/>
          </a:prstGeom>
        </p:spPr>
      </p:pic>
      <p:sp>
        <p:nvSpPr>
          <p:cNvPr id="56" name="テキスト ボックス 55">
            <a:extLst>
              <a:ext uri="{FF2B5EF4-FFF2-40B4-BE49-F238E27FC236}">
                <a16:creationId xmlns:a16="http://schemas.microsoft.com/office/drawing/2014/main" id="{C4B189C2-1667-5940-ACDB-D0D383051FC4}"/>
              </a:ext>
            </a:extLst>
          </p:cNvPr>
          <p:cNvSpPr txBox="1"/>
          <p:nvPr/>
        </p:nvSpPr>
        <p:spPr>
          <a:xfrm>
            <a:off x="9906000" y="4831546"/>
            <a:ext cx="1269999" cy="896720"/>
          </a:xfrm>
          <a:prstGeom prst="rect">
            <a:avLst/>
          </a:prstGeom>
          <a:noFill/>
        </p:spPr>
        <p:txBody>
          <a:bodyPr wrap="square" rtlCol="0">
            <a:spAutoFit/>
          </a:bodyPr>
          <a:lstStyle/>
          <a:p>
            <a:pPr>
              <a:lnSpc>
                <a:spcPct val="150000"/>
              </a:lnSpc>
            </a:pPr>
            <a:r>
              <a:rPr lang="ja-JP" altLang="en-US" sz="1200">
                <a:latin typeface="Yu Gothic Medium" panose="020B0400000000000000" pitchFamily="34" charset="-128"/>
                <a:ea typeface="Yu Gothic Medium" panose="020B0400000000000000" pitchFamily="34" charset="-128"/>
              </a:rPr>
              <a:t>効果がでたら、</a:t>
            </a:r>
          </a:p>
          <a:p>
            <a:pPr>
              <a:lnSpc>
                <a:spcPct val="150000"/>
              </a:lnSpc>
            </a:pPr>
            <a:r>
              <a:rPr lang="ja-JP" altLang="en-US" sz="1200">
                <a:latin typeface="Yu Gothic Medium" panose="020B0400000000000000" pitchFamily="34" charset="-128"/>
                <a:ea typeface="Yu Gothic Medium" panose="020B0400000000000000" pitchFamily="34" charset="-128"/>
              </a:rPr>
              <a:t>どんどん</a:t>
            </a:r>
          </a:p>
          <a:p>
            <a:pPr>
              <a:lnSpc>
                <a:spcPct val="150000"/>
              </a:lnSpc>
            </a:pPr>
            <a:r>
              <a:rPr lang="ja-JP" altLang="en-US" sz="1200">
                <a:latin typeface="Yu Gothic Medium" panose="020B0400000000000000" pitchFamily="34" charset="-128"/>
                <a:ea typeface="Yu Gothic Medium" panose="020B0400000000000000" pitchFamily="34" charset="-128"/>
              </a:rPr>
              <a:t>展開しよう！</a:t>
            </a:r>
          </a:p>
        </p:txBody>
      </p:sp>
      <p:sp>
        <p:nvSpPr>
          <p:cNvPr id="57" name="テキスト ボックス 56">
            <a:extLst>
              <a:ext uri="{FF2B5EF4-FFF2-40B4-BE49-F238E27FC236}">
                <a16:creationId xmlns:a16="http://schemas.microsoft.com/office/drawing/2014/main" id="{C7079B10-FBA8-3047-8667-49F66FE682C3}"/>
              </a:ext>
            </a:extLst>
          </p:cNvPr>
          <p:cNvSpPr txBox="1"/>
          <p:nvPr/>
        </p:nvSpPr>
        <p:spPr>
          <a:xfrm>
            <a:off x="6318250" y="4652757"/>
            <a:ext cx="1225550" cy="461665"/>
          </a:xfrm>
          <a:prstGeom prst="rect">
            <a:avLst/>
          </a:prstGeom>
          <a:noFill/>
        </p:spPr>
        <p:txBody>
          <a:bodyPr wrap="square" rtlCol="0">
            <a:spAutoFit/>
          </a:bodyPr>
          <a:lstStyle/>
          <a:p>
            <a:pPr algn="ctr"/>
            <a:r>
              <a:rPr lang="ja-JP" altLang="en-US" sz="1200">
                <a:solidFill>
                  <a:schemeClr val="bg1"/>
                </a:solidFill>
                <a:latin typeface="Yu Gothic Medium" panose="020B0400000000000000" pitchFamily="34" charset="-128"/>
                <a:ea typeface="Yu Gothic Medium" panose="020B0400000000000000" pitchFamily="34" charset="-128"/>
              </a:rPr>
              <a:t>私の場合は</a:t>
            </a:r>
            <a:endParaRPr lang="en-US" altLang="ja-JP" sz="1200" dirty="0">
              <a:solidFill>
                <a:schemeClr val="bg1"/>
              </a:solidFill>
              <a:latin typeface="Yu Gothic Medium" panose="020B0400000000000000" pitchFamily="34" charset="-128"/>
              <a:ea typeface="Yu Gothic Medium" panose="020B0400000000000000" pitchFamily="34" charset="-128"/>
            </a:endParaRPr>
          </a:p>
          <a:p>
            <a:pPr algn="ctr"/>
            <a:r>
              <a:rPr lang="ja-JP" altLang="en-US" sz="1200">
                <a:solidFill>
                  <a:schemeClr val="bg1"/>
                </a:solidFill>
                <a:latin typeface="Yu Gothic Medium" panose="020B0400000000000000" pitchFamily="34" charset="-128"/>
                <a:ea typeface="Yu Gothic Medium" panose="020B0400000000000000" pitchFamily="34" charset="-128"/>
              </a:rPr>
              <a:t>「日報」から</a:t>
            </a:r>
          </a:p>
        </p:txBody>
      </p:sp>
      <p:sp>
        <p:nvSpPr>
          <p:cNvPr id="58" name="正方形/長方形 57">
            <a:extLst>
              <a:ext uri="{FF2B5EF4-FFF2-40B4-BE49-F238E27FC236}">
                <a16:creationId xmlns:a16="http://schemas.microsoft.com/office/drawing/2014/main" id="{C789427A-D3EA-BA48-BD4C-475038BE8338}"/>
              </a:ext>
            </a:extLst>
          </p:cNvPr>
          <p:cNvSpPr/>
          <p:nvPr/>
        </p:nvSpPr>
        <p:spPr>
          <a:xfrm>
            <a:off x="7791450" y="4593491"/>
            <a:ext cx="1859800" cy="562709"/>
          </a:xfrm>
          <a:prstGeom prst="rect">
            <a:avLst/>
          </a:prstGeom>
          <a:solidFill>
            <a:srgbClr val="86C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34B989A5-6471-B64F-AA7E-367DF0C5D8D7}"/>
              </a:ext>
            </a:extLst>
          </p:cNvPr>
          <p:cNvSpPr txBox="1"/>
          <p:nvPr/>
        </p:nvSpPr>
        <p:spPr>
          <a:xfrm>
            <a:off x="7791450" y="4652757"/>
            <a:ext cx="1859800" cy="461665"/>
          </a:xfrm>
          <a:prstGeom prst="rect">
            <a:avLst/>
          </a:prstGeom>
          <a:noFill/>
        </p:spPr>
        <p:txBody>
          <a:bodyPr wrap="square" rtlCol="0">
            <a:spAutoFit/>
          </a:bodyPr>
          <a:lstStyle/>
          <a:p>
            <a:pPr algn="ctr"/>
            <a:r>
              <a:rPr lang="ja-JP" altLang="en-US" sz="1200">
                <a:solidFill>
                  <a:schemeClr val="bg1"/>
                </a:solidFill>
                <a:latin typeface="Yu Gothic Medium" panose="020B0400000000000000" pitchFamily="34" charset="-128"/>
                <a:ea typeface="Yu Gothic Medium" panose="020B0400000000000000" pitchFamily="34" charset="-128"/>
              </a:rPr>
              <a:t>次は</a:t>
            </a:r>
            <a:endParaRPr lang="en-US" altLang="ja-JP" sz="1200" dirty="0">
              <a:solidFill>
                <a:schemeClr val="bg1"/>
              </a:solidFill>
              <a:latin typeface="Yu Gothic Medium" panose="020B0400000000000000" pitchFamily="34" charset="-128"/>
              <a:ea typeface="Yu Gothic Medium" panose="020B0400000000000000" pitchFamily="34" charset="-128"/>
            </a:endParaRPr>
          </a:p>
          <a:p>
            <a:pPr algn="ctr"/>
            <a:r>
              <a:rPr lang="ja-JP" altLang="en-US" sz="1200">
                <a:solidFill>
                  <a:schemeClr val="bg1"/>
                </a:solidFill>
                <a:latin typeface="Yu Gothic Medium" panose="020B0400000000000000" pitchFamily="34" charset="-128"/>
                <a:ea typeface="Yu Gothic Medium" panose="020B0400000000000000" pitchFamily="34" charset="-128"/>
              </a:rPr>
              <a:t>「問い合わせ管理」を！</a:t>
            </a:r>
          </a:p>
        </p:txBody>
      </p:sp>
      <p:sp>
        <p:nvSpPr>
          <p:cNvPr id="60" name="三角形 59">
            <a:extLst>
              <a:ext uri="{FF2B5EF4-FFF2-40B4-BE49-F238E27FC236}">
                <a16:creationId xmlns:a16="http://schemas.microsoft.com/office/drawing/2014/main" id="{A5E2CE8C-B48D-1E4F-B768-02258A9B2F49}"/>
              </a:ext>
            </a:extLst>
          </p:cNvPr>
          <p:cNvSpPr/>
          <p:nvPr/>
        </p:nvSpPr>
        <p:spPr>
          <a:xfrm rot="10800000">
            <a:off x="6853663" y="5149725"/>
            <a:ext cx="154724" cy="133383"/>
          </a:xfrm>
          <a:prstGeom prst="triangle">
            <a:avLst/>
          </a:prstGeom>
          <a:solidFill>
            <a:srgbClr val="86C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a16="http://schemas.microsoft.com/office/drawing/2014/main" id="{2FEFE96B-EDF3-E44F-9CDE-3A8A3E5F1D0A}"/>
              </a:ext>
            </a:extLst>
          </p:cNvPr>
          <p:cNvSpPr/>
          <p:nvPr/>
        </p:nvSpPr>
        <p:spPr>
          <a:xfrm rot="10800000">
            <a:off x="8643988" y="5149725"/>
            <a:ext cx="154724" cy="133383"/>
          </a:xfrm>
          <a:prstGeom prst="triangle">
            <a:avLst/>
          </a:prstGeom>
          <a:solidFill>
            <a:srgbClr val="86C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410448B2-6953-6943-B428-8FD51502835E}"/>
              </a:ext>
            </a:extLst>
          </p:cNvPr>
          <p:cNvSpPr txBox="1"/>
          <p:nvPr/>
        </p:nvSpPr>
        <p:spPr>
          <a:xfrm>
            <a:off x="5111207" y="534813"/>
            <a:ext cx="6169605" cy="426142"/>
          </a:xfrm>
          <a:prstGeom prst="rect">
            <a:avLst/>
          </a:prstGeom>
          <a:noFill/>
        </p:spPr>
        <p:txBody>
          <a:bodyPr wrap="square" rtlCol="0">
            <a:spAutoFit/>
          </a:bodyPr>
          <a:lstStyle/>
          <a:p>
            <a:pPr algn="r">
              <a:lnSpc>
                <a:spcPct val="150000"/>
              </a:lnSpc>
            </a:pPr>
            <a:r>
              <a:rPr lang="ja-JP" altLang="en-US" sz="1600">
                <a:latin typeface="Yu Gothic Medium" panose="020B0400000000000000" pitchFamily="34" charset="-128"/>
                <a:ea typeface="Yu Gothic Medium" panose="020B0400000000000000" pitchFamily="34" charset="-128"/>
              </a:rPr>
              <a:t>つまづいた時や、困った時は、</a:t>
            </a:r>
            <a:r>
              <a:rPr lang="en-US" altLang="ja-JP" sz="1600" dirty="0" err="1">
                <a:latin typeface="Yu Gothic Medium" panose="020B0400000000000000" pitchFamily="34" charset="-128"/>
                <a:ea typeface="Yu Gothic Medium" panose="020B0400000000000000" pitchFamily="34" charset="-128"/>
              </a:rPr>
              <a:t>kintone</a:t>
            </a:r>
            <a:r>
              <a:rPr lang="ja-JP" altLang="en-US" sz="1600">
                <a:latin typeface="Yu Gothic Medium" panose="020B0400000000000000" pitchFamily="34" charset="-128"/>
                <a:ea typeface="Yu Gothic Medium" panose="020B0400000000000000" pitchFamily="34" charset="-128"/>
              </a:rPr>
              <a:t>のプロがお手伝いします。</a:t>
            </a:r>
          </a:p>
        </p:txBody>
      </p:sp>
    </p:spTree>
    <p:extLst>
      <p:ext uri="{BB962C8B-B14F-4D97-AF65-F5344CB8AC3E}">
        <p14:creationId xmlns:p14="http://schemas.microsoft.com/office/powerpoint/2010/main" val="2866931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ノートパソコンを使っている女性&#10;&#10;自動的に生成された説明">
            <a:extLst>
              <a:ext uri="{FF2B5EF4-FFF2-40B4-BE49-F238E27FC236}">
                <a16:creationId xmlns:a16="http://schemas.microsoft.com/office/drawing/2014/main" id="{5A11D3C1-64FB-4E0D-AD9B-2A2F1EF683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1285" y="2429475"/>
            <a:ext cx="2814740" cy="1641841"/>
          </a:xfrm>
          <a:prstGeom prst="rect">
            <a:avLst/>
          </a:prstGeom>
        </p:spPr>
      </p:pic>
      <p:pic>
        <p:nvPicPr>
          <p:cNvPr id="32" name="図 31" descr="空港にいる人々&#10;&#10;自動的に生成された説明">
            <a:extLst>
              <a:ext uri="{FF2B5EF4-FFF2-40B4-BE49-F238E27FC236}">
                <a16:creationId xmlns:a16="http://schemas.microsoft.com/office/drawing/2014/main" id="{4388DBA9-D4CC-5D6B-FB61-B3E119946B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9736" y="4194908"/>
            <a:ext cx="2205959" cy="1477993"/>
          </a:xfrm>
          <a:prstGeom prst="rect">
            <a:avLst/>
          </a:prstGeom>
        </p:spPr>
      </p:pic>
      <p:pic>
        <p:nvPicPr>
          <p:cNvPr id="8" name="図 7">
            <a:extLst>
              <a:ext uri="{FF2B5EF4-FFF2-40B4-BE49-F238E27FC236}">
                <a16:creationId xmlns:a16="http://schemas.microsoft.com/office/drawing/2014/main" id="{8347C097-D4A4-8942-9C11-C7F26B1C47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5743" y="1768795"/>
            <a:ext cx="5008814" cy="493827"/>
          </a:xfrm>
          <a:prstGeom prst="rect">
            <a:avLst/>
          </a:prstGeom>
        </p:spPr>
      </p:pic>
      <p:sp>
        <p:nvSpPr>
          <p:cNvPr id="9" name="テキスト ボックス 8">
            <a:extLst>
              <a:ext uri="{FF2B5EF4-FFF2-40B4-BE49-F238E27FC236}">
                <a16:creationId xmlns:a16="http://schemas.microsoft.com/office/drawing/2014/main" id="{6BBC9576-97D3-1F4C-B178-B8E190115FF2}"/>
              </a:ext>
            </a:extLst>
          </p:cNvPr>
          <p:cNvSpPr txBox="1"/>
          <p:nvPr/>
        </p:nvSpPr>
        <p:spPr>
          <a:xfrm>
            <a:off x="6315744" y="1837067"/>
            <a:ext cx="5008814"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自分のペースで検討したいあなたへ</a:t>
            </a:r>
          </a:p>
        </p:txBody>
      </p:sp>
      <p:sp>
        <p:nvSpPr>
          <p:cNvPr id="14" name="正方形/長方形 13">
            <a:extLst>
              <a:ext uri="{FF2B5EF4-FFF2-40B4-BE49-F238E27FC236}">
                <a16:creationId xmlns:a16="http://schemas.microsoft.com/office/drawing/2014/main" id="{1D868DE1-D5C4-B740-B553-2076D7403CCF}"/>
              </a:ext>
            </a:extLst>
          </p:cNvPr>
          <p:cNvSpPr/>
          <p:nvPr/>
        </p:nvSpPr>
        <p:spPr>
          <a:xfrm>
            <a:off x="8686800" y="2475914"/>
            <a:ext cx="2633914" cy="493827"/>
          </a:xfrm>
          <a:prstGeom prst="rect">
            <a:avLst/>
          </a:prstGeom>
          <a:solidFill>
            <a:srgbClr val="EB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5D99A57-266E-E04C-A318-80769EDEBB35}"/>
              </a:ext>
            </a:extLst>
          </p:cNvPr>
          <p:cNvSpPr txBox="1"/>
          <p:nvPr/>
        </p:nvSpPr>
        <p:spPr>
          <a:xfrm>
            <a:off x="8750300" y="2570726"/>
            <a:ext cx="2311400" cy="338554"/>
          </a:xfrm>
          <a:prstGeom prst="rect">
            <a:avLst/>
          </a:prstGeom>
          <a:noFill/>
        </p:spPr>
        <p:txBody>
          <a:bodyPr wrap="square" rtlCol="0">
            <a:spAutoFit/>
          </a:bodyPr>
          <a:lstStyle/>
          <a:p>
            <a:r>
              <a:rPr lang="en-US" altLang="ja-JP" sz="1600" b="1" dirty="0">
                <a:solidFill>
                  <a:srgbClr val="009C7C"/>
                </a:solidFill>
                <a:latin typeface="Yu Gothic Medium" panose="020B0400000000000000" pitchFamily="34" charset="-128"/>
                <a:ea typeface="Yu Gothic Medium" panose="020B0400000000000000" pitchFamily="34" charset="-128"/>
              </a:rPr>
              <a:t>30</a:t>
            </a:r>
            <a:r>
              <a:rPr lang="ja-JP" altLang="en-US" sz="1600" b="1">
                <a:solidFill>
                  <a:srgbClr val="009C7C"/>
                </a:solidFill>
                <a:latin typeface="Yu Gothic Medium" panose="020B0400000000000000" pitchFamily="34" charset="-128"/>
                <a:ea typeface="Yu Gothic Medium" panose="020B0400000000000000" pitchFamily="34" charset="-128"/>
              </a:rPr>
              <a:t>日間無料お試し</a:t>
            </a:r>
          </a:p>
        </p:txBody>
      </p:sp>
      <p:pic>
        <p:nvPicPr>
          <p:cNvPr id="28" name="図 27" descr="テキスト&#10;&#10;低い精度で自動的に生成された説明">
            <a:extLst>
              <a:ext uri="{FF2B5EF4-FFF2-40B4-BE49-F238E27FC236}">
                <a16:creationId xmlns:a16="http://schemas.microsoft.com/office/drawing/2014/main" id="{CA8EAE53-07AE-FA90-A4FC-8431D96658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25655" y="2082557"/>
            <a:ext cx="1314169" cy="1314169"/>
          </a:xfrm>
          <a:prstGeom prst="rect">
            <a:avLst/>
          </a:prstGeom>
        </p:spPr>
      </p:pic>
      <p:sp>
        <p:nvSpPr>
          <p:cNvPr id="17" name="正方形/長方形 16">
            <a:extLst>
              <a:ext uri="{FF2B5EF4-FFF2-40B4-BE49-F238E27FC236}">
                <a16:creationId xmlns:a16="http://schemas.microsoft.com/office/drawing/2014/main" id="{B37EA044-63CD-604E-9A3F-31E19B63717F}"/>
              </a:ext>
            </a:extLst>
          </p:cNvPr>
          <p:cNvSpPr/>
          <p:nvPr/>
        </p:nvSpPr>
        <p:spPr>
          <a:xfrm>
            <a:off x="8686800" y="4168590"/>
            <a:ext cx="2633914" cy="493827"/>
          </a:xfrm>
          <a:prstGeom prst="rect">
            <a:avLst/>
          </a:prstGeom>
          <a:solidFill>
            <a:srgbClr val="EB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9A76F02-D0F7-AE45-A3BE-1DA0F8975DEC}"/>
              </a:ext>
            </a:extLst>
          </p:cNvPr>
          <p:cNvSpPr txBox="1"/>
          <p:nvPr/>
        </p:nvSpPr>
        <p:spPr>
          <a:xfrm>
            <a:off x="8750300" y="4263402"/>
            <a:ext cx="2311400" cy="338554"/>
          </a:xfrm>
          <a:prstGeom prst="rect">
            <a:avLst/>
          </a:prstGeom>
          <a:noFill/>
        </p:spPr>
        <p:txBody>
          <a:bodyPr wrap="square" rtlCol="0">
            <a:spAutoFit/>
          </a:bodyPr>
          <a:lstStyle/>
          <a:p>
            <a:r>
              <a:rPr lang="ja-JP" altLang="en-US" sz="1600" b="1">
                <a:solidFill>
                  <a:srgbClr val="009C7C"/>
                </a:solidFill>
                <a:latin typeface="Yu Gothic Medium" panose="020B0400000000000000" pitchFamily="34" charset="-128"/>
                <a:ea typeface="Yu Gothic Medium" panose="020B0400000000000000" pitchFamily="34" charset="-128"/>
              </a:rPr>
              <a:t>セミナーに参加</a:t>
            </a:r>
          </a:p>
        </p:txBody>
      </p:sp>
      <p:sp>
        <p:nvSpPr>
          <p:cNvPr id="2" name="スライド番号プレースホルダー 1">
            <a:extLst>
              <a:ext uri="{FF2B5EF4-FFF2-40B4-BE49-F238E27FC236}">
                <a16:creationId xmlns:a16="http://schemas.microsoft.com/office/drawing/2014/main" id="{5F618BD0-98EF-5E40-B9D0-1C4F6AE1FB83}"/>
              </a:ext>
            </a:extLst>
          </p:cNvPr>
          <p:cNvSpPr>
            <a:spLocks noGrp="1"/>
          </p:cNvSpPr>
          <p:nvPr>
            <p:ph type="sldNum" sz="quarter" idx="4"/>
          </p:nvPr>
        </p:nvSpPr>
        <p:spPr/>
        <p:txBody>
          <a:bodyPr/>
          <a:lstStyle/>
          <a:p>
            <a:fld id="{8D25A64C-5F60-9E4F-A90F-656EC2FF92F5}" type="slidenum">
              <a:rPr lang="ja-JP" altLang="en-US" smtClean="0"/>
              <a:pPr/>
              <a:t>74</a:t>
            </a:fld>
            <a:endParaRPr lang="ja-JP" altLang="en-US"/>
          </a:p>
        </p:txBody>
      </p:sp>
      <p:sp>
        <p:nvSpPr>
          <p:cNvPr id="4" name="テキスト ボックス 3">
            <a:extLst>
              <a:ext uri="{FF2B5EF4-FFF2-40B4-BE49-F238E27FC236}">
                <a16:creationId xmlns:a16="http://schemas.microsoft.com/office/drawing/2014/main" id="{55EAEC2A-E8EB-E742-A42F-FBE57DBBE8DB}"/>
              </a:ext>
            </a:extLst>
          </p:cNvPr>
          <p:cNvSpPr txBox="1"/>
          <p:nvPr/>
        </p:nvSpPr>
        <p:spPr>
          <a:xfrm>
            <a:off x="2341894" y="1001665"/>
            <a:ext cx="7508212" cy="615553"/>
          </a:xfrm>
          <a:prstGeom prst="rect">
            <a:avLst/>
          </a:prstGeom>
          <a:noFill/>
        </p:spPr>
        <p:txBody>
          <a:bodyPr wrap="square" rtlCol="0">
            <a:spAutoFit/>
          </a:bodyPr>
          <a:lstStyle/>
          <a:p>
            <a:pPr algn="ctr"/>
            <a:r>
              <a:rPr lang="ja-JP" altLang="en-US" sz="3400" b="1">
                <a:solidFill>
                  <a:srgbClr val="009C7C"/>
                </a:solidFill>
                <a:latin typeface="Yu Gothic Medium" panose="020B0400000000000000" pitchFamily="34" charset="-128"/>
                <a:ea typeface="Yu Gothic Medium" panose="020B0400000000000000" pitchFamily="34" charset="-128"/>
              </a:rPr>
              <a:t>もっと気になるあなたにオススメ！</a:t>
            </a:r>
          </a:p>
        </p:txBody>
      </p:sp>
      <p:sp>
        <p:nvSpPr>
          <p:cNvPr id="5" name="テキスト ボックス 4">
            <a:extLst>
              <a:ext uri="{FF2B5EF4-FFF2-40B4-BE49-F238E27FC236}">
                <a16:creationId xmlns:a16="http://schemas.microsoft.com/office/drawing/2014/main" id="{3471449A-0D47-2544-9F76-EAF882F1A720}"/>
              </a:ext>
            </a:extLst>
          </p:cNvPr>
          <p:cNvSpPr txBox="1"/>
          <p:nvPr/>
        </p:nvSpPr>
        <p:spPr>
          <a:xfrm>
            <a:off x="2380346" y="540000"/>
            <a:ext cx="7431309" cy="461665"/>
          </a:xfrm>
          <a:prstGeom prst="rect">
            <a:avLst/>
          </a:prstGeom>
          <a:noFill/>
        </p:spPr>
        <p:txBody>
          <a:bodyPr wrap="square" rtlCol="0">
            <a:spAutoFit/>
          </a:bodyPr>
          <a:lstStyle/>
          <a:p>
            <a:pPr algn="ctr"/>
            <a:r>
              <a:rPr lang="en-US" altLang="ja-JP" sz="2400" b="1" dirty="0" err="1">
                <a:latin typeface="Yu Gothic Medium" panose="020B0400000000000000" pitchFamily="34" charset="-128"/>
                <a:ea typeface="Yu Gothic Medium" panose="020B0400000000000000" pitchFamily="34" charset="-128"/>
              </a:rPr>
              <a:t>kintone</a:t>
            </a:r>
            <a:r>
              <a:rPr lang="ja-JP" altLang="en-US" sz="2400" b="1">
                <a:latin typeface="Yu Gothic Medium" panose="020B0400000000000000" pitchFamily="34" charset="-128"/>
                <a:ea typeface="Yu Gothic Medium" panose="020B0400000000000000" pitchFamily="34" charset="-128"/>
              </a:rPr>
              <a:t>が</a:t>
            </a:r>
          </a:p>
        </p:txBody>
      </p:sp>
      <p:pic>
        <p:nvPicPr>
          <p:cNvPr id="6" name="図 5">
            <a:extLst>
              <a:ext uri="{FF2B5EF4-FFF2-40B4-BE49-F238E27FC236}">
                <a16:creationId xmlns:a16="http://schemas.microsoft.com/office/drawing/2014/main" id="{2C5EE038-CFCA-4D47-B5C4-777E7A7647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7443" y="1768795"/>
            <a:ext cx="5008814" cy="493827"/>
          </a:xfrm>
          <a:prstGeom prst="rect">
            <a:avLst/>
          </a:prstGeom>
        </p:spPr>
      </p:pic>
      <p:sp>
        <p:nvSpPr>
          <p:cNvPr id="7" name="テキスト ボックス 6">
            <a:extLst>
              <a:ext uri="{FF2B5EF4-FFF2-40B4-BE49-F238E27FC236}">
                <a16:creationId xmlns:a16="http://schemas.microsoft.com/office/drawing/2014/main" id="{98E5DD1F-29E0-DE43-83B4-044ECEBD5D88}"/>
              </a:ext>
            </a:extLst>
          </p:cNvPr>
          <p:cNvSpPr txBox="1"/>
          <p:nvPr/>
        </p:nvSpPr>
        <p:spPr>
          <a:xfrm>
            <a:off x="867444" y="1837067"/>
            <a:ext cx="5008814" cy="369332"/>
          </a:xfrm>
          <a:prstGeom prst="rect">
            <a:avLst/>
          </a:prstGeom>
          <a:noFill/>
        </p:spPr>
        <p:txBody>
          <a:bodyPr wrap="square" rtlCol="0">
            <a:spAutoFit/>
          </a:bodyPr>
          <a:lstStyle/>
          <a:p>
            <a:pPr algn="ctr"/>
            <a:r>
              <a:rPr lang="ja-JP" altLang="en-US" b="1">
                <a:solidFill>
                  <a:schemeClr val="bg1"/>
                </a:solidFill>
                <a:latin typeface="Yu Gothic Medium" panose="020B0400000000000000" pitchFamily="34" charset="-128"/>
                <a:ea typeface="Yu Gothic Medium" panose="020B0400000000000000" pitchFamily="34" charset="-128"/>
              </a:rPr>
              <a:t>今後の進め方を相談したいあなたへ</a:t>
            </a:r>
          </a:p>
        </p:txBody>
      </p:sp>
      <p:grpSp>
        <p:nvGrpSpPr>
          <p:cNvPr id="23" name="グループ化 22">
            <a:extLst>
              <a:ext uri="{FF2B5EF4-FFF2-40B4-BE49-F238E27FC236}">
                <a16:creationId xmlns:a16="http://schemas.microsoft.com/office/drawing/2014/main" id="{FBD826E8-F2AE-6E43-5E30-FD8696BCC526}"/>
              </a:ext>
            </a:extLst>
          </p:cNvPr>
          <p:cNvGrpSpPr/>
          <p:nvPr/>
        </p:nvGrpSpPr>
        <p:grpSpPr>
          <a:xfrm>
            <a:off x="3851126" y="2690128"/>
            <a:ext cx="2423088" cy="1111258"/>
            <a:chOff x="3440536" y="2760920"/>
            <a:chExt cx="2862574" cy="1111258"/>
          </a:xfrm>
        </p:grpSpPr>
        <p:sp>
          <p:nvSpPr>
            <p:cNvPr id="10" name="テキスト ボックス 9">
              <a:extLst>
                <a:ext uri="{FF2B5EF4-FFF2-40B4-BE49-F238E27FC236}">
                  <a16:creationId xmlns:a16="http://schemas.microsoft.com/office/drawing/2014/main" id="{24FC2F7D-F262-EC4B-80C5-6057A332CB93}"/>
                </a:ext>
              </a:extLst>
            </p:cNvPr>
            <p:cNvSpPr txBox="1"/>
            <p:nvPr/>
          </p:nvSpPr>
          <p:spPr>
            <a:xfrm>
              <a:off x="3440536" y="2760920"/>
              <a:ext cx="2554918" cy="292388"/>
            </a:xfrm>
            <a:prstGeom prst="rect">
              <a:avLst/>
            </a:prstGeom>
            <a:noFill/>
          </p:spPr>
          <p:txBody>
            <a:bodyPr wrap="square" rtlCol="0">
              <a:spAutoFit/>
            </a:bodyPr>
            <a:lstStyle/>
            <a:p>
              <a:r>
                <a:rPr lang="ja-JP" altLang="en-US" sz="1300" b="1">
                  <a:latin typeface="Yu Gothic Medium" panose="020B0400000000000000" pitchFamily="34" charset="-128"/>
                  <a:ea typeface="Yu Gothic Medium" panose="020B0400000000000000" pitchFamily="34" charset="-128"/>
                </a:rPr>
                <a:t>なんでもご相談ください</a:t>
              </a:r>
            </a:p>
          </p:txBody>
        </p:sp>
        <p:sp>
          <p:nvSpPr>
            <p:cNvPr id="11" name="テキスト ボックス 10">
              <a:extLst>
                <a:ext uri="{FF2B5EF4-FFF2-40B4-BE49-F238E27FC236}">
                  <a16:creationId xmlns:a16="http://schemas.microsoft.com/office/drawing/2014/main" id="{983AEBE6-196B-DE46-9747-D0DDC6D50CA8}"/>
                </a:ext>
              </a:extLst>
            </p:cNvPr>
            <p:cNvSpPr txBox="1"/>
            <p:nvPr/>
          </p:nvSpPr>
          <p:spPr>
            <a:xfrm>
              <a:off x="3440536" y="3041181"/>
              <a:ext cx="2862574" cy="830997"/>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キントーン</a:t>
              </a:r>
              <a:endParaRPr lang="en-US" altLang="ja-JP" sz="2400" b="1" dirty="0">
                <a:latin typeface="Yu Gothic Medium" panose="020B0400000000000000" pitchFamily="34" charset="-128"/>
                <a:ea typeface="Yu Gothic Medium" panose="020B0400000000000000" pitchFamily="34" charset="-128"/>
              </a:endParaRPr>
            </a:p>
            <a:p>
              <a:r>
                <a:rPr lang="ja-JP" altLang="en-US" sz="2400" b="1">
                  <a:latin typeface="Yu Gothic Medium" panose="020B0400000000000000" pitchFamily="34" charset="-128"/>
                  <a:ea typeface="Yu Gothic Medium" panose="020B0400000000000000" pitchFamily="34" charset="-128"/>
                </a:rPr>
                <a:t>相談窓口</a:t>
              </a:r>
            </a:p>
          </p:txBody>
        </p:sp>
      </p:grpSp>
      <p:sp>
        <p:nvSpPr>
          <p:cNvPr id="12" name="テキスト ボックス 11">
            <a:extLst>
              <a:ext uri="{FF2B5EF4-FFF2-40B4-BE49-F238E27FC236}">
                <a16:creationId xmlns:a16="http://schemas.microsoft.com/office/drawing/2014/main" id="{F33BE1D1-1712-0F45-87D3-AC5447FB378C}"/>
              </a:ext>
            </a:extLst>
          </p:cNvPr>
          <p:cNvSpPr txBox="1"/>
          <p:nvPr/>
        </p:nvSpPr>
        <p:spPr>
          <a:xfrm>
            <a:off x="863148" y="4579273"/>
            <a:ext cx="5000477" cy="1534138"/>
          </a:xfrm>
          <a:prstGeom prst="rect">
            <a:avLst/>
          </a:prstGeom>
          <a:noFill/>
        </p:spPr>
        <p:txBody>
          <a:bodyPr wrap="square" rtlCol="0">
            <a:spAutoFit/>
          </a:bodyPr>
          <a:lstStyle/>
          <a:p>
            <a:pPr>
              <a:lnSpc>
                <a:spcPct val="150000"/>
              </a:lnSpc>
            </a:pPr>
            <a:r>
              <a:rPr lang="ja-JP" altLang="en-US" sz="1600">
                <a:latin typeface="Yu Gothic Medium" panose="020B0400000000000000" pitchFamily="34" charset="-128"/>
                <a:ea typeface="Yu Gothic Medium" panose="020B0400000000000000" pitchFamily="34" charset="-128"/>
              </a:rPr>
              <a:t>導入前から導入後まで、キントーンを十二分にご活用いただくための最適な方法をご提案します。</a:t>
            </a:r>
          </a:p>
          <a:p>
            <a:pPr>
              <a:lnSpc>
                <a:spcPct val="150000"/>
              </a:lnSpc>
            </a:pPr>
            <a:r>
              <a:rPr lang="ja-JP" altLang="en-US" sz="1600">
                <a:latin typeface="Yu Gothic Medium" panose="020B0400000000000000" pitchFamily="34" charset="-128"/>
                <a:ea typeface="Yu Gothic Medium" panose="020B0400000000000000" pitchFamily="34" charset="-128"/>
              </a:rPr>
              <a:t>提案、開発、設計、教育、運用相談などどんなことでもお気軽にご相談ください。</a:t>
            </a:r>
          </a:p>
        </p:txBody>
      </p:sp>
      <p:sp>
        <p:nvSpPr>
          <p:cNvPr id="16" name="テキスト ボックス 15">
            <a:extLst>
              <a:ext uri="{FF2B5EF4-FFF2-40B4-BE49-F238E27FC236}">
                <a16:creationId xmlns:a16="http://schemas.microsoft.com/office/drawing/2014/main" id="{8D489277-5FE4-084C-B6F6-69348D2CDD3D}"/>
              </a:ext>
            </a:extLst>
          </p:cNvPr>
          <p:cNvSpPr txBox="1"/>
          <p:nvPr/>
        </p:nvSpPr>
        <p:spPr>
          <a:xfrm>
            <a:off x="8750300" y="2969741"/>
            <a:ext cx="2570414" cy="751552"/>
          </a:xfrm>
          <a:prstGeom prst="rect">
            <a:avLst/>
          </a:prstGeom>
          <a:noFill/>
        </p:spPr>
        <p:txBody>
          <a:bodyPr wrap="square" rtlCol="0">
            <a:spAutoFit/>
          </a:bodyPr>
          <a:lstStyle/>
          <a:p>
            <a:pPr>
              <a:lnSpc>
                <a:spcPct val="150000"/>
              </a:lnSpc>
            </a:pPr>
            <a:r>
              <a:rPr lang="ja-JP" altLang="en-US" sz="1500">
                <a:latin typeface="Yu Gothic Medium" panose="020B0400000000000000" pitchFamily="34" charset="-128"/>
                <a:ea typeface="Yu Gothic Medium" panose="020B0400000000000000" pitchFamily="34" charset="-128"/>
              </a:rPr>
              <a:t>お客様専用環境を</a:t>
            </a:r>
            <a:endParaRPr lang="en-US" altLang="ja-JP" sz="1500" dirty="0">
              <a:latin typeface="Yu Gothic Medium" panose="020B0400000000000000" pitchFamily="34" charset="-128"/>
              <a:ea typeface="Yu Gothic Medium" panose="020B0400000000000000" pitchFamily="34" charset="-128"/>
            </a:endParaRPr>
          </a:p>
          <a:p>
            <a:pPr>
              <a:lnSpc>
                <a:spcPct val="150000"/>
              </a:lnSpc>
            </a:pPr>
            <a:r>
              <a:rPr lang="ja-JP" altLang="en-US" sz="1500">
                <a:latin typeface="Yu Gothic Medium" panose="020B0400000000000000" pitchFamily="34" charset="-128"/>
                <a:ea typeface="Yu Gothic Medium" panose="020B0400000000000000" pitchFamily="34" charset="-128"/>
              </a:rPr>
              <a:t>ご用意します。</a:t>
            </a:r>
          </a:p>
        </p:txBody>
      </p:sp>
      <p:sp>
        <p:nvSpPr>
          <p:cNvPr id="19" name="テキスト ボックス 18">
            <a:extLst>
              <a:ext uri="{FF2B5EF4-FFF2-40B4-BE49-F238E27FC236}">
                <a16:creationId xmlns:a16="http://schemas.microsoft.com/office/drawing/2014/main" id="{6E8BAF94-B938-284C-8C74-E79D2CBBE1B2}"/>
              </a:ext>
            </a:extLst>
          </p:cNvPr>
          <p:cNvSpPr txBox="1"/>
          <p:nvPr/>
        </p:nvSpPr>
        <p:spPr>
          <a:xfrm>
            <a:off x="8750300" y="4669361"/>
            <a:ext cx="2570414" cy="1444050"/>
          </a:xfrm>
          <a:prstGeom prst="rect">
            <a:avLst/>
          </a:prstGeom>
          <a:noFill/>
        </p:spPr>
        <p:txBody>
          <a:bodyPr wrap="square" rtlCol="0">
            <a:spAutoFit/>
          </a:bodyPr>
          <a:lstStyle/>
          <a:p>
            <a:pPr>
              <a:lnSpc>
                <a:spcPct val="150000"/>
              </a:lnSpc>
            </a:pPr>
            <a:r>
              <a:rPr lang="ja-JP" altLang="en-US" sz="1500">
                <a:latin typeface="Yu Gothic Medium" panose="020B0400000000000000" pitchFamily="34" charset="-128"/>
                <a:ea typeface="Yu Gothic Medium" panose="020B0400000000000000" pitchFamily="34" charset="-128"/>
              </a:rPr>
              <a:t>はじめての方向けセミナーや、アプリ作成体験など、各種セミナーを随時開催中です。</a:t>
            </a:r>
          </a:p>
        </p:txBody>
      </p:sp>
      <p:sp>
        <p:nvSpPr>
          <p:cNvPr id="25" name="テキスト ボックス 24">
            <a:extLst>
              <a:ext uri="{FF2B5EF4-FFF2-40B4-BE49-F238E27FC236}">
                <a16:creationId xmlns:a16="http://schemas.microsoft.com/office/drawing/2014/main" id="{AE1613BF-5AF3-233A-E1B1-D07F83BCE955}"/>
              </a:ext>
            </a:extLst>
          </p:cNvPr>
          <p:cNvSpPr txBox="1"/>
          <p:nvPr/>
        </p:nvSpPr>
        <p:spPr>
          <a:xfrm>
            <a:off x="871285" y="4269947"/>
            <a:ext cx="4992339" cy="292388"/>
          </a:xfrm>
          <a:prstGeom prst="rect">
            <a:avLst/>
          </a:prstGeom>
          <a:solidFill>
            <a:schemeClr val="bg1"/>
          </a:solidFill>
          <a:ln>
            <a:solidFill>
              <a:srgbClr val="01ADA9"/>
            </a:solidFill>
          </a:ln>
        </p:spPr>
        <p:txBody>
          <a:bodyPr wrap="square" rtlCol="0" anchor="ctr" anchorCtr="0">
            <a:spAutoFit/>
          </a:bodyPr>
          <a:lstStyle/>
          <a:p>
            <a:pPr algn="ctr"/>
            <a:r>
              <a:rPr lang="ja-JP" altLang="en-US" sz="1300" b="1">
                <a:solidFill>
                  <a:srgbClr val="01ADA9"/>
                </a:solidFill>
                <a:latin typeface="Yu Gothic Medium" panose="020B0400000000000000" pitchFamily="34" charset="-128"/>
                <a:ea typeface="Yu Gothic Medium" panose="020B0400000000000000" pitchFamily="34" charset="-128"/>
              </a:rPr>
              <a:t>オンライン会議または、電話やメールでご相談できます</a:t>
            </a:r>
            <a:r>
              <a:rPr lang="en-US" altLang="ja-JP" sz="1300" b="1" dirty="0">
                <a:solidFill>
                  <a:srgbClr val="01ADA9"/>
                </a:solidFill>
                <a:latin typeface="Yu Gothic Medium" panose="020B0400000000000000" pitchFamily="34" charset="-128"/>
                <a:ea typeface="Yu Gothic Medium" panose="020B0400000000000000" pitchFamily="34" charset="-128"/>
              </a:rPr>
              <a:t>!</a:t>
            </a:r>
            <a:endParaRPr lang="ja-JP" altLang="en-US" sz="1300" b="1">
              <a:solidFill>
                <a:srgbClr val="01ADA9"/>
              </a:solidFill>
              <a:latin typeface="Yu Gothic Medium" panose="020B0400000000000000" pitchFamily="34" charset="-128"/>
              <a:ea typeface="Yu Gothic Medium" panose="020B0400000000000000" pitchFamily="34" charset="-128"/>
            </a:endParaRPr>
          </a:p>
        </p:txBody>
      </p:sp>
      <p:pic>
        <p:nvPicPr>
          <p:cNvPr id="22" name="図 21" descr="アイコン&#10;&#10;自動的に生成された説明">
            <a:extLst>
              <a:ext uri="{FF2B5EF4-FFF2-40B4-BE49-F238E27FC236}">
                <a16:creationId xmlns:a16="http://schemas.microsoft.com/office/drawing/2014/main" id="{F9301959-5C1E-2085-EFBA-BF0CC4CF0B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32028" y="3491538"/>
            <a:ext cx="1314169" cy="1314169"/>
          </a:xfrm>
          <a:prstGeom prst="rect">
            <a:avLst/>
          </a:prstGeom>
        </p:spPr>
      </p:pic>
      <p:pic>
        <p:nvPicPr>
          <p:cNvPr id="13" name="図 12" descr="グラフィカル ユーザー インターフェイス, アプリケーション, Web サイト&#10;&#10;自動的に生成された説明">
            <a:extLst>
              <a:ext uri="{FF2B5EF4-FFF2-40B4-BE49-F238E27FC236}">
                <a16:creationId xmlns:a16="http://schemas.microsoft.com/office/drawing/2014/main" id="{A3FE06FA-D268-5A66-EA26-084FE7F4B42C}"/>
              </a:ext>
            </a:extLst>
          </p:cNvPr>
          <p:cNvPicPr>
            <a:picLocks noChangeAspect="1"/>
          </p:cNvPicPr>
          <p:nvPr/>
        </p:nvPicPr>
        <p:blipFill>
          <a:blip r:embed="rId7"/>
          <a:stretch>
            <a:fillRect/>
          </a:stretch>
        </p:blipFill>
        <p:spPr>
          <a:xfrm>
            <a:off x="6272319" y="2451651"/>
            <a:ext cx="2242889" cy="1554227"/>
          </a:xfrm>
          <a:prstGeom prst="rect">
            <a:avLst/>
          </a:prstGeom>
        </p:spPr>
      </p:pic>
    </p:spTree>
    <p:extLst>
      <p:ext uri="{BB962C8B-B14F-4D97-AF65-F5344CB8AC3E}">
        <p14:creationId xmlns:p14="http://schemas.microsoft.com/office/powerpoint/2010/main" val="3183486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59AE91A-1D32-A74F-B46C-FB05F854F320}"/>
              </a:ext>
            </a:extLst>
          </p:cNvPr>
          <p:cNvSpPr txBox="1"/>
          <p:nvPr/>
        </p:nvSpPr>
        <p:spPr>
          <a:xfrm>
            <a:off x="2380346" y="782433"/>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はじめやすい契約形態</a:t>
            </a:r>
          </a:p>
        </p:txBody>
      </p:sp>
      <p:pic>
        <p:nvPicPr>
          <p:cNvPr id="6" name="図 5">
            <a:extLst>
              <a:ext uri="{FF2B5EF4-FFF2-40B4-BE49-F238E27FC236}">
                <a16:creationId xmlns:a16="http://schemas.microsoft.com/office/drawing/2014/main" id="{9B78CA6B-B10E-4343-80B1-8B14E2EF3D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9371" y="1450576"/>
            <a:ext cx="825500" cy="825500"/>
          </a:xfrm>
          <a:prstGeom prst="rect">
            <a:avLst/>
          </a:prstGeom>
        </p:spPr>
      </p:pic>
      <p:pic>
        <p:nvPicPr>
          <p:cNvPr id="7" name="図 6">
            <a:extLst>
              <a:ext uri="{FF2B5EF4-FFF2-40B4-BE49-F238E27FC236}">
                <a16:creationId xmlns:a16="http://schemas.microsoft.com/office/drawing/2014/main" id="{02CD0A86-8BF4-3041-A15B-FE8B63AE0C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0457" y="1450576"/>
            <a:ext cx="825500" cy="825500"/>
          </a:xfrm>
          <a:prstGeom prst="rect">
            <a:avLst/>
          </a:prstGeom>
        </p:spPr>
      </p:pic>
      <p:pic>
        <p:nvPicPr>
          <p:cNvPr id="8" name="図 7">
            <a:extLst>
              <a:ext uri="{FF2B5EF4-FFF2-40B4-BE49-F238E27FC236}">
                <a16:creationId xmlns:a16="http://schemas.microsoft.com/office/drawing/2014/main" id="{A9C3803D-ADB9-514E-99A6-1151E80499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6148" y="1450576"/>
            <a:ext cx="825500" cy="825500"/>
          </a:xfrm>
          <a:prstGeom prst="rect">
            <a:avLst/>
          </a:prstGeom>
        </p:spPr>
      </p:pic>
      <p:sp>
        <p:nvSpPr>
          <p:cNvPr id="9" name="テキスト ボックス 8">
            <a:extLst>
              <a:ext uri="{FF2B5EF4-FFF2-40B4-BE49-F238E27FC236}">
                <a16:creationId xmlns:a16="http://schemas.microsoft.com/office/drawing/2014/main" id="{37FB608B-DFD2-6F4E-A8EC-685BC1AB0C0A}"/>
              </a:ext>
            </a:extLst>
          </p:cNvPr>
          <p:cNvSpPr txBox="1"/>
          <p:nvPr/>
        </p:nvSpPr>
        <p:spPr>
          <a:xfrm>
            <a:off x="2704871" y="1694049"/>
            <a:ext cx="1700981" cy="338554"/>
          </a:xfrm>
          <a:prstGeom prst="rect">
            <a:avLst/>
          </a:prstGeom>
          <a:noFill/>
        </p:spPr>
        <p:txBody>
          <a:bodyPr wrap="square" rtlCol="0">
            <a:spAutoFit/>
          </a:bodyPr>
          <a:lstStyle/>
          <a:p>
            <a:r>
              <a:rPr lang="ja-JP" altLang="en-US" sz="1600" b="1">
                <a:latin typeface="Yu Gothic Medium" panose="020B0400000000000000" pitchFamily="34" charset="-128"/>
                <a:ea typeface="Yu Gothic Medium" panose="020B0400000000000000" pitchFamily="34" charset="-128"/>
              </a:rPr>
              <a:t>初期費用は無料</a:t>
            </a:r>
          </a:p>
        </p:txBody>
      </p:sp>
      <p:sp>
        <p:nvSpPr>
          <p:cNvPr id="10" name="テキスト ボックス 9">
            <a:extLst>
              <a:ext uri="{FF2B5EF4-FFF2-40B4-BE49-F238E27FC236}">
                <a16:creationId xmlns:a16="http://schemas.microsoft.com/office/drawing/2014/main" id="{6A814C23-785B-4142-8820-B7F84026FE9F}"/>
              </a:ext>
            </a:extLst>
          </p:cNvPr>
          <p:cNvSpPr txBox="1"/>
          <p:nvPr/>
        </p:nvSpPr>
        <p:spPr>
          <a:xfrm>
            <a:off x="5515957" y="1570939"/>
            <a:ext cx="1809341" cy="584775"/>
          </a:xfrm>
          <a:prstGeom prst="rect">
            <a:avLst/>
          </a:prstGeom>
          <a:noFill/>
        </p:spPr>
        <p:txBody>
          <a:bodyPr wrap="square" rtlCol="0">
            <a:spAutoFit/>
          </a:bodyPr>
          <a:lstStyle/>
          <a:p>
            <a:r>
              <a:rPr lang="en-US" altLang="ja-JP" sz="1600" b="1" dirty="0">
                <a:latin typeface="Yu Gothic Medium" panose="020B0400000000000000" pitchFamily="34" charset="-128"/>
                <a:ea typeface="Yu Gothic Medium" panose="020B0400000000000000" pitchFamily="34" charset="-128"/>
              </a:rPr>
              <a:t>1</a:t>
            </a:r>
            <a:r>
              <a:rPr lang="ja-JP" altLang="en-US" sz="1600" b="1">
                <a:latin typeface="Yu Gothic Medium" panose="020B0400000000000000" pitchFamily="34" charset="-128"/>
                <a:ea typeface="Yu Gothic Medium" panose="020B0400000000000000" pitchFamily="34" charset="-128"/>
              </a:rPr>
              <a:t>ユーザー単位で契約できる</a:t>
            </a:r>
          </a:p>
        </p:txBody>
      </p:sp>
      <p:sp>
        <p:nvSpPr>
          <p:cNvPr id="11" name="テキスト ボックス 10">
            <a:extLst>
              <a:ext uri="{FF2B5EF4-FFF2-40B4-BE49-F238E27FC236}">
                <a16:creationId xmlns:a16="http://schemas.microsoft.com/office/drawing/2014/main" id="{2E539107-8973-2B4A-896A-950B199F3E5A}"/>
              </a:ext>
            </a:extLst>
          </p:cNvPr>
          <p:cNvSpPr txBox="1"/>
          <p:nvPr/>
        </p:nvSpPr>
        <p:spPr>
          <a:xfrm>
            <a:off x="8611648" y="1570939"/>
            <a:ext cx="1700981" cy="584775"/>
          </a:xfrm>
          <a:prstGeom prst="rect">
            <a:avLst/>
          </a:prstGeom>
          <a:noFill/>
        </p:spPr>
        <p:txBody>
          <a:bodyPr wrap="square" rtlCol="0">
            <a:spAutoFit/>
          </a:bodyPr>
          <a:lstStyle/>
          <a:p>
            <a:r>
              <a:rPr lang="en-US" altLang="ja-JP" sz="1600" b="1" dirty="0">
                <a:latin typeface="Yu Gothic Medium" panose="020B0400000000000000" pitchFamily="34" charset="-128"/>
                <a:ea typeface="Yu Gothic Medium" panose="020B0400000000000000" pitchFamily="34" charset="-128"/>
              </a:rPr>
              <a:t>1</a:t>
            </a:r>
            <a:r>
              <a:rPr lang="ja-JP" altLang="en-US" sz="1600" b="1">
                <a:latin typeface="Yu Gothic Medium" panose="020B0400000000000000" pitchFamily="34" charset="-128"/>
                <a:ea typeface="Yu Gothic Medium" panose="020B0400000000000000" pitchFamily="34" charset="-128"/>
              </a:rPr>
              <a:t>ヶ月ごとに</a:t>
            </a:r>
          </a:p>
          <a:p>
            <a:r>
              <a:rPr lang="ja-JP" altLang="en-US" sz="1600" b="1">
                <a:latin typeface="Yu Gothic Medium" panose="020B0400000000000000" pitchFamily="34" charset="-128"/>
                <a:ea typeface="Yu Gothic Medium" panose="020B0400000000000000" pitchFamily="34" charset="-128"/>
              </a:rPr>
              <a:t>契約更新できる</a:t>
            </a:r>
          </a:p>
        </p:txBody>
      </p:sp>
      <p:sp>
        <p:nvSpPr>
          <p:cNvPr id="12" name="テキスト ボックス 11">
            <a:extLst>
              <a:ext uri="{FF2B5EF4-FFF2-40B4-BE49-F238E27FC236}">
                <a16:creationId xmlns:a16="http://schemas.microsoft.com/office/drawing/2014/main" id="{D5799F0A-B52F-2E4C-B71D-50531A8B60EE}"/>
              </a:ext>
            </a:extLst>
          </p:cNvPr>
          <p:cNvSpPr txBox="1"/>
          <p:nvPr/>
        </p:nvSpPr>
        <p:spPr>
          <a:xfrm>
            <a:off x="5515957" y="2150218"/>
            <a:ext cx="1985586" cy="246221"/>
          </a:xfrm>
          <a:prstGeom prst="rect">
            <a:avLst/>
          </a:prstGeom>
          <a:noFill/>
        </p:spPr>
        <p:txBody>
          <a:bodyPr wrap="square" rtlCol="0">
            <a:spAutoFit/>
          </a:bodyPr>
          <a:lstStyle/>
          <a:p>
            <a:r>
              <a:rPr lang="ja-JP" altLang="en-US" sz="1000">
                <a:latin typeface="Yu Gothic Medium" panose="020B0400000000000000" pitchFamily="34" charset="-128"/>
                <a:ea typeface="Yu Gothic Medium" panose="020B0400000000000000" pitchFamily="34" charset="-128"/>
              </a:rPr>
              <a:t>（</a:t>
            </a:r>
            <a:r>
              <a:rPr lang="en-US" altLang="ja-JP" sz="1000" dirty="0">
                <a:latin typeface="Yu Gothic Medium" panose="020B0400000000000000" pitchFamily="34" charset="-128"/>
                <a:ea typeface="Yu Gothic Medium" panose="020B0400000000000000" pitchFamily="34" charset="-128"/>
              </a:rPr>
              <a:t>※5</a:t>
            </a:r>
            <a:r>
              <a:rPr lang="ja-JP" altLang="en-US" sz="1000">
                <a:latin typeface="Yu Gothic Medium" panose="020B0400000000000000" pitchFamily="34" charset="-128"/>
                <a:ea typeface="Yu Gothic Medium" panose="020B0400000000000000" pitchFamily="34" charset="-128"/>
              </a:rPr>
              <a:t>ユーザーから契約可能）</a:t>
            </a:r>
          </a:p>
        </p:txBody>
      </p:sp>
      <p:sp>
        <p:nvSpPr>
          <p:cNvPr id="36" name="正方形/長方形 35">
            <a:extLst>
              <a:ext uri="{FF2B5EF4-FFF2-40B4-BE49-F238E27FC236}">
                <a16:creationId xmlns:a16="http://schemas.microsoft.com/office/drawing/2014/main" id="{001B9D07-D6B2-664E-A496-E35AAD0033D4}"/>
              </a:ext>
            </a:extLst>
          </p:cNvPr>
          <p:cNvSpPr/>
          <p:nvPr/>
        </p:nvSpPr>
        <p:spPr>
          <a:xfrm>
            <a:off x="1267287" y="4073546"/>
            <a:ext cx="9657427" cy="88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4" name="正方形/長方形 13">
            <a:extLst>
              <a:ext uri="{FF2B5EF4-FFF2-40B4-BE49-F238E27FC236}">
                <a16:creationId xmlns:a16="http://schemas.microsoft.com/office/drawing/2014/main" id="{1B47B4FB-C31D-5341-A4A9-666605839495}"/>
              </a:ext>
            </a:extLst>
          </p:cNvPr>
          <p:cNvSpPr/>
          <p:nvPr/>
        </p:nvSpPr>
        <p:spPr>
          <a:xfrm>
            <a:off x="1267287" y="3169780"/>
            <a:ext cx="9657427" cy="893452"/>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7" name="正方形/長方形 36">
            <a:extLst>
              <a:ext uri="{FF2B5EF4-FFF2-40B4-BE49-F238E27FC236}">
                <a16:creationId xmlns:a16="http://schemas.microsoft.com/office/drawing/2014/main" id="{35C8AD64-E4EA-9148-93B3-343AD2DF7BD1}"/>
              </a:ext>
            </a:extLst>
          </p:cNvPr>
          <p:cNvSpPr/>
          <p:nvPr/>
        </p:nvSpPr>
        <p:spPr>
          <a:xfrm>
            <a:off x="1267287" y="4939826"/>
            <a:ext cx="9657427" cy="57099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2" name="正方形/長方形 41">
            <a:extLst>
              <a:ext uri="{FF2B5EF4-FFF2-40B4-BE49-F238E27FC236}">
                <a16:creationId xmlns:a16="http://schemas.microsoft.com/office/drawing/2014/main" id="{5618D6D0-194A-844B-BA96-97A72C286B37}"/>
              </a:ext>
            </a:extLst>
          </p:cNvPr>
          <p:cNvSpPr/>
          <p:nvPr/>
        </p:nvSpPr>
        <p:spPr>
          <a:xfrm>
            <a:off x="1267287" y="5503351"/>
            <a:ext cx="9657427" cy="57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2" name="正方形/長方形 51">
            <a:extLst>
              <a:ext uri="{FF2B5EF4-FFF2-40B4-BE49-F238E27FC236}">
                <a16:creationId xmlns:a16="http://schemas.microsoft.com/office/drawing/2014/main" id="{6E664278-2DC0-324F-A04C-2095E0707278}"/>
              </a:ext>
            </a:extLst>
          </p:cNvPr>
          <p:cNvSpPr/>
          <p:nvPr/>
        </p:nvSpPr>
        <p:spPr>
          <a:xfrm>
            <a:off x="1267287" y="3169779"/>
            <a:ext cx="2400579" cy="290456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 name="テキスト ボックス 14">
            <a:extLst>
              <a:ext uri="{FF2B5EF4-FFF2-40B4-BE49-F238E27FC236}">
                <a16:creationId xmlns:a16="http://schemas.microsoft.com/office/drawing/2014/main" id="{00E5FA54-6CD7-CA4D-A387-C0F22C786F3A}"/>
              </a:ext>
            </a:extLst>
          </p:cNvPr>
          <p:cNvSpPr txBox="1"/>
          <p:nvPr/>
        </p:nvSpPr>
        <p:spPr>
          <a:xfrm>
            <a:off x="1371384" y="3445145"/>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価格</a:t>
            </a:r>
            <a:r>
              <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rPr>
              <a:t>（税抜き）</a:t>
            </a:r>
          </a:p>
        </p:txBody>
      </p:sp>
      <p:sp>
        <p:nvSpPr>
          <p:cNvPr id="17" name="正方形/長方形 16">
            <a:extLst>
              <a:ext uri="{FF2B5EF4-FFF2-40B4-BE49-F238E27FC236}">
                <a16:creationId xmlns:a16="http://schemas.microsoft.com/office/drawing/2014/main" id="{C0699BD3-D299-3744-889D-5CDF098160E1}"/>
              </a:ext>
            </a:extLst>
          </p:cNvPr>
          <p:cNvSpPr/>
          <p:nvPr/>
        </p:nvSpPr>
        <p:spPr>
          <a:xfrm>
            <a:off x="3667866" y="3169780"/>
            <a:ext cx="3580960" cy="893452"/>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15AF932-139B-B649-8621-CC954E4B0F1F}"/>
              </a:ext>
            </a:extLst>
          </p:cNvPr>
          <p:cNvSpPr/>
          <p:nvPr/>
        </p:nvSpPr>
        <p:spPr>
          <a:xfrm>
            <a:off x="3667866" y="2707664"/>
            <a:ext cx="3580960" cy="462117"/>
          </a:xfrm>
          <a:prstGeom prst="rect">
            <a:avLst/>
          </a:prstGeom>
          <a:solidFill>
            <a:srgbClr val="FFF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C248CCA-3D42-DE49-9FD5-31EE44CEFF8E}"/>
              </a:ext>
            </a:extLst>
          </p:cNvPr>
          <p:cNvSpPr txBox="1"/>
          <p:nvPr/>
        </p:nvSpPr>
        <p:spPr>
          <a:xfrm>
            <a:off x="4326627" y="2709744"/>
            <a:ext cx="2263438" cy="426142"/>
          </a:xfrm>
          <a:prstGeom prst="rect">
            <a:avLst/>
          </a:prstGeom>
          <a:noFill/>
        </p:spPr>
        <p:txBody>
          <a:bodyPr wrap="square" rtlCol="0">
            <a:spAutoFit/>
          </a:bodyPr>
          <a:lstStyle/>
          <a:p>
            <a:pPr algn="ctr">
              <a:lnSpc>
                <a:spcPct val="150000"/>
              </a:lnSpc>
            </a:pP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スタンダードコース</a:t>
            </a:r>
          </a:p>
        </p:txBody>
      </p:sp>
      <p:sp>
        <p:nvSpPr>
          <p:cNvPr id="20" name="テキスト ボックス 19">
            <a:extLst>
              <a:ext uri="{FF2B5EF4-FFF2-40B4-BE49-F238E27FC236}">
                <a16:creationId xmlns:a16="http://schemas.microsoft.com/office/drawing/2014/main" id="{3780E22A-1317-4C4E-9553-5F15166F2387}"/>
              </a:ext>
            </a:extLst>
          </p:cNvPr>
          <p:cNvSpPr txBox="1"/>
          <p:nvPr/>
        </p:nvSpPr>
        <p:spPr>
          <a:xfrm>
            <a:off x="4079149" y="3138709"/>
            <a:ext cx="2758394" cy="593047"/>
          </a:xfrm>
          <a:prstGeom prst="rect">
            <a:avLst/>
          </a:prstGeom>
          <a:noFill/>
        </p:spPr>
        <p:txBody>
          <a:bodyPr wrap="square" rtlCol="0">
            <a:spAutoFit/>
          </a:bodyPr>
          <a:lstStyle/>
          <a:p>
            <a:pPr algn="ctr">
              <a:lnSpc>
                <a:spcPct val="150000"/>
              </a:lnSpc>
            </a:pP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月額</a:t>
            </a: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 </a:t>
            </a:r>
            <a:r>
              <a:rPr lang="en-US" altLang="ja-JP" sz="2400" b="1" dirty="0">
                <a:solidFill>
                  <a:schemeClr val="tx1">
                    <a:lumMod val="75000"/>
                    <a:lumOff val="25000"/>
                  </a:schemeClr>
                </a:solidFill>
                <a:latin typeface="Yu Gothic Medium" panose="020B0400000000000000" pitchFamily="34" charset="-128"/>
                <a:ea typeface="Yu Gothic Medium" panose="020B0400000000000000" pitchFamily="34" charset="-128"/>
              </a:rPr>
              <a:t>1,500</a:t>
            </a: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円 </a:t>
            </a:r>
            <a:r>
              <a:rPr lang="en-US" altLang="ja-JP" sz="1400" b="1" dirty="0">
                <a:solidFill>
                  <a:schemeClr val="tx1">
                    <a:lumMod val="75000"/>
                    <a:lumOff val="25000"/>
                  </a:schemeClr>
                </a:solidFill>
                <a:latin typeface="Yu Gothic Medium" panose="020B0400000000000000" pitchFamily="34" charset="-128"/>
                <a:ea typeface="Yu Gothic Medium" panose="020B0400000000000000" pitchFamily="34" charset="-128"/>
              </a:rPr>
              <a:t>/1</a:t>
            </a: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ユーザー</a:t>
            </a:r>
          </a:p>
        </p:txBody>
      </p:sp>
      <p:sp>
        <p:nvSpPr>
          <p:cNvPr id="21" name="テキスト ボックス 20">
            <a:extLst>
              <a:ext uri="{FF2B5EF4-FFF2-40B4-BE49-F238E27FC236}">
                <a16:creationId xmlns:a16="http://schemas.microsoft.com/office/drawing/2014/main" id="{42D0D6BE-F818-8A4E-A2C6-D81B69E072D0}"/>
              </a:ext>
            </a:extLst>
          </p:cNvPr>
          <p:cNvSpPr txBox="1"/>
          <p:nvPr/>
        </p:nvSpPr>
        <p:spPr>
          <a:xfrm>
            <a:off x="4079149" y="3597411"/>
            <a:ext cx="2758394" cy="342723"/>
          </a:xfrm>
          <a:prstGeom prst="rect">
            <a:avLst/>
          </a:prstGeom>
          <a:noFill/>
        </p:spPr>
        <p:txBody>
          <a:bodyPr wrap="square" rtlCol="0">
            <a:spAutoFit/>
          </a:bodyPr>
          <a:lstStyle/>
          <a:p>
            <a:pPr algn="ct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年額</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17,640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円</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１ユーザー</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endPar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26" name="正方形/長方形 25">
            <a:extLst>
              <a:ext uri="{FF2B5EF4-FFF2-40B4-BE49-F238E27FC236}">
                <a16:creationId xmlns:a16="http://schemas.microsoft.com/office/drawing/2014/main" id="{50D40501-5733-EC40-AAEF-B92AEDA659A0}"/>
              </a:ext>
            </a:extLst>
          </p:cNvPr>
          <p:cNvSpPr/>
          <p:nvPr/>
        </p:nvSpPr>
        <p:spPr>
          <a:xfrm>
            <a:off x="7343754" y="3169780"/>
            <a:ext cx="3580960" cy="893452"/>
          </a:xfrm>
          <a:prstGeom prst="rect">
            <a:avLst/>
          </a:prstGeom>
          <a:solidFill>
            <a:srgbClr val="FFF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2B63D0D7-8093-184A-B4C5-4C240B0C4E54}"/>
              </a:ext>
            </a:extLst>
          </p:cNvPr>
          <p:cNvSpPr/>
          <p:nvPr/>
        </p:nvSpPr>
        <p:spPr>
          <a:xfrm>
            <a:off x="7343754" y="2707664"/>
            <a:ext cx="3580960" cy="462117"/>
          </a:xfrm>
          <a:prstGeom prst="rect">
            <a:avLst/>
          </a:prstGeom>
          <a:solidFill>
            <a:srgbClr val="FFF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010D545-E4C8-E04E-866A-EEAB1D6CD734}"/>
              </a:ext>
            </a:extLst>
          </p:cNvPr>
          <p:cNvSpPr txBox="1"/>
          <p:nvPr/>
        </p:nvSpPr>
        <p:spPr>
          <a:xfrm>
            <a:off x="8002515" y="2709744"/>
            <a:ext cx="2263438" cy="426142"/>
          </a:xfrm>
          <a:prstGeom prst="rect">
            <a:avLst/>
          </a:prstGeom>
          <a:noFill/>
        </p:spPr>
        <p:txBody>
          <a:bodyPr wrap="square" rtlCol="0">
            <a:spAutoFit/>
          </a:bodyPr>
          <a:lstStyle/>
          <a:p>
            <a:pPr algn="ctr">
              <a:lnSpc>
                <a:spcPct val="150000"/>
              </a:lnSpc>
            </a:pP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ライトコース</a:t>
            </a:r>
          </a:p>
        </p:txBody>
      </p:sp>
      <p:sp>
        <p:nvSpPr>
          <p:cNvPr id="29" name="テキスト ボックス 28">
            <a:extLst>
              <a:ext uri="{FF2B5EF4-FFF2-40B4-BE49-F238E27FC236}">
                <a16:creationId xmlns:a16="http://schemas.microsoft.com/office/drawing/2014/main" id="{EBA06F25-AD46-844B-BAE7-404389EA4A87}"/>
              </a:ext>
            </a:extLst>
          </p:cNvPr>
          <p:cNvSpPr txBox="1"/>
          <p:nvPr/>
        </p:nvSpPr>
        <p:spPr>
          <a:xfrm>
            <a:off x="7755037" y="3138709"/>
            <a:ext cx="2758394" cy="593047"/>
          </a:xfrm>
          <a:prstGeom prst="rect">
            <a:avLst/>
          </a:prstGeom>
          <a:noFill/>
        </p:spPr>
        <p:txBody>
          <a:bodyPr wrap="square" rtlCol="0">
            <a:spAutoFit/>
          </a:bodyPr>
          <a:lstStyle/>
          <a:p>
            <a:pPr algn="ctr">
              <a:lnSpc>
                <a:spcPct val="150000"/>
              </a:lnSpc>
            </a:pP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月額</a:t>
            </a: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 </a:t>
            </a:r>
            <a:r>
              <a:rPr lang="en-US" altLang="ja-JP" sz="2400" b="1" dirty="0">
                <a:solidFill>
                  <a:schemeClr val="tx1">
                    <a:lumMod val="75000"/>
                    <a:lumOff val="25000"/>
                  </a:schemeClr>
                </a:solidFill>
                <a:latin typeface="Yu Gothic Medium" panose="020B0400000000000000" pitchFamily="34" charset="-128"/>
                <a:ea typeface="Yu Gothic Medium" panose="020B0400000000000000" pitchFamily="34" charset="-128"/>
              </a:rPr>
              <a:t>780</a:t>
            </a: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円 </a:t>
            </a:r>
            <a:r>
              <a:rPr lang="en-US" altLang="ja-JP" sz="1400" b="1" dirty="0">
                <a:solidFill>
                  <a:schemeClr val="tx1">
                    <a:lumMod val="75000"/>
                    <a:lumOff val="25000"/>
                  </a:schemeClr>
                </a:solidFill>
                <a:latin typeface="Yu Gothic Medium" panose="020B0400000000000000" pitchFamily="34" charset="-128"/>
                <a:ea typeface="Yu Gothic Medium" panose="020B0400000000000000" pitchFamily="34" charset="-128"/>
              </a:rPr>
              <a:t>/1</a:t>
            </a: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ユーザー</a:t>
            </a:r>
          </a:p>
        </p:txBody>
      </p:sp>
      <p:sp>
        <p:nvSpPr>
          <p:cNvPr id="30" name="テキスト ボックス 29">
            <a:extLst>
              <a:ext uri="{FF2B5EF4-FFF2-40B4-BE49-F238E27FC236}">
                <a16:creationId xmlns:a16="http://schemas.microsoft.com/office/drawing/2014/main" id="{7DC9B564-26D7-0247-B525-0F43E36497FF}"/>
              </a:ext>
            </a:extLst>
          </p:cNvPr>
          <p:cNvSpPr txBox="1"/>
          <p:nvPr/>
        </p:nvSpPr>
        <p:spPr>
          <a:xfrm>
            <a:off x="7755037" y="3597411"/>
            <a:ext cx="2758394" cy="342723"/>
          </a:xfrm>
          <a:prstGeom prst="rect">
            <a:avLst/>
          </a:prstGeom>
          <a:noFill/>
        </p:spPr>
        <p:txBody>
          <a:bodyPr wrap="square" rtlCol="0">
            <a:spAutoFit/>
          </a:bodyPr>
          <a:lstStyle/>
          <a:p>
            <a:pPr algn="ct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年額</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9,170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円</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１ユーザー</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endPar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32" name="正方形/長方形 31">
            <a:extLst>
              <a:ext uri="{FF2B5EF4-FFF2-40B4-BE49-F238E27FC236}">
                <a16:creationId xmlns:a16="http://schemas.microsoft.com/office/drawing/2014/main" id="{9A915BA0-69D9-E445-8246-97E4B7A51C16}"/>
              </a:ext>
            </a:extLst>
          </p:cNvPr>
          <p:cNvSpPr/>
          <p:nvPr/>
        </p:nvSpPr>
        <p:spPr>
          <a:xfrm>
            <a:off x="3667866" y="4060165"/>
            <a:ext cx="3580960" cy="893452"/>
          </a:xfrm>
          <a:prstGeom prst="rect">
            <a:avLst/>
          </a:prstGeom>
          <a:solidFill>
            <a:srgbClr val="FFF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365DDE7F-B286-F64E-B0F6-815B9BCECAF5}"/>
              </a:ext>
            </a:extLst>
          </p:cNvPr>
          <p:cNvSpPr txBox="1"/>
          <p:nvPr/>
        </p:nvSpPr>
        <p:spPr>
          <a:xfrm>
            <a:off x="4326627" y="4070712"/>
            <a:ext cx="2263438" cy="759888"/>
          </a:xfrm>
          <a:prstGeom prst="rect">
            <a:avLst/>
          </a:prstGeom>
          <a:noFill/>
        </p:spPr>
        <p:txBody>
          <a:bodyPr wrap="square" rtlCol="0">
            <a:spAutoFit/>
          </a:bodyPr>
          <a:lstStyle/>
          <a:p>
            <a:pPr algn="ctr">
              <a:lnSpc>
                <a:spcPct val="150000"/>
              </a:lnSpc>
            </a:pPr>
            <a:r>
              <a:rPr lang="ja-JP" altLang="en-US" sz="3200" b="1">
                <a:solidFill>
                  <a:schemeClr val="tx1">
                    <a:lumMod val="75000"/>
                    <a:lumOff val="25000"/>
                  </a:schemeClr>
                </a:solidFill>
                <a:latin typeface="Yu Gothic Medium" panose="020B0400000000000000" pitchFamily="34" charset="-128"/>
                <a:ea typeface="Yu Gothic Medium" panose="020B0400000000000000" pitchFamily="34" charset="-128"/>
              </a:rPr>
              <a:t>○</a:t>
            </a:r>
          </a:p>
        </p:txBody>
      </p:sp>
      <p:sp>
        <p:nvSpPr>
          <p:cNvPr id="34" name="正方形/長方形 33">
            <a:extLst>
              <a:ext uri="{FF2B5EF4-FFF2-40B4-BE49-F238E27FC236}">
                <a16:creationId xmlns:a16="http://schemas.microsoft.com/office/drawing/2014/main" id="{BCA4EF9A-8333-D44C-BC4A-A0D66CFFD81B}"/>
              </a:ext>
            </a:extLst>
          </p:cNvPr>
          <p:cNvSpPr/>
          <p:nvPr/>
        </p:nvSpPr>
        <p:spPr>
          <a:xfrm>
            <a:off x="7343754" y="4060165"/>
            <a:ext cx="3580960" cy="893452"/>
          </a:xfrm>
          <a:prstGeom prst="rect">
            <a:avLst/>
          </a:prstGeom>
          <a:solidFill>
            <a:srgbClr val="FFF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0DD3DB9B-4A9E-C54E-8EA1-2E974D852E47}"/>
              </a:ext>
            </a:extLst>
          </p:cNvPr>
          <p:cNvSpPr txBox="1"/>
          <p:nvPr/>
        </p:nvSpPr>
        <p:spPr>
          <a:xfrm>
            <a:off x="8002515" y="4070712"/>
            <a:ext cx="2263438" cy="759888"/>
          </a:xfrm>
          <a:prstGeom prst="rect">
            <a:avLst/>
          </a:prstGeom>
          <a:noFill/>
        </p:spPr>
        <p:txBody>
          <a:bodyPr wrap="square" rtlCol="0">
            <a:spAutoFit/>
          </a:bodyPr>
          <a:lstStyle/>
          <a:p>
            <a:pPr algn="ctr">
              <a:lnSpc>
                <a:spcPct val="150000"/>
              </a:lnSpc>
            </a:pPr>
            <a:r>
              <a:rPr lang="en-US" altLang="ja-JP" sz="3200" b="1" dirty="0">
                <a:solidFill>
                  <a:schemeClr val="tx1">
                    <a:lumMod val="75000"/>
                    <a:lumOff val="25000"/>
                  </a:schemeClr>
                </a:solidFill>
                <a:latin typeface="Yu Gothic Medium" panose="020B0400000000000000" pitchFamily="34" charset="-128"/>
                <a:ea typeface="Yu Gothic Medium" panose="020B0400000000000000" pitchFamily="34" charset="-128"/>
              </a:rPr>
              <a:t>×</a:t>
            </a:r>
            <a:endParaRPr lang="ja-JP" altLang="en-US" sz="3200" b="1">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38" name="正方形/長方形 37">
            <a:extLst>
              <a:ext uri="{FF2B5EF4-FFF2-40B4-BE49-F238E27FC236}">
                <a16:creationId xmlns:a16="http://schemas.microsoft.com/office/drawing/2014/main" id="{5E5BB838-6B97-7B43-B6F1-3DA884774CE9}"/>
              </a:ext>
            </a:extLst>
          </p:cNvPr>
          <p:cNvSpPr/>
          <p:nvPr/>
        </p:nvSpPr>
        <p:spPr>
          <a:xfrm>
            <a:off x="3667866" y="4934912"/>
            <a:ext cx="3580960" cy="577131"/>
          </a:xfrm>
          <a:prstGeom prst="rect">
            <a:avLst/>
          </a:prstGeom>
          <a:solidFill>
            <a:srgbClr val="FFF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076F2D12-F227-D04C-923F-33BC7B8B7719}"/>
              </a:ext>
            </a:extLst>
          </p:cNvPr>
          <p:cNvSpPr txBox="1"/>
          <p:nvPr/>
        </p:nvSpPr>
        <p:spPr>
          <a:xfrm>
            <a:off x="4326627" y="4988543"/>
            <a:ext cx="2263438" cy="426142"/>
          </a:xfrm>
          <a:prstGeom prst="rect">
            <a:avLst/>
          </a:prstGeom>
          <a:noFill/>
        </p:spPr>
        <p:txBody>
          <a:bodyPr wrap="square" rtlCol="0">
            <a:spAutoFit/>
          </a:bodyPr>
          <a:lstStyle/>
          <a:p>
            <a:pPr algn="ctr">
              <a:lnSpc>
                <a:spcPct val="150000"/>
              </a:lnSpc>
            </a:pPr>
            <a:r>
              <a:rPr lang="en-US" altLang="ja-JP" sz="1600" b="1" dirty="0">
                <a:solidFill>
                  <a:schemeClr val="tx1">
                    <a:lumMod val="75000"/>
                    <a:lumOff val="25000"/>
                  </a:schemeClr>
                </a:solidFill>
                <a:latin typeface="Yu Gothic Medium" panose="020B0400000000000000" pitchFamily="34" charset="-128"/>
                <a:ea typeface="Yu Gothic Medium" panose="020B0400000000000000" pitchFamily="34" charset="-128"/>
              </a:rPr>
              <a:t>〜1,000</a:t>
            </a: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個</a:t>
            </a:r>
          </a:p>
        </p:txBody>
      </p:sp>
      <p:sp>
        <p:nvSpPr>
          <p:cNvPr id="40" name="正方形/長方形 39">
            <a:extLst>
              <a:ext uri="{FF2B5EF4-FFF2-40B4-BE49-F238E27FC236}">
                <a16:creationId xmlns:a16="http://schemas.microsoft.com/office/drawing/2014/main" id="{A7EA09B5-9D6A-5648-88E2-1502EA2892DA}"/>
              </a:ext>
            </a:extLst>
          </p:cNvPr>
          <p:cNvSpPr/>
          <p:nvPr/>
        </p:nvSpPr>
        <p:spPr>
          <a:xfrm>
            <a:off x="7343754" y="4934912"/>
            <a:ext cx="3580960" cy="577131"/>
          </a:xfrm>
          <a:prstGeom prst="rect">
            <a:avLst/>
          </a:prstGeom>
          <a:solidFill>
            <a:srgbClr val="FFF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A92AF9D-FEA1-5C41-9736-29164737740F}"/>
              </a:ext>
            </a:extLst>
          </p:cNvPr>
          <p:cNvSpPr txBox="1"/>
          <p:nvPr/>
        </p:nvSpPr>
        <p:spPr>
          <a:xfrm>
            <a:off x="8002515" y="4988543"/>
            <a:ext cx="2263438" cy="426142"/>
          </a:xfrm>
          <a:prstGeom prst="rect">
            <a:avLst/>
          </a:prstGeom>
          <a:noFill/>
        </p:spPr>
        <p:txBody>
          <a:bodyPr wrap="square" rtlCol="0">
            <a:spAutoFit/>
          </a:bodyPr>
          <a:lstStyle/>
          <a:p>
            <a:pPr algn="ctr">
              <a:lnSpc>
                <a:spcPct val="150000"/>
              </a:lnSpc>
            </a:pPr>
            <a:r>
              <a:rPr lang="en-US" altLang="ja-JP" sz="1600" b="1" dirty="0">
                <a:solidFill>
                  <a:schemeClr val="tx1">
                    <a:lumMod val="75000"/>
                    <a:lumOff val="25000"/>
                  </a:schemeClr>
                </a:solidFill>
                <a:latin typeface="Yu Gothic Medium" panose="020B0400000000000000" pitchFamily="34" charset="-128"/>
                <a:ea typeface="Yu Gothic Medium" panose="020B0400000000000000" pitchFamily="34" charset="-128"/>
              </a:rPr>
              <a:t>〜200</a:t>
            </a: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個</a:t>
            </a:r>
          </a:p>
        </p:txBody>
      </p:sp>
      <p:sp>
        <p:nvSpPr>
          <p:cNvPr id="43" name="正方形/長方形 42">
            <a:extLst>
              <a:ext uri="{FF2B5EF4-FFF2-40B4-BE49-F238E27FC236}">
                <a16:creationId xmlns:a16="http://schemas.microsoft.com/office/drawing/2014/main" id="{397588ED-38DF-3040-849E-E5CC67C622AC}"/>
              </a:ext>
            </a:extLst>
          </p:cNvPr>
          <p:cNvSpPr/>
          <p:nvPr/>
        </p:nvSpPr>
        <p:spPr>
          <a:xfrm>
            <a:off x="3667866" y="5498437"/>
            <a:ext cx="3580960" cy="577131"/>
          </a:xfrm>
          <a:prstGeom prst="rect">
            <a:avLst/>
          </a:prstGeom>
          <a:solidFill>
            <a:srgbClr val="FFF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DE47DCC0-7034-4B4A-B915-591E3D23A37D}"/>
              </a:ext>
            </a:extLst>
          </p:cNvPr>
          <p:cNvSpPr/>
          <p:nvPr/>
        </p:nvSpPr>
        <p:spPr>
          <a:xfrm>
            <a:off x="7343754" y="5498437"/>
            <a:ext cx="3580960" cy="577131"/>
          </a:xfrm>
          <a:prstGeom prst="rect">
            <a:avLst/>
          </a:prstGeom>
          <a:solidFill>
            <a:srgbClr val="FFF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E438CCCF-94CA-DF44-896C-DB75F1E9077F}"/>
              </a:ext>
            </a:extLst>
          </p:cNvPr>
          <p:cNvSpPr txBox="1"/>
          <p:nvPr/>
        </p:nvSpPr>
        <p:spPr>
          <a:xfrm>
            <a:off x="4326627" y="5562702"/>
            <a:ext cx="2263438" cy="426142"/>
          </a:xfrm>
          <a:prstGeom prst="rect">
            <a:avLst/>
          </a:prstGeom>
          <a:noFill/>
        </p:spPr>
        <p:txBody>
          <a:bodyPr wrap="square" rtlCol="0">
            <a:spAutoFit/>
          </a:bodyPr>
          <a:lstStyle/>
          <a:p>
            <a:pPr algn="ctr">
              <a:lnSpc>
                <a:spcPct val="150000"/>
              </a:lnSpc>
            </a:pPr>
            <a:r>
              <a:rPr lang="en-US" altLang="ja-JP" sz="1600" b="1" dirty="0">
                <a:solidFill>
                  <a:schemeClr val="tx1">
                    <a:lumMod val="75000"/>
                    <a:lumOff val="25000"/>
                  </a:schemeClr>
                </a:solidFill>
                <a:latin typeface="Yu Gothic Medium" panose="020B0400000000000000" pitchFamily="34" charset="-128"/>
                <a:ea typeface="Yu Gothic Medium" panose="020B0400000000000000" pitchFamily="34" charset="-128"/>
              </a:rPr>
              <a:t>〜500</a:t>
            </a: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個</a:t>
            </a:r>
          </a:p>
        </p:txBody>
      </p:sp>
      <p:sp>
        <p:nvSpPr>
          <p:cNvPr id="48" name="テキスト ボックス 47">
            <a:extLst>
              <a:ext uri="{FF2B5EF4-FFF2-40B4-BE49-F238E27FC236}">
                <a16:creationId xmlns:a16="http://schemas.microsoft.com/office/drawing/2014/main" id="{65A61643-5BEE-084E-86AC-0F8CD197C110}"/>
              </a:ext>
            </a:extLst>
          </p:cNvPr>
          <p:cNvSpPr txBox="1"/>
          <p:nvPr/>
        </p:nvSpPr>
        <p:spPr>
          <a:xfrm>
            <a:off x="8002515" y="5562702"/>
            <a:ext cx="2263438" cy="426142"/>
          </a:xfrm>
          <a:prstGeom prst="rect">
            <a:avLst/>
          </a:prstGeom>
          <a:noFill/>
        </p:spPr>
        <p:txBody>
          <a:bodyPr wrap="square" rtlCol="0">
            <a:spAutoFit/>
          </a:bodyPr>
          <a:lstStyle/>
          <a:p>
            <a:pPr algn="ctr">
              <a:lnSpc>
                <a:spcPct val="150000"/>
              </a:lnSpc>
            </a:pPr>
            <a:r>
              <a:rPr lang="en-US" altLang="ja-JP" sz="1600" b="1" dirty="0">
                <a:solidFill>
                  <a:schemeClr val="tx1">
                    <a:lumMod val="75000"/>
                    <a:lumOff val="25000"/>
                  </a:schemeClr>
                </a:solidFill>
                <a:latin typeface="Yu Gothic Medium" panose="020B0400000000000000" pitchFamily="34" charset="-128"/>
                <a:ea typeface="Yu Gothic Medium" panose="020B0400000000000000" pitchFamily="34" charset="-128"/>
              </a:rPr>
              <a:t>〜100</a:t>
            </a: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個</a:t>
            </a:r>
          </a:p>
        </p:txBody>
      </p:sp>
      <p:sp>
        <p:nvSpPr>
          <p:cNvPr id="50" name="テキスト ボックス 49">
            <a:extLst>
              <a:ext uri="{FF2B5EF4-FFF2-40B4-BE49-F238E27FC236}">
                <a16:creationId xmlns:a16="http://schemas.microsoft.com/office/drawing/2014/main" id="{AE9A1466-838C-684E-A5FC-E84023D6B6D1}"/>
              </a:ext>
            </a:extLst>
          </p:cNvPr>
          <p:cNvSpPr txBox="1"/>
          <p:nvPr/>
        </p:nvSpPr>
        <p:spPr>
          <a:xfrm>
            <a:off x="1371384" y="5034297"/>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アプリ数</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51" name="テキスト ボックス 50">
            <a:extLst>
              <a:ext uri="{FF2B5EF4-FFF2-40B4-BE49-F238E27FC236}">
                <a16:creationId xmlns:a16="http://schemas.microsoft.com/office/drawing/2014/main" id="{F18F0D97-E78B-AF4A-8099-64A5F2D70988}"/>
              </a:ext>
            </a:extLst>
          </p:cNvPr>
          <p:cNvSpPr txBox="1"/>
          <p:nvPr/>
        </p:nvSpPr>
        <p:spPr>
          <a:xfrm>
            <a:off x="1371384" y="5597822"/>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スペース数</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49" name="テキスト ボックス 48">
            <a:extLst>
              <a:ext uri="{FF2B5EF4-FFF2-40B4-BE49-F238E27FC236}">
                <a16:creationId xmlns:a16="http://schemas.microsoft.com/office/drawing/2014/main" id="{08C540A5-91FF-6346-9408-D4E34FFFCF27}"/>
              </a:ext>
            </a:extLst>
          </p:cNvPr>
          <p:cNvSpPr txBox="1"/>
          <p:nvPr/>
        </p:nvSpPr>
        <p:spPr>
          <a:xfrm>
            <a:off x="1371384" y="4168159"/>
            <a:ext cx="2201554" cy="619721"/>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外部サービスとの連携、プラグイン、および拡張機能</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pic>
        <p:nvPicPr>
          <p:cNvPr id="55" name="図 54">
            <a:extLst>
              <a:ext uri="{FF2B5EF4-FFF2-40B4-BE49-F238E27FC236}">
                <a16:creationId xmlns:a16="http://schemas.microsoft.com/office/drawing/2014/main" id="{54A84221-5EB5-AC48-A855-93F6D81F77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15450" y="2357328"/>
            <a:ext cx="704831" cy="704831"/>
          </a:xfrm>
          <a:prstGeom prst="rect">
            <a:avLst/>
          </a:prstGeom>
        </p:spPr>
      </p:pic>
    </p:spTree>
    <p:extLst>
      <p:ext uri="{BB962C8B-B14F-4D97-AF65-F5344CB8AC3E}">
        <p14:creationId xmlns:p14="http://schemas.microsoft.com/office/powerpoint/2010/main" val="19404684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テキスト&#10;&#10;低い精度で自動的に生成された説明">
            <a:extLst>
              <a:ext uri="{FF2B5EF4-FFF2-40B4-BE49-F238E27FC236}">
                <a16:creationId xmlns:a16="http://schemas.microsoft.com/office/drawing/2014/main" id="{B8AA538A-3AF6-17B5-40E7-CA531AEF94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62036" y="290051"/>
            <a:ext cx="1529672" cy="1529672"/>
          </a:xfrm>
          <a:prstGeom prst="rect">
            <a:avLst/>
          </a:prstGeom>
        </p:spPr>
      </p:pic>
      <p:pic>
        <p:nvPicPr>
          <p:cNvPr id="25" name="図 24" descr="アイコン&#10;&#10;自動的に生成された説明">
            <a:extLst>
              <a:ext uri="{FF2B5EF4-FFF2-40B4-BE49-F238E27FC236}">
                <a16:creationId xmlns:a16="http://schemas.microsoft.com/office/drawing/2014/main" id="{597FC544-C58E-0E34-0D32-0416B3CB3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47406" y="1439682"/>
            <a:ext cx="1271166" cy="1890406"/>
          </a:xfrm>
          <a:prstGeom prst="rect">
            <a:avLst/>
          </a:prstGeom>
        </p:spPr>
      </p:pic>
      <p:pic>
        <p:nvPicPr>
          <p:cNvPr id="23" name="図 22" descr="グラフィカル ユーザー インターフェイス&#10;&#10;自動的に生成された説明">
            <a:extLst>
              <a:ext uri="{FF2B5EF4-FFF2-40B4-BE49-F238E27FC236}">
                <a16:creationId xmlns:a16="http://schemas.microsoft.com/office/drawing/2014/main" id="{21254771-40B3-1F4C-56B4-23F07C8CF0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25685" y="1427659"/>
            <a:ext cx="1628306" cy="1898140"/>
          </a:xfrm>
          <a:prstGeom prst="rect">
            <a:avLst/>
          </a:prstGeom>
        </p:spPr>
      </p:pic>
      <p:sp>
        <p:nvSpPr>
          <p:cNvPr id="2" name="スライド番号プレースホルダー 1">
            <a:extLst>
              <a:ext uri="{FF2B5EF4-FFF2-40B4-BE49-F238E27FC236}">
                <a16:creationId xmlns:a16="http://schemas.microsoft.com/office/drawing/2014/main" id="{3A7F63F0-846E-054A-856B-2F23A20A85D5}"/>
              </a:ext>
            </a:extLst>
          </p:cNvPr>
          <p:cNvSpPr>
            <a:spLocks noGrp="1"/>
          </p:cNvSpPr>
          <p:nvPr>
            <p:ph type="sldNum" sz="quarter" idx="4"/>
          </p:nvPr>
        </p:nvSpPr>
        <p:spPr/>
        <p:txBody>
          <a:bodyPr/>
          <a:lstStyle/>
          <a:p>
            <a:fld id="{8D25A64C-5F60-9E4F-A90F-656EC2FF92F5}" type="slidenum">
              <a:rPr lang="ja-JP" altLang="en-US" smtClean="0"/>
              <a:pPr/>
              <a:t>76</a:t>
            </a:fld>
            <a:endParaRPr lang="ja-JP" altLang="en-US"/>
          </a:p>
        </p:txBody>
      </p:sp>
      <p:grpSp>
        <p:nvGrpSpPr>
          <p:cNvPr id="5" name="グループ化 4">
            <a:extLst>
              <a:ext uri="{FF2B5EF4-FFF2-40B4-BE49-F238E27FC236}">
                <a16:creationId xmlns:a16="http://schemas.microsoft.com/office/drawing/2014/main" id="{0D30FAE1-768B-D641-BFD8-F0D22A9C5979}"/>
              </a:ext>
            </a:extLst>
          </p:cNvPr>
          <p:cNvGrpSpPr/>
          <p:nvPr/>
        </p:nvGrpSpPr>
        <p:grpSpPr>
          <a:xfrm>
            <a:off x="3179619" y="817330"/>
            <a:ext cx="5802456" cy="493826"/>
            <a:chOff x="3179619" y="1030649"/>
            <a:chExt cx="5802456" cy="493826"/>
          </a:xfrm>
        </p:grpSpPr>
        <p:pic>
          <p:nvPicPr>
            <p:cNvPr id="21" name="図 20">
              <a:extLst>
                <a:ext uri="{FF2B5EF4-FFF2-40B4-BE49-F238E27FC236}">
                  <a16:creationId xmlns:a16="http://schemas.microsoft.com/office/drawing/2014/main" id="{1BA7071B-5F48-414D-BEF8-062406EA9A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79619" y="1030649"/>
              <a:ext cx="5802456" cy="493826"/>
            </a:xfrm>
            <a:prstGeom prst="rect">
              <a:avLst/>
            </a:prstGeom>
          </p:spPr>
        </p:pic>
        <p:sp>
          <p:nvSpPr>
            <p:cNvPr id="22" name="テキスト ボックス 21">
              <a:extLst>
                <a:ext uri="{FF2B5EF4-FFF2-40B4-BE49-F238E27FC236}">
                  <a16:creationId xmlns:a16="http://schemas.microsoft.com/office/drawing/2014/main" id="{418D6A4C-09C8-8445-99DE-E114E7B6B3DE}"/>
                </a:ext>
              </a:extLst>
            </p:cNvPr>
            <p:cNvSpPr txBox="1"/>
            <p:nvPr/>
          </p:nvSpPr>
          <p:spPr>
            <a:xfrm>
              <a:off x="3576440" y="1100467"/>
              <a:ext cx="5008814" cy="369332"/>
            </a:xfrm>
            <a:prstGeom prst="rect">
              <a:avLst/>
            </a:prstGeom>
            <a:noFill/>
          </p:spPr>
          <p:txBody>
            <a:bodyPr wrap="square" rtlCol="0">
              <a:spAutoFit/>
            </a:bodyPr>
            <a:lstStyle/>
            <a:p>
              <a:pPr algn="ctr"/>
              <a:r>
                <a:rPr lang="en-US" altLang="ja-JP" b="1" dirty="0">
                  <a:solidFill>
                    <a:schemeClr val="bg1"/>
                  </a:solidFill>
                  <a:latin typeface="Yu Gothic Medium" panose="020B0400000000000000" pitchFamily="34" charset="-128"/>
                  <a:ea typeface="Yu Gothic Medium" panose="020B0400000000000000" pitchFamily="34" charset="-128"/>
                </a:rPr>
                <a:t>30</a:t>
              </a:r>
              <a:r>
                <a:rPr lang="ja-JP" altLang="en-US" b="1">
                  <a:solidFill>
                    <a:schemeClr val="bg1"/>
                  </a:solidFill>
                  <a:latin typeface="Yu Gothic Medium" panose="020B0400000000000000" pitchFamily="34" charset="-128"/>
                  <a:ea typeface="Yu Gothic Medium" panose="020B0400000000000000" pitchFamily="34" charset="-128"/>
                </a:rPr>
                <a:t>日間の無料お試し中のあなたへ</a:t>
              </a:r>
            </a:p>
          </p:txBody>
        </p:sp>
      </p:grpSp>
      <p:sp>
        <p:nvSpPr>
          <p:cNvPr id="6" name="テキスト ボックス 5">
            <a:extLst>
              <a:ext uri="{FF2B5EF4-FFF2-40B4-BE49-F238E27FC236}">
                <a16:creationId xmlns:a16="http://schemas.microsoft.com/office/drawing/2014/main" id="{FDD33860-7193-2D44-A1F5-DBE746DC9F42}"/>
              </a:ext>
            </a:extLst>
          </p:cNvPr>
          <p:cNvSpPr txBox="1"/>
          <p:nvPr/>
        </p:nvSpPr>
        <p:spPr>
          <a:xfrm>
            <a:off x="3453168" y="1546153"/>
            <a:ext cx="5132086" cy="1298882"/>
          </a:xfrm>
          <a:prstGeom prst="rect">
            <a:avLst/>
          </a:prstGeom>
          <a:noFill/>
        </p:spPr>
        <p:txBody>
          <a:bodyPr wrap="square" rtlCol="0">
            <a:spAutoFit/>
          </a:bodyPr>
          <a:lstStyle/>
          <a:p>
            <a:pPr algn="ctr">
              <a:lnSpc>
                <a:spcPct val="150000"/>
              </a:lnSpc>
            </a:pPr>
            <a:r>
              <a:rPr lang="en-US" altLang="ja-JP" b="1" dirty="0">
                <a:latin typeface="Yu Gothic Medium" panose="020B0400000000000000" pitchFamily="34" charset="-128"/>
                <a:ea typeface="Yu Gothic Medium" panose="020B0400000000000000" pitchFamily="34" charset="-128"/>
              </a:rPr>
              <a:t>30</a:t>
            </a:r>
            <a:r>
              <a:rPr lang="ja-JP" altLang="en-US" b="1">
                <a:latin typeface="Yu Gothic Medium" panose="020B0400000000000000" pitchFamily="34" charset="-128"/>
                <a:ea typeface="Yu Gothic Medium" panose="020B0400000000000000" pitchFamily="34" charset="-128"/>
              </a:rPr>
              <a:t>日間の無料お試し中から、</a:t>
            </a:r>
          </a:p>
          <a:p>
            <a:pPr algn="ctr">
              <a:lnSpc>
                <a:spcPct val="150000"/>
              </a:lnSpc>
            </a:pPr>
            <a:r>
              <a:rPr lang="ja-JP" altLang="en-US" b="1">
                <a:latin typeface="Yu Gothic Medium" panose="020B0400000000000000" pitchFamily="34" charset="-128"/>
                <a:ea typeface="Yu Gothic Medium" panose="020B0400000000000000" pitchFamily="34" charset="-128"/>
              </a:rPr>
              <a:t>操作や使い方に困った時は、サイボウズの</a:t>
            </a:r>
          </a:p>
          <a:p>
            <a:pPr algn="ctr">
              <a:lnSpc>
                <a:spcPct val="150000"/>
              </a:lnSpc>
            </a:pPr>
            <a:r>
              <a:rPr lang="ja-JP" altLang="en-US" b="1">
                <a:latin typeface="Yu Gothic Medium" panose="020B0400000000000000" pitchFamily="34" charset="-128"/>
                <a:ea typeface="Yu Gothic Medium" panose="020B0400000000000000" pitchFamily="34" charset="-128"/>
              </a:rPr>
              <a:t>テクニカルサポートを利用できます。</a:t>
            </a:r>
          </a:p>
        </p:txBody>
      </p:sp>
      <p:sp>
        <p:nvSpPr>
          <p:cNvPr id="7" name="テキスト ボックス 6">
            <a:extLst>
              <a:ext uri="{FF2B5EF4-FFF2-40B4-BE49-F238E27FC236}">
                <a16:creationId xmlns:a16="http://schemas.microsoft.com/office/drawing/2014/main" id="{4E46B4CD-559C-6D44-9BA3-7E19C86181E1}"/>
              </a:ext>
            </a:extLst>
          </p:cNvPr>
          <p:cNvSpPr txBox="1"/>
          <p:nvPr/>
        </p:nvSpPr>
        <p:spPr>
          <a:xfrm>
            <a:off x="3453168" y="2898142"/>
            <a:ext cx="5132086" cy="619721"/>
          </a:xfrm>
          <a:prstGeom prst="rect">
            <a:avLst/>
          </a:prstGeom>
          <a:noFill/>
        </p:spPr>
        <p:txBody>
          <a:bodyPr wrap="square" rtlCol="0">
            <a:spAutoFit/>
          </a:bodyPr>
          <a:lstStyle/>
          <a:p>
            <a:pPr algn="ctr">
              <a:lnSpc>
                <a:spcPct val="150000"/>
              </a:lnSpc>
            </a:pPr>
            <a:r>
              <a:rPr lang="en-US" altLang="ja-JP" sz="1200" dirty="0">
                <a:solidFill>
                  <a:schemeClr val="tx1">
                    <a:lumMod val="50000"/>
                    <a:lumOff val="50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50000"/>
                    <a:lumOff val="50000"/>
                  </a:schemeClr>
                </a:solidFill>
                <a:latin typeface="Yu Gothic Medium" panose="020B0400000000000000" pitchFamily="34" charset="-128"/>
                <a:ea typeface="Yu Gothic Medium" panose="020B0400000000000000" pitchFamily="34" charset="-128"/>
              </a:rPr>
              <a:t>共通管理者に設定されているユーザーでログイン後、</a:t>
            </a:r>
          </a:p>
          <a:p>
            <a:pPr algn="ctr">
              <a:lnSpc>
                <a:spcPct val="150000"/>
              </a:lnSpc>
            </a:pPr>
            <a:r>
              <a:rPr lang="ja-JP" altLang="en-US" sz="1200">
                <a:solidFill>
                  <a:schemeClr val="tx1">
                    <a:lumMod val="50000"/>
                    <a:lumOff val="50000"/>
                  </a:schemeClr>
                </a:solidFill>
                <a:latin typeface="Yu Gothic Medium" panose="020B0400000000000000" pitchFamily="34" charset="-128"/>
                <a:ea typeface="Yu Gothic Medium" panose="020B0400000000000000" pitchFamily="34" charset="-128"/>
              </a:rPr>
              <a:t>　歯車アイコンよりお問い合わせください</a:t>
            </a:r>
          </a:p>
        </p:txBody>
      </p:sp>
      <p:grpSp>
        <p:nvGrpSpPr>
          <p:cNvPr id="8" name="グループ化 7">
            <a:extLst>
              <a:ext uri="{FF2B5EF4-FFF2-40B4-BE49-F238E27FC236}">
                <a16:creationId xmlns:a16="http://schemas.microsoft.com/office/drawing/2014/main" id="{3C1F4111-BB6E-4F4D-BBAE-DD912951AC8F}"/>
              </a:ext>
            </a:extLst>
          </p:cNvPr>
          <p:cNvGrpSpPr/>
          <p:nvPr/>
        </p:nvGrpSpPr>
        <p:grpSpPr>
          <a:xfrm>
            <a:off x="3383934" y="3649997"/>
            <a:ext cx="5424132" cy="419100"/>
            <a:chOff x="3275368" y="4216400"/>
            <a:chExt cx="5424132" cy="419100"/>
          </a:xfrm>
        </p:grpSpPr>
        <p:sp>
          <p:nvSpPr>
            <p:cNvPr id="19" name="正方形/長方形 18">
              <a:extLst>
                <a:ext uri="{FF2B5EF4-FFF2-40B4-BE49-F238E27FC236}">
                  <a16:creationId xmlns:a16="http://schemas.microsoft.com/office/drawing/2014/main" id="{05B0C65C-DBFE-9E4A-9CEC-5E0FC2D0D14C}"/>
                </a:ext>
              </a:extLst>
            </p:cNvPr>
            <p:cNvSpPr/>
            <p:nvPr/>
          </p:nvSpPr>
          <p:spPr>
            <a:xfrm>
              <a:off x="3275368" y="4216400"/>
              <a:ext cx="5424132" cy="419100"/>
            </a:xfrm>
            <a:prstGeom prst="rect">
              <a:avLst/>
            </a:prstGeom>
            <a:noFill/>
            <a:ln>
              <a:solidFill>
                <a:srgbClr val="009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98F6668D-3E58-F542-AA29-A943A8CE1C94}"/>
                </a:ext>
              </a:extLst>
            </p:cNvPr>
            <p:cNvSpPr txBox="1"/>
            <p:nvPr/>
          </p:nvSpPr>
          <p:spPr>
            <a:xfrm>
              <a:off x="3275368" y="4224329"/>
              <a:ext cx="5424132" cy="363561"/>
            </a:xfrm>
            <a:prstGeom prst="rect">
              <a:avLst/>
            </a:prstGeom>
            <a:noFill/>
          </p:spPr>
          <p:txBody>
            <a:bodyPr wrap="square" rtlCol="0">
              <a:spAutoFit/>
            </a:bodyPr>
            <a:lstStyle/>
            <a:p>
              <a:pPr algn="ctr">
                <a:lnSpc>
                  <a:spcPct val="150000"/>
                </a:lnSpc>
              </a:pPr>
              <a:r>
                <a:rPr lang="ja-JP" altLang="en-US" sz="1300">
                  <a:solidFill>
                    <a:srgbClr val="009C7C"/>
                  </a:solidFill>
                  <a:latin typeface="Yu Gothic Medium" panose="020B0400000000000000" pitchFamily="34" charset="-128"/>
                  <a:ea typeface="Yu Gothic Medium" panose="020B0400000000000000" pitchFamily="34" charset="-128"/>
                </a:rPr>
                <a:t>お近くの</a:t>
              </a:r>
              <a:r>
                <a:rPr lang="en-US" altLang="ja-JP" sz="1300" dirty="0" err="1">
                  <a:solidFill>
                    <a:srgbClr val="009C7C"/>
                  </a:solidFill>
                  <a:latin typeface="Yu Gothic Medium" panose="020B0400000000000000" pitchFamily="34" charset="-128"/>
                  <a:ea typeface="Yu Gothic Medium" panose="020B0400000000000000" pitchFamily="34" charset="-128"/>
                </a:rPr>
                <a:t>kintone</a:t>
              </a:r>
              <a:r>
                <a:rPr lang="ja-JP" altLang="en-US" sz="1300">
                  <a:solidFill>
                    <a:srgbClr val="009C7C"/>
                  </a:solidFill>
                  <a:latin typeface="Yu Gothic Medium" panose="020B0400000000000000" pitchFamily="34" charset="-128"/>
                  <a:ea typeface="Yu Gothic Medium" panose="020B0400000000000000" pitchFamily="34" charset="-128"/>
                </a:rPr>
                <a:t>販売・開発パートナーでもご相談を承っております</a:t>
              </a:r>
            </a:p>
          </p:txBody>
        </p:sp>
      </p:grpSp>
      <p:sp>
        <p:nvSpPr>
          <p:cNvPr id="9" name="テキスト ボックス 8">
            <a:extLst>
              <a:ext uri="{FF2B5EF4-FFF2-40B4-BE49-F238E27FC236}">
                <a16:creationId xmlns:a16="http://schemas.microsoft.com/office/drawing/2014/main" id="{1C3B1FE6-B432-FB4C-8DDD-A2E8222AB356}"/>
              </a:ext>
            </a:extLst>
          </p:cNvPr>
          <p:cNvSpPr txBox="1"/>
          <p:nvPr/>
        </p:nvSpPr>
        <p:spPr>
          <a:xfrm>
            <a:off x="1181100" y="4490605"/>
            <a:ext cx="9829800" cy="467885"/>
          </a:xfrm>
          <a:prstGeom prst="rect">
            <a:avLst/>
          </a:prstGeom>
          <a:noFill/>
        </p:spPr>
        <p:txBody>
          <a:bodyPr wrap="square" rtlCol="0">
            <a:spAutoFit/>
          </a:bodyPr>
          <a:lstStyle/>
          <a:p>
            <a:pPr algn="ctr">
              <a:lnSpc>
                <a:spcPct val="150000"/>
              </a:lnSpc>
            </a:pPr>
            <a:r>
              <a:rPr lang="ja-JP" altLang="en-US" b="1">
                <a:latin typeface="Yu Gothic Medium" panose="020B0400000000000000" pitchFamily="34" charset="-128"/>
                <a:ea typeface="Yu Gothic Medium" panose="020B0400000000000000" pitchFamily="34" charset="-128"/>
              </a:rPr>
              <a:t>掲載しているすべての情報は</a:t>
            </a:r>
            <a:r>
              <a:rPr lang="en-US" altLang="ja-JP" b="1" dirty="0" err="1">
                <a:latin typeface="Yu Gothic Medium" panose="020B0400000000000000" pitchFamily="34" charset="-128"/>
                <a:ea typeface="Yu Gothic Medium" panose="020B0400000000000000" pitchFamily="34" charset="-128"/>
              </a:rPr>
              <a:t>kintone</a:t>
            </a:r>
            <a:r>
              <a:rPr lang="ja-JP" altLang="en-US" b="1">
                <a:latin typeface="Yu Gothic Medium" panose="020B0400000000000000" pitchFamily="34" charset="-128"/>
                <a:ea typeface="Yu Gothic Medium" panose="020B0400000000000000" pitchFamily="34" charset="-128"/>
              </a:rPr>
              <a:t>の製品サイトからご確認いただけます。</a:t>
            </a:r>
          </a:p>
        </p:txBody>
      </p:sp>
      <p:sp>
        <p:nvSpPr>
          <p:cNvPr id="11" name="正方形/長方形 10">
            <a:extLst>
              <a:ext uri="{FF2B5EF4-FFF2-40B4-BE49-F238E27FC236}">
                <a16:creationId xmlns:a16="http://schemas.microsoft.com/office/drawing/2014/main" id="{59494E05-4FE8-9743-B496-603C3BEC5D5B}"/>
              </a:ext>
            </a:extLst>
          </p:cNvPr>
          <p:cNvSpPr/>
          <p:nvPr/>
        </p:nvSpPr>
        <p:spPr>
          <a:xfrm>
            <a:off x="3447568" y="5084539"/>
            <a:ext cx="5296864" cy="423917"/>
          </a:xfrm>
          <a:prstGeom prst="rect">
            <a:avLst/>
          </a:prstGeom>
          <a:solidFill>
            <a:srgbClr val="00A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9C7C"/>
              </a:solidFill>
            </a:endParaRPr>
          </a:p>
        </p:txBody>
      </p:sp>
      <p:sp>
        <p:nvSpPr>
          <p:cNvPr id="12" name="テキスト ボックス 11">
            <a:extLst>
              <a:ext uri="{FF2B5EF4-FFF2-40B4-BE49-F238E27FC236}">
                <a16:creationId xmlns:a16="http://schemas.microsoft.com/office/drawing/2014/main" id="{EEC632E0-060C-0E4E-9AA7-269C9D1EA36B}"/>
              </a:ext>
            </a:extLst>
          </p:cNvPr>
          <p:cNvSpPr txBox="1"/>
          <p:nvPr/>
        </p:nvSpPr>
        <p:spPr>
          <a:xfrm>
            <a:off x="3447568" y="5097094"/>
            <a:ext cx="5296864" cy="384401"/>
          </a:xfrm>
          <a:prstGeom prst="rect">
            <a:avLst/>
          </a:prstGeom>
          <a:noFill/>
        </p:spPr>
        <p:txBody>
          <a:bodyPr wrap="square" rtlCol="0">
            <a:spAutoFit/>
          </a:bodyPr>
          <a:lstStyle/>
          <a:p>
            <a:pPr algn="ctr">
              <a:lnSpc>
                <a:spcPct val="150000"/>
              </a:lnSpc>
            </a:pPr>
            <a:r>
              <a:rPr lang="en-US" altLang="ja-JP" sz="1400" dirty="0">
                <a:solidFill>
                  <a:schemeClr val="bg1"/>
                </a:solidFill>
                <a:latin typeface="Yu Gothic Medium" panose="020B0400000000000000" pitchFamily="34" charset="-128"/>
                <a:ea typeface="Yu Gothic Medium" panose="020B0400000000000000" pitchFamily="34" charset="-128"/>
              </a:rPr>
              <a:t>30</a:t>
            </a:r>
            <a:r>
              <a:rPr lang="ja-JP" altLang="en-US" sz="1400">
                <a:solidFill>
                  <a:schemeClr val="bg1"/>
                </a:solidFill>
                <a:latin typeface="Yu Gothic Medium" panose="020B0400000000000000" pitchFamily="34" charset="-128"/>
                <a:ea typeface="Yu Gothic Medium" panose="020B0400000000000000" pitchFamily="34" charset="-128"/>
              </a:rPr>
              <a:t>日間無料でお試しいただけます</a:t>
            </a:r>
          </a:p>
        </p:txBody>
      </p:sp>
      <p:sp>
        <p:nvSpPr>
          <p:cNvPr id="13" name="正方形/長方形 12">
            <a:extLst>
              <a:ext uri="{FF2B5EF4-FFF2-40B4-BE49-F238E27FC236}">
                <a16:creationId xmlns:a16="http://schemas.microsoft.com/office/drawing/2014/main" id="{37A14277-E30E-8D4D-909C-EB8837188A10}"/>
              </a:ext>
            </a:extLst>
          </p:cNvPr>
          <p:cNvSpPr/>
          <p:nvPr/>
        </p:nvSpPr>
        <p:spPr>
          <a:xfrm>
            <a:off x="3447568" y="5508456"/>
            <a:ext cx="5296865" cy="493827"/>
          </a:xfrm>
          <a:prstGeom prst="rect">
            <a:avLst/>
          </a:prstGeom>
          <a:solidFill>
            <a:srgbClr val="EB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A0B197F-4022-AD42-A4C9-BD0F2B240C8F}"/>
              </a:ext>
            </a:extLst>
          </p:cNvPr>
          <p:cNvSpPr txBox="1"/>
          <p:nvPr/>
        </p:nvSpPr>
        <p:spPr>
          <a:xfrm>
            <a:off x="3576439" y="5582002"/>
            <a:ext cx="3311249" cy="338554"/>
          </a:xfrm>
          <a:prstGeom prst="rect">
            <a:avLst/>
          </a:prstGeom>
          <a:noFill/>
        </p:spPr>
        <p:txBody>
          <a:bodyPr wrap="square" rtlCol="0">
            <a:spAutoFit/>
          </a:bodyPr>
          <a:lstStyle/>
          <a:p>
            <a:r>
              <a:rPr lang="en-US" altLang="ja-JP" sz="1600" b="1" dirty="0">
                <a:latin typeface="Yu Gothic Medium" panose="020B0400000000000000" pitchFamily="34" charset="-128"/>
                <a:ea typeface="Yu Gothic Medium" panose="020B0400000000000000" pitchFamily="34" charset="-128"/>
              </a:rPr>
              <a:t>https://</a:t>
            </a:r>
            <a:r>
              <a:rPr lang="en-US" altLang="ja-JP" sz="1600" b="1" dirty="0" err="1">
                <a:latin typeface="Yu Gothic Medium" panose="020B0400000000000000" pitchFamily="34" charset="-128"/>
                <a:ea typeface="Yu Gothic Medium" panose="020B0400000000000000" pitchFamily="34" charset="-128"/>
              </a:rPr>
              <a:t>kintone.cybozu.co.jp</a:t>
            </a:r>
            <a:r>
              <a:rPr lang="en-US" altLang="ja-JP" sz="1600" b="1" dirty="0">
                <a:latin typeface="Yu Gothic Medium" panose="020B0400000000000000" pitchFamily="34" charset="-128"/>
                <a:ea typeface="Yu Gothic Medium" panose="020B0400000000000000" pitchFamily="34" charset="-128"/>
              </a:rPr>
              <a:t>/</a:t>
            </a:r>
            <a:endParaRPr lang="ja-JP" altLang="en-US" sz="1600" b="1">
              <a:latin typeface="Yu Gothic Medium" panose="020B0400000000000000" pitchFamily="34" charset="-128"/>
              <a:ea typeface="Yu Gothic Medium" panose="020B0400000000000000" pitchFamily="34" charset="-128"/>
            </a:endParaRPr>
          </a:p>
        </p:txBody>
      </p:sp>
      <p:grpSp>
        <p:nvGrpSpPr>
          <p:cNvPr id="27" name="グループ化 26">
            <a:extLst>
              <a:ext uri="{FF2B5EF4-FFF2-40B4-BE49-F238E27FC236}">
                <a16:creationId xmlns:a16="http://schemas.microsoft.com/office/drawing/2014/main" id="{6E5EB4A2-AF32-096F-B28A-E4F447A97204}"/>
              </a:ext>
            </a:extLst>
          </p:cNvPr>
          <p:cNvGrpSpPr/>
          <p:nvPr/>
        </p:nvGrpSpPr>
        <p:grpSpPr>
          <a:xfrm>
            <a:off x="7096824" y="5580112"/>
            <a:ext cx="1558708" cy="338554"/>
            <a:chOff x="6869479" y="5580112"/>
            <a:chExt cx="1558708" cy="338554"/>
          </a:xfrm>
        </p:grpSpPr>
        <p:sp>
          <p:nvSpPr>
            <p:cNvPr id="15" name="正方形/長方形 14">
              <a:extLst>
                <a:ext uri="{FF2B5EF4-FFF2-40B4-BE49-F238E27FC236}">
                  <a16:creationId xmlns:a16="http://schemas.microsoft.com/office/drawing/2014/main" id="{47BA43E5-9AAB-624B-9768-5052D2A5414C}"/>
                </a:ext>
              </a:extLst>
            </p:cNvPr>
            <p:cNvSpPr/>
            <p:nvPr/>
          </p:nvSpPr>
          <p:spPr>
            <a:xfrm>
              <a:off x="6869660" y="5580112"/>
              <a:ext cx="1214344"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3282965-8AF6-B049-9528-57BB6ED42E03}"/>
                </a:ext>
              </a:extLst>
            </p:cNvPr>
            <p:cNvSpPr txBox="1"/>
            <p:nvPr/>
          </p:nvSpPr>
          <p:spPr>
            <a:xfrm>
              <a:off x="6869479" y="5601481"/>
              <a:ext cx="895093" cy="307777"/>
            </a:xfrm>
            <a:prstGeom prst="rect">
              <a:avLst/>
            </a:prstGeom>
            <a:noFill/>
          </p:spPr>
          <p:txBody>
            <a:bodyPr wrap="square" rtlCol="0">
              <a:spAutoFit/>
            </a:bodyPr>
            <a:lstStyle/>
            <a:p>
              <a:r>
                <a:rPr lang="en-US" altLang="ja-JP" sz="1400" b="1" dirty="0" err="1">
                  <a:latin typeface="Yu Gothic Medium" panose="020B0400000000000000" pitchFamily="34" charset="-128"/>
                  <a:ea typeface="Yu Gothic Medium" panose="020B0400000000000000" pitchFamily="34" charset="-128"/>
                </a:rPr>
                <a:t>kintone</a:t>
              </a:r>
              <a:endParaRPr lang="ja-JP" altLang="en-US" sz="1400" b="1">
                <a:latin typeface="Yu Gothic Medium" panose="020B0400000000000000" pitchFamily="34" charset="-128"/>
                <a:ea typeface="Yu Gothic Medium" panose="020B0400000000000000" pitchFamily="34" charset="-128"/>
              </a:endParaRPr>
            </a:p>
          </p:txBody>
        </p:sp>
        <p:sp>
          <p:nvSpPr>
            <p:cNvPr id="17" name="正方形/長方形 16">
              <a:extLst>
                <a:ext uri="{FF2B5EF4-FFF2-40B4-BE49-F238E27FC236}">
                  <a16:creationId xmlns:a16="http://schemas.microsoft.com/office/drawing/2014/main" id="{95B760AA-1A7A-A74A-8636-05B691F1A1A7}"/>
                </a:ext>
              </a:extLst>
            </p:cNvPr>
            <p:cNvSpPr/>
            <p:nvPr/>
          </p:nvSpPr>
          <p:spPr>
            <a:xfrm>
              <a:off x="8093891" y="5580112"/>
              <a:ext cx="334296" cy="338554"/>
            </a:xfrm>
            <a:prstGeom prst="rect">
              <a:avLst/>
            </a:prstGeom>
            <a:solidFill>
              <a:srgbClr val="86C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67B3A1A8-A18C-A14D-8821-4847B03418A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59439" y="5655675"/>
              <a:ext cx="203200" cy="203200"/>
            </a:xfrm>
            <a:prstGeom prst="rect">
              <a:avLst/>
            </a:prstGeom>
          </p:spPr>
        </p:pic>
      </p:grpSp>
    </p:spTree>
    <p:extLst>
      <p:ext uri="{BB962C8B-B14F-4D97-AF65-F5344CB8AC3E}">
        <p14:creationId xmlns:p14="http://schemas.microsoft.com/office/powerpoint/2010/main" val="1010364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771A9C4-503A-C74A-B478-7AC0BC557E08}"/>
              </a:ext>
            </a:extLst>
          </p:cNvPr>
          <p:cNvSpPr/>
          <p:nvPr/>
        </p:nvSpPr>
        <p:spPr>
          <a:xfrm>
            <a:off x="1267287" y="1720563"/>
            <a:ext cx="9940455" cy="54585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4" name="正方形/長方形 43">
            <a:extLst>
              <a:ext uri="{FF2B5EF4-FFF2-40B4-BE49-F238E27FC236}">
                <a16:creationId xmlns:a16="http://schemas.microsoft.com/office/drawing/2014/main" id="{405DEAFC-5E92-A24B-96AF-01377B970E47}"/>
              </a:ext>
            </a:extLst>
          </p:cNvPr>
          <p:cNvSpPr/>
          <p:nvPr/>
        </p:nvSpPr>
        <p:spPr>
          <a:xfrm>
            <a:off x="1267287" y="2271169"/>
            <a:ext cx="9940455" cy="54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7" name="正方形/長方形 46">
            <a:extLst>
              <a:ext uri="{FF2B5EF4-FFF2-40B4-BE49-F238E27FC236}">
                <a16:creationId xmlns:a16="http://schemas.microsoft.com/office/drawing/2014/main" id="{34E828F3-2B00-8141-B4B0-9A1FECC23CBF}"/>
              </a:ext>
            </a:extLst>
          </p:cNvPr>
          <p:cNvSpPr/>
          <p:nvPr/>
        </p:nvSpPr>
        <p:spPr>
          <a:xfrm>
            <a:off x="1267287" y="2831607"/>
            <a:ext cx="9940455" cy="54585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0" name="正方形/長方形 49">
            <a:extLst>
              <a:ext uri="{FF2B5EF4-FFF2-40B4-BE49-F238E27FC236}">
                <a16:creationId xmlns:a16="http://schemas.microsoft.com/office/drawing/2014/main" id="{CBC46C9E-BFEF-9648-868C-AC91B498A43D}"/>
              </a:ext>
            </a:extLst>
          </p:cNvPr>
          <p:cNvSpPr/>
          <p:nvPr/>
        </p:nvSpPr>
        <p:spPr>
          <a:xfrm>
            <a:off x="1267287" y="3392047"/>
            <a:ext cx="9940455" cy="54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3" name="正方形/長方形 52">
            <a:extLst>
              <a:ext uri="{FF2B5EF4-FFF2-40B4-BE49-F238E27FC236}">
                <a16:creationId xmlns:a16="http://schemas.microsoft.com/office/drawing/2014/main" id="{B8E7C266-FA31-F649-A381-F1162738A1A7}"/>
              </a:ext>
            </a:extLst>
          </p:cNvPr>
          <p:cNvSpPr/>
          <p:nvPr/>
        </p:nvSpPr>
        <p:spPr>
          <a:xfrm>
            <a:off x="1267287" y="3952485"/>
            <a:ext cx="9940455" cy="54585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2" name="正方形/長方形 61">
            <a:extLst>
              <a:ext uri="{FF2B5EF4-FFF2-40B4-BE49-F238E27FC236}">
                <a16:creationId xmlns:a16="http://schemas.microsoft.com/office/drawing/2014/main" id="{7B240744-B446-B545-B328-1EF9124249BA}"/>
              </a:ext>
            </a:extLst>
          </p:cNvPr>
          <p:cNvSpPr/>
          <p:nvPr/>
        </p:nvSpPr>
        <p:spPr>
          <a:xfrm>
            <a:off x="1267287" y="4493259"/>
            <a:ext cx="9940455" cy="54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5" name="正方形/長方形 64">
            <a:extLst>
              <a:ext uri="{FF2B5EF4-FFF2-40B4-BE49-F238E27FC236}">
                <a16:creationId xmlns:a16="http://schemas.microsoft.com/office/drawing/2014/main" id="{9BE348F2-CBBE-064C-960C-22CEB5660666}"/>
              </a:ext>
            </a:extLst>
          </p:cNvPr>
          <p:cNvSpPr/>
          <p:nvPr/>
        </p:nvSpPr>
        <p:spPr>
          <a:xfrm>
            <a:off x="1267287" y="5053697"/>
            <a:ext cx="9940455" cy="54585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3" name="正方形/長方形 72">
            <a:extLst>
              <a:ext uri="{FF2B5EF4-FFF2-40B4-BE49-F238E27FC236}">
                <a16:creationId xmlns:a16="http://schemas.microsoft.com/office/drawing/2014/main" id="{F9AA5A5D-856E-F04C-A7B7-64A94F9E1488}"/>
              </a:ext>
            </a:extLst>
          </p:cNvPr>
          <p:cNvSpPr/>
          <p:nvPr/>
        </p:nvSpPr>
        <p:spPr>
          <a:xfrm>
            <a:off x="1267287" y="1715813"/>
            <a:ext cx="2400579" cy="388374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1" name="テキスト ボックス 10">
            <a:extLst>
              <a:ext uri="{FF2B5EF4-FFF2-40B4-BE49-F238E27FC236}">
                <a16:creationId xmlns:a16="http://schemas.microsoft.com/office/drawing/2014/main" id="{75121A24-8356-6D4B-BD63-BFBED67DFCD9}"/>
              </a:ext>
            </a:extLst>
          </p:cNvPr>
          <p:cNvSpPr txBox="1"/>
          <p:nvPr/>
        </p:nvSpPr>
        <p:spPr>
          <a:xfrm>
            <a:off x="1371384" y="1819234"/>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ディスク容量</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13" name="正方形/長方形 12">
            <a:extLst>
              <a:ext uri="{FF2B5EF4-FFF2-40B4-BE49-F238E27FC236}">
                <a16:creationId xmlns:a16="http://schemas.microsoft.com/office/drawing/2014/main" id="{F5926661-B100-6047-9B48-1B028A599BD3}"/>
              </a:ext>
            </a:extLst>
          </p:cNvPr>
          <p:cNvSpPr/>
          <p:nvPr/>
        </p:nvSpPr>
        <p:spPr>
          <a:xfrm>
            <a:off x="3667866" y="1258447"/>
            <a:ext cx="3675888" cy="462117"/>
          </a:xfrm>
          <a:prstGeom prst="rect">
            <a:avLst/>
          </a:prstGeom>
          <a:solidFill>
            <a:srgbClr val="FFF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D69C5A2-EBC1-7B47-9BE4-1EE1278B3B62}"/>
              </a:ext>
            </a:extLst>
          </p:cNvPr>
          <p:cNvSpPr txBox="1"/>
          <p:nvPr/>
        </p:nvSpPr>
        <p:spPr>
          <a:xfrm>
            <a:off x="4326627" y="1260527"/>
            <a:ext cx="2263438" cy="426142"/>
          </a:xfrm>
          <a:prstGeom prst="rect">
            <a:avLst/>
          </a:prstGeom>
          <a:noFill/>
        </p:spPr>
        <p:txBody>
          <a:bodyPr wrap="square" rtlCol="0">
            <a:spAutoFit/>
          </a:bodyPr>
          <a:lstStyle/>
          <a:p>
            <a:pPr algn="ctr">
              <a:lnSpc>
                <a:spcPct val="150000"/>
              </a:lnSpc>
            </a:pP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スタンダードコース</a:t>
            </a:r>
          </a:p>
        </p:txBody>
      </p:sp>
      <p:sp>
        <p:nvSpPr>
          <p:cNvPr id="15" name="テキスト ボックス 14">
            <a:extLst>
              <a:ext uri="{FF2B5EF4-FFF2-40B4-BE49-F238E27FC236}">
                <a16:creationId xmlns:a16="http://schemas.microsoft.com/office/drawing/2014/main" id="{B430F743-D9FF-BB41-BE55-FA73C7E61C07}"/>
              </a:ext>
            </a:extLst>
          </p:cNvPr>
          <p:cNvSpPr txBox="1"/>
          <p:nvPr/>
        </p:nvSpPr>
        <p:spPr>
          <a:xfrm>
            <a:off x="5917093" y="1675786"/>
            <a:ext cx="2758394" cy="551305"/>
          </a:xfrm>
          <a:prstGeom prst="rect">
            <a:avLst/>
          </a:prstGeom>
          <a:noFill/>
        </p:spPr>
        <p:txBody>
          <a:bodyPr wrap="square" rtlCol="0" anchor="ctr">
            <a:spAutoFit/>
          </a:bodyPr>
          <a:lstStyle/>
          <a:p>
            <a:pPr algn="ctr">
              <a:lnSpc>
                <a:spcPct val="150000"/>
              </a:lnSpc>
            </a:pPr>
            <a:r>
              <a:rPr lang="en-US" altLang="ja-JP" sz="2200" b="1" dirty="0">
                <a:solidFill>
                  <a:schemeClr val="tx1">
                    <a:lumMod val="75000"/>
                    <a:lumOff val="25000"/>
                  </a:schemeClr>
                </a:solidFill>
                <a:latin typeface="Yu Gothic Medium" panose="020B0400000000000000" pitchFamily="34" charset="-128"/>
                <a:ea typeface="Yu Gothic Medium" panose="020B0400000000000000" pitchFamily="34" charset="-128"/>
              </a:rPr>
              <a:t>5GB</a:t>
            </a:r>
            <a:r>
              <a:rPr lang="en-US" altLang="ja-JP" sz="1400" b="1"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ユーザー数</a:t>
            </a:r>
          </a:p>
        </p:txBody>
      </p:sp>
      <p:sp>
        <p:nvSpPr>
          <p:cNvPr id="18" name="正方形/長方形 17">
            <a:extLst>
              <a:ext uri="{FF2B5EF4-FFF2-40B4-BE49-F238E27FC236}">
                <a16:creationId xmlns:a16="http://schemas.microsoft.com/office/drawing/2014/main" id="{7C33900E-302E-2C4A-9459-E40AF73D1901}"/>
              </a:ext>
            </a:extLst>
          </p:cNvPr>
          <p:cNvSpPr/>
          <p:nvPr/>
        </p:nvSpPr>
        <p:spPr>
          <a:xfrm>
            <a:off x="7443788" y="1258447"/>
            <a:ext cx="3763954" cy="462117"/>
          </a:xfrm>
          <a:prstGeom prst="rect">
            <a:avLst/>
          </a:prstGeom>
          <a:solidFill>
            <a:srgbClr val="FFF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95AB311-ED23-264C-9137-C4F357681771}"/>
              </a:ext>
            </a:extLst>
          </p:cNvPr>
          <p:cNvSpPr txBox="1"/>
          <p:nvPr/>
        </p:nvSpPr>
        <p:spPr>
          <a:xfrm>
            <a:off x="8144029" y="1270801"/>
            <a:ext cx="2263438" cy="426142"/>
          </a:xfrm>
          <a:prstGeom prst="rect">
            <a:avLst/>
          </a:prstGeom>
          <a:noFill/>
        </p:spPr>
        <p:txBody>
          <a:bodyPr wrap="square" rtlCol="0">
            <a:spAutoFit/>
          </a:bodyPr>
          <a:lstStyle/>
          <a:p>
            <a:pPr algn="ctr">
              <a:lnSpc>
                <a:spcPct val="150000"/>
              </a:lnSpc>
            </a:pPr>
            <a:r>
              <a:rPr lang="ja-JP" altLang="en-US" sz="1600" b="1">
                <a:solidFill>
                  <a:schemeClr val="tx1">
                    <a:lumMod val="75000"/>
                    <a:lumOff val="25000"/>
                  </a:schemeClr>
                </a:solidFill>
                <a:latin typeface="Yu Gothic Medium" panose="020B0400000000000000" pitchFamily="34" charset="-128"/>
                <a:ea typeface="Yu Gothic Medium" panose="020B0400000000000000" pitchFamily="34" charset="-128"/>
              </a:rPr>
              <a:t>ライトコース</a:t>
            </a:r>
          </a:p>
        </p:txBody>
      </p:sp>
      <p:sp>
        <p:nvSpPr>
          <p:cNvPr id="45" name="テキスト ボックス 44">
            <a:extLst>
              <a:ext uri="{FF2B5EF4-FFF2-40B4-BE49-F238E27FC236}">
                <a16:creationId xmlns:a16="http://schemas.microsoft.com/office/drawing/2014/main" id="{FF2F9836-8875-6C41-8B8A-90077FFEC887}"/>
              </a:ext>
            </a:extLst>
          </p:cNvPr>
          <p:cNvSpPr txBox="1"/>
          <p:nvPr/>
        </p:nvSpPr>
        <p:spPr>
          <a:xfrm>
            <a:off x="1371384" y="2372736"/>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サポート</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46" name="テキスト ボックス 45">
            <a:extLst>
              <a:ext uri="{FF2B5EF4-FFF2-40B4-BE49-F238E27FC236}">
                <a16:creationId xmlns:a16="http://schemas.microsoft.com/office/drawing/2014/main" id="{86DCC9EF-ED56-C248-AA45-E5E00844AB4E}"/>
              </a:ext>
            </a:extLst>
          </p:cNvPr>
          <p:cNvSpPr txBox="1"/>
          <p:nvPr/>
        </p:nvSpPr>
        <p:spPr>
          <a:xfrm>
            <a:off x="3674208" y="2372736"/>
            <a:ext cx="7533534" cy="342723"/>
          </a:xfrm>
          <a:prstGeom prst="rect">
            <a:avLst/>
          </a:prstGeom>
          <a:noFill/>
        </p:spPr>
        <p:txBody>
          <a:bodyPr wrap="square" rtlCol="0" anchor="ctr">
            <a:spAutoFit/>
          </a:bodyPr>
          <a:lstStyle/>
          <a:p>
            <a:pPr algn="ct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チャット・メール・電話によるサポート ： 月～金 </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10:00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12:00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13:00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17:30 </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（祝日・年末年始は除く）</a:t>
            </a:r>
          </a:p>
        </p:txBody>
      </p:sp>
      <p:sp>
        <p:nvSpPr>
          <p:cNvPr id="48" name="テキスト ボックス 47">
            <a:extLst>
              <a:ext uri="{FF2B5EF4-FFF2-40B4-BE49-F238E27FC236}">
                <a16:creationId xmlns:a16="http://schemas.microsoft.com/office/drawing/2014/main" id="{2399D2F3-C837-1B46-A7BE-D81895B8E4E7}"/>
              </a:ext>
            </a:extLst>
          </p:cNvPr>
          <p:cNvSpPr txBox="1"/>
          <p:nvPr/>
        </p:nvSpPr>
        <p:spPr>
          <a:xfrm>
            <a:off x="1371384" y="2933174"/>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言語設定</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49" name="テキスト ボックス 48">
            <a:extLst>
              <a:ext uri="{FF2B5EF4-FFF2-40B4-BE49-F238E27FC236}">
                <a16:creationId xmlns:a16="http://schemas.microsoft.com/office/drawing/2014/main" id="{C2B64C52-0D02-3146-9BAB-B54E31E959B2}"/>
              </a:ext>
            </a:extLst>
          </p:cNvPr>
          <p:cNvSpPr txBox="1"/>
          <p:nvPr/>
        </p:nvSpPr>
        <p:spPr>
          <a:xfrm>
            <a:off x="3667866" y="2966036"/>
            <a:ext cx="7539876" cy="276999"/>
          </a:xfrm>
          <a:prstGeom prst="rect">
            <a:avLst/>
          </a:prstGeom>
          <a:noFill/>
        </p:spPr>
        <p:txBody>
          <a:bodyPr wrap="square" rtlCol="0" anchor="ctr">
            <a:spAutoFit/>
          </a:bodyPr>
          <a:lstStyle/>
          <a:p>
            <a:pPr algn="ctr"/>
            <a:r>
              <a:rPr lang="ja-JP" altLang="en-US" sz="1200" b="0" i="0">
                <a:effectLst/>
                <a:latin typeface="+mn-lt"/>
                <a:ea typeface="+mn-ea"/>
                <a:cs typeface="+mn-cs"/>
              </a:rPr>
              <a:t>多言語対応（日本語・英語・簡体字・繁体字・スペイン語）</a:t>
            </a:r>
            <a:endParaRPr kumimoji="1" lang="ja-JP" altLang="en-US" sz="1200"/>
          </a:p>
        </p:txBody>
      </p:sp>
      <p:sp>
        <p:nvSpPr>
          <p:cNvPr id="51" name="テキスト ボックス 50">
            <a:extLst>
              <a:ext uri="{FF2B5EF4-FFF2-40B4-BE49-F238E27FC236}">
                <a16:creationId xmlns:a16="http://schemas.microsoft.com/office/drawing/2014/main" id="{A96DD24D-B66B-2A4C-A68D-9A063BE332AC}"/>
              </a:ext>
            </a:extLst>
          </p:cNvPr>
          <p:cNvSpPr txBox="1"/>
          <p:nvPr/>
        </p:nvSpPr>
        <p:spPr>
          <a:xfrm>
            <a:off x="1371384" y="3493614"/>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スマホ専用アプリ</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55" name="テキスト ボックス 54">
            <a:extLst>
              <a:ext uri="{FF2B5EF4-FFF2-40B4-BE49-F238E27FC236}">
                <a16:creationId xmlns:a16="http://schemas.microsoft.com/office/drawing/2014/main" id="{2F6B905E-D12A-FB42-94FE-45C7B4EF2564}"/>
              </a:ext>
            </a:extLst>
          </p:cNvPr>
          <p:cNvSpPr txBox="1"/>
          <p:nvPr/>
        </p:nvSpPr>
        <p:spPr>
          <a:xfrm>
            <a:off x="3667866" y="4012343"/>
            <a:ext cx="7539876" cy="426142"/>
          </a:xfrm>
          <a:prstGeom prst="rect">
            <a:avLst/>
          </a:prstGeom>
          <a:noFill/>
        </p:spPr>
        <p:txBody>
          <a:bodyPr wrap="square" rtlCol="0" anchor="ctr">
            <a:spAutoFit/>
          </a:bodyPr>
          <a:lstStyle/>
          <a:p>
            <a:pPr algn="ctr">
              <a:lnSpc>
                <a:spcPct val="150000"/>
              </a:lnSpc>
            </a:pPr>
            <a:r>
              <a:rPr lang="ja-JP" altLang="en-US" sz="1600" b="1">
                <a:solidFill>
                  <a:schemeClr val="tx1">
                    <a:lumMod val="50000"/>
                    <a:lumOff val="50000"/>
                  </a:schemeClr>
                </a:solidFill>
                <a:latin typeface="Yu Gothic Medium" panose="020B0400000000000000" pitchFamily="34" charset="-128"/>
                <a:ea typeface="Yu Gothic Medium" panose="020B0400000000000000" pitchFamily="34" charset="-128"/>
              </a:rPr>
              <a:t>オプション</a:t>
            </a:r>
          </a:p>
        </p:txBody>
      </p:sp>
      <p:sp>
        <p:nvSpPr>
          <p:cNvPr id="63" name="テキスト ボックス 62">
            <a:extLst>
              <a:ext uri="{FF2B5EF4-FFF2-40B4-BE49-F238E27FC236}">
                <a16:creationId xmlns:a16="http://schemas.microsoft.com/office/drawing/2014/main" id="{47A0A650-BAA1-4C47-9DBA-C6E3748ED437}"/>
              </a:ext>
            </a:extLst>
          </p:cNvPr>
          <p:cNvSpPr txBox="1"/>
          <p:nvPr/>
        </p:nvSpPr>
        <p:spPr>
          <a:xfrm>
            <a:off x="1371384" y="4594826"/>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セキュアアクセス</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64" name="テキスト ボックス 63">
            <a:extLst>
              <a:ext uri="{FF2B5EF4-FFF2-40B4-BE49-F238E27FC236}">
                <a16:creationId xmlns:a16="http://schemas.microsoft.com/office/drawing/2014/main" id="{A779AB07-2516-544D-83DF-2C062F371BEC}"/>
              </a:ext>
            </a:extLst>
          </p:cNvPr>
          <p:cNvSpPr txBox="1"/>
          <p:nvPr/>
        </p:nvSpPr>
        <p:spPr>
          <a:xfrm>
            <a:off x="3667866" y="4594826"/>
            <a:ext cx="7256847" cy="342723"/>
          </a:xfrm>
          <a:prstGeom prst="rect">
            <a:avLst/>
          </a:prstGeom>
          <a:noFill/>
        </p:spPr>
        <p:txBody>
          <a:bodyPr wrap="square" rtlCol="0" anchor="ctr">
            <a:spAutoFit/>
          </a:bodyPr>
          <a:lstStyle/>
          <a:p>
            <a:pPr algn="ct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月額</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250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円</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１ユーザー （年額</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2,940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円</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１ユーザー） </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税抜き</a:t>
            </a:r>
          </a:p>
        </p:txBody>
      </p:sp>
      <p:sp>
        <p:nvSpPr>
          <p:cNvPr id="66" name="テキスト ボックス 65">
            <a:extLst>
              <a:ext uri="{FF2B5EF4-FFF2-40B4-BE49-F238E27FC236}">
                <a16:creationId xmlns:a16="http://schemas.microsoft.com/office/drawing/2014/main" id="{0AB9E5F3-740C-3946-A191-AAD810CFAF3D}"/>
              </a:ext>
            </a:extLst>
          </p:cNvPr>
          <p:cNvSpPr txBox="1"/>
          <p:nvPr/>
        </p:nvSpPr>
        <p:spPr>
          <a:xfrm>
            <a:off x="1371384" y="5155264"/>
            <a:ext cx="1600613"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ディスク増設 </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10GB</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67" name="テキスト ボックス 66">
            <a:extLst>
              <a:ext uri="{FF2B5EF4-FFF2-40B4-BE49-F238E27FC236}">
                <a16:creationId xmlns:a16="http://schemas.microsoft.com/office/drawing/2014/main" id="{6A08A289-4F95-844A-8CEF-898424F8E387}"/>
              </a:ext>
            </a:extLst>
          </p:cNvPr>
          <p:cNvSpPr txBox="1"/>
          <p:nvPr/>
        </p:nvSpPr>
        <p:spPr>
          <a:xfrm>
            <a:off x="3667866" y="5155264"/>
            <a:ext cx="7256847" cy="342723"/>
          </a:xfrm>
          <a:prstGeom prst="rect">
            <a:avLst/>
          </a:prstGeom>
          <a:noFill/>
        </p:spPr>
        <p:txBody>
          <a:bodyPr wrap="square" rtlCol="0" anchor="ctr">
            <a:spAutoFit/>
          </a:bodyPr>
          <a:lstStyle/>
          <a:p>
            <a:pPr algn="ct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月額</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1,000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円</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/10GB </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（年額</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11,760</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円） </a:t>
            </a: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t>
            </a: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税抜き</a:t>
            </a:r>
          </a:p>
        </p:txBody>
      </p:sp>
      <p:pic>
        <p:nvPicPr>
          <p:cNvPr id="2" name="図 1">
            <a:extLst>
              <a:ext uri="{FF2B5EF4-FFF2-40B4-BE49-F238E27FC236}">
                <a16:creationId xmlns:a16="http://schemas.microsoft.com/office/drawing/2014/main" id="{AE611219-DC05-D43E-3DDD-0929402C3A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9801" y="3466595"/>
            <a:ext cx="2992976" cy="394957"/>
          </a:xfrm>
          <a:prstGeom prst="rect">
            <a:avLst/>
          </a:prstGeom>
        </p:spPr>
      </p:pic>
    </p:spTree>
    <p:extLst>
      <p:ext uri="{BB962C8B-B14F-4D97-AF65-F5344CB8AC3E}">
        <p14:creationId xmlns:p14="http://schemas.microsoft.com/office/powerpoint/2010/main" val="2298749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2C3016E6-DA3A-4A40-8E64-55AEEB79CD5F}"/>
              </a:ext>
            </a:extLst>
          </p:cNvPr>
          <p:cNvGrpSpPr/>
          <p:nvPr/>
        </p:nvGrpSpPr>
        <p:grpSpPr>
          <a:xfrm>
            <a:off x="1016001" y="1694784"/>
            <a:ext cx="10159998" cy="3468432"/>
            <a:chOff x="1016001" y="782433"/>
            <a:chExt cx="10159998" cy="3468432"/>
          </a:xfrm>
        </p:grpSpPr>
        <p:sp>
          <p:nvSpPr>
            <p:cNvPr id="57" name="正方形/長方形 56">
              <a:extLst>
                <a:ext uri="{FF2B5EF4-FFF2-40B4-BE49-F238E27FC236}">
                  <a16:creationId xmlns:a16="http://schemas.microsoft.com/office/drawing/2014/main" id="{53C15E3D-881A-A740-9B15-6ADC85471FA3}"/>
                </a:ext>
              </a:extLst>
            </p:cNvPr>
            <p:cNvSpPr/>
            <p:nvPr/>
          </p:nvSpPr>
          <p:spPr>
            <a:xfrm>
              <a:off x="6177954" y="2582724"/>
              <a:ext cx="4998045" cy="821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 name="テキスト ボックス 2">
              <a:extLst>
                <a:ext uri="{FF2B5EF4-FFF2-40B4-BE49-F238E27FC236}">
                  <a16:creationId xmlns:a16="http://schemas.microsoft.com/office/drawing/2014/main" id="{C6666D57-AB44-4948-8797-855C4E20911E}"/>
                </a:ext>
              </a:extLst>
            </p:cNvPr>
            <p:cNvSpPr txBox="1"/>
            <p:nvPr/>
          </p:nvSpPr>
          <p:spPr>
            <a:xfrm>
              <a:off x="2380346" y="782433"/>
              <a:ext cx="7431309" cy="461665"/>
            </a:xfrm>
            <a:prstGeom prst="rect">
              <a:avLst/>
            </a:prstGeom>
            <a:noFill/>
          </p:spPr>
          <p:txBody>
            <a:bodyPr wrap="square" rtlCol="0">
              <a:spAutoFit/>
            </a:bodyPr>
            <a:lstStyle/>
            <a:p>
              <a:pPr algn="ctr"/>
              <a:r>
                <a:rPr lang="ja-JP" altLang="en-US" sz="2400" b="1">
                  <a:latin typeface="Yu Gothic Medium" panose="020B0400000000000000" pitchFamily="34" charset="-128"/>
                  <a:ea typeface="Yu Gothic Medium" panose="020B0400000000000000" pitchFamily="34" charset="-128"/>
                </a:rPr>
                <a:t>動作環境</a:t>
              </a:r>
            </a:p>
          </p:txBody>
        </p:sp>
        <p:sp>
          <p:nvSpPr>
            <p:cNvPr id="33" name="正方形/長方形 32">
              <a:extLst>
                <a:ext uri="{FF2B5EF4-FFF2-40B4-BE49-F238E27FC236}">
                  <a16:creationId xmlns:a16="http://schemas.microsoft.com/office/drawing/2014/main" id="{96DE6CE7-A37E-6D4D-A122-8B1A1261161B}"/>
                </a:ext>
              </a:extLst>
            </p:cNvPr>
            <p:cNvSpPr/>
            <p:nvPr/>
          </p:nvSpPr>
          <p:spPr>
            <a:xfrm>
              <a:off x="1016001" y="1845308"/>
              <a:ext cx="4801617" cy="718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 name="正方形/長方形 6">
              <a:extLst>
                <a:ext uri="{FF2B5EF4-FFF2-40B4-BE49-F238E27FC236}">
                  <a16:creationId xmlns:a16="http://schemas.microsoft.com/office/drawing/2014/main" id="{A343CD8F-21B6-1945-BC9A-E02CAF86B23F}"/>
                </a:ext>
              </a:extLst>
            </p:cNvPr>
            <p:cNvSpPr/>
            <p:nvPr/>
          </p:nvSpPr>
          <p:spPr>
            <a:xfrm>
              <a:off x="1016001" y="2582725"/>
              <a:ext cx="4801617" cy="54585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8" name="正方形/長方形 7">
              <a:extLst>
                <a:ext uri="{FF2B5EF4-FFF2-40B4-BE49-F238E27FC236}">
                  <a16:creationId xmlns:a16="http://schemas.microsoft.com/office/drawing/2014/main" id="{F317B24A-D9E4-9E41-BC5F-8AE68C25E049}"/>
                </a:ext>
              </a:extLst>
            </p:cNvPr>
            <p:cNvSpPr/>
            <p:nvPr/>
          </p:nvSpPr>
          <p:spPr>
            <a:xfrm>
              <a:off x="1016001" y="3143165"/>
              <a:ext cx="4801617" cy="54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 name="正方形/長方形 8">
              <a:extLst>
                <a:ext uri="{FF2B5EF4-FFF2-40B4-BE49-F238E27FC236}">
                  <a16:creationId xmlns:a16="http://schemas.microsoft.com/office/drawing/2014/main" id="{277C6C50-AD06-0949-A3DF-82F6FB2BBAA4}"/>
                </a:ext>
              </a:extLst>
            </p:cNvPr>
            <p:cNvSpPr/>
            <p:nvPr/>
          </p:nvSpPr>
          <p:spPr>
            <a:xfrm>
              <a:off x="1016001" y="3703603"/>
              <a:ext cx="4801617" cy="54585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7" name="正方形/長方形 36">
              <a:extLst>
                <a:ext uri="{FF2B5EF4-FFF2-40B4-BE49-F238E27FC236}">
                  <a16:creationId xmlns:a16="http://schemas.microsoft.com/office/drawing/2014/main" id="{A8A5BEEE-EE36-6842-AAA0-CA37EBA6C1E9}"/>
                </a:ext>
              </a:extLst>
            </p:cNvPr>
            <p:cNvSpPr/>
            <p:nvPr/>
          </p:nvSpPr>
          <p:spPr>
            <a:xfrm>
              <a:off x="1016001" y="1836652"/>
              <a:ext cx="1340445" cy="241280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 name="正方形/長方形 4">
              <a:extLst>
                <a:ext uri="{FF2B5EF4-FFF2-40B4-BE49-F238E27FC236}">
                  <a16:creationId xmlns:a16="http://schemas.microsoft.com/office/drawing/2014/main" id="{1C38F234-19AF-374A-A9AC-0A49473B96C4}"/>
                </a:ext>
              </a:extLst>
            </p:cNvPr>
            <p:cNvSpPr/>
            <p:nvPr/>
          </p:nvSpPr>
          <p:spPr>
            <a:xfrm>
              <a:off x="1016001" y="1441549"/>
              <a:ext cx="4801617" cy="395101"/>
            </a:xfrm>
            <a:prstGeom prst="rect">
              <a:avLst/>
            </a:prstGeom>
            <a:solidFill>
              <a:srgbClr val="C9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 name="テキスト ボックス 12">
              <a:extLst>
                <a:ext uri="{FF2B5EF4-FFF2-40B4-BE49-F238E27FC236}">
                  <a16:creationId xmlns:a16="http://schemas.microsoft.com/office/drawing/2014/main" id="{649EEE6E-57D3-9C4A-A9D7-6065A2C1C164}"/>
                </a:ext>
              </a:extLst>
            </p:cNvPr>
            <p:cNvSpPr txBox="1"/>
            <p:nvPr/>
          </p:nvSpPr>
          <p:spPr>
            <a:xfrm>
              <a:off x="1120098" y="1441550"/>
              <a:ext cx="1600613" cy="384401"/>
            </a:xfrm>
            <a:prstGeom prst="rect">
              <a:avLst/>
            </a:prstGeom>
            <a:noFill/>
          </p:spPr>
          <p:txBody>
            <a:bodyPr wrap="square" rtlCol="0">
              <a:spAutoFit/>
            </a:bodyPr>
            <a:lstStyle/>
            <a:p>
              <a:pPr>
                <a:lnSpc>
                  <a:spcPct val="150000"/>
                </a:lnSpc>
              </a:pPr>
              <a:r>
                <a:rPr lang="en-US" altLang="ja-JP" sz="1400" b="1" dirty="0">
                  <a:solidFill>
                    <a:schemeClr val="tx1">
                      <a:lumMod val="75000"/>
                      <a:lumOff val="25000"/>
                    </a:schemeClr>
                  </a:solidFill>
                  <a:latin typeface="Yu Gothic Medium" panose="020B0400000000000000" pitchFamily="34" charset="-128"/>
                  <a:ea typeface="Yu Gothic Medium" panose="020B0400000000000000" pitchFamily="34" charset="-128"/>
                </a:rPr>
                <a:t>Web</a:t>
              </a: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ブラウザー</a:t>
              </a:r>
            </a:p>
          </p:txBody>
        </p:sp>
        <p:sp>
          <p:nvSpPr>
            <p:cNvPr id="19" name="テキスト ボックス 18">
              <a:extLst>
                <a:ext uri="{FF2B5EF4-FFF2-40B4-BE49-F238E27FC236}">
                  <a16:creationId xmlns:a16="http://schemas.microsoft.com/office/drawing/2014/main" id="{3A15B4E1-8331-A34F-804E-5351474B7369}"/>
                </a:ext>
              </a:extLst>
            </p:cNvPr>
            <p:cNvSpPr txBox="1"/>
            <p:nvPr/>
          </p:nvSpPr>
          <p:spPr>
            <a:xfrm>
              <a:off x="1103165" y="2032977"/>
              <a:ext cx="1236348" cy="342723"/>
            </a:xfrm>
            <a:prstGeom prst="rect">
              <a:avLst/>
            </a:prstGeom>
            <a:noFill/>
          </p:spPr>
          <p:txBody>
            <a:bodyPr wrap="square" rtlCol="0">
              <a:spAutoFit/>
            </a:bodyPr>
            <a:lstStyle/>
            <a:p>
              <a:pP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Windows</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20" name="テキスト ボックス 19">
              <a:extLst>
                <a:ext uri="{FF2B5EF4-FFF2-40B4-BE49-F238E27FC236}">
                  <a16:creationId xmlns:a16="http://schemas.microsoft.com/office/drawing/2014/main" id="{3364D082-C187-A644-ABB1-9E6708A7C83E}"/>
                </a:ext>
              </a:extLst>
            </p:cNvPr>
            <p:cNvSpPr txBox="1"/>
            <p:nvPr/>
          </p:nvSpPr>
          <p:spPr>
            <a:xfrm>
              <a:off x="2407248" y="1909921"/>
              <a:ext cx="3141133" cy="575735"/>
            </a:xfrm>
            <a:prstGeom prst="rect">
              <a:avLst/>
            </a:prstGeom>
            <a:noFill/>
          </p:spPr>
          <p:txBody>
            <a:bodyPr wrap="square" rtlCol="0" anchor="ctr">
              <a:spAutoFit/>
            </a:bodyPr>
            <a:lstStyle/>
            <a:p>
              <a:pPr>
                <a:lnSpc>
                  <a:spcPct val="150000"/>
                </a:lnSpc>
              </a:pP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Mozilla Firefox</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p>
            <a:p>
              <a:pPr>
                <a:lnSpc>
                  <a:spcPct val="150000"/>
                </a:lnSpc>
              </a:pP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Google Chrome</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Microsoft Edge</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p>
          </p:txBody>
        </p:sp>
        <p:sp>
          <p:nvSpPr>
            <p:cNvPr id="21" name="テキスト ボックス 20">
              <a:extLst>
                <a:ext uri="{FF2B5EF4-FFF2-40B4-BE49-F238E27FC236}">
                  <a16:creationId xmlns:a16="http://schemas.microsoft.com/office/drawing/2014/main" id="{68E60FE6-D185-0A4B-AB59-11AA85FE4791}"/>
                </a:ext>
              </a:extLst>
            </p:cNvPr>
            <p:cNvSpPr txBox="1"/>
            <p:nvPr/>
          </p:nvSpPr>
          <p:spPr>
            <a:xfrm>
              <a:off x="1103165" y="2675825"/>
              <a:ext cx="1236348" cy="342723"/>
            </a:xfrm>
            <a:prstGeom prst="rect">
              <a:avLst/>
            </a:prstGeom>
            <a:noFill/>
          </p:spPr>
          <p:txBody>
            <a:bodyPr wrap="square" rtlCol="0">
              <a:spAutoFit/>
            </a:bodyPr>
            <a:lstStyle/>
            <a:p>
              <a:pP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macOS</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23" name="テキスト ボックス 22">
              <a:extLst>
                <a:ext uri="{FF2B5EF4-FFF2-40B4-BE49-F238E27FC236}">
                  <a16:creationId xmlns:a16="http://schemas.microsoft.com/office/drawing/2014/main" id="{8A0D7C64-B4A8-3045-BD5B-A59E9FA2E94F}"/>
                </a:ext>
              </a:extLst>
            </p:cNvPr>
            <p:cNvSpPr txBox="1"/>
            <p:nvPr/>
          </p:nvSpPr>
          <p:spPr>
            <a:xfrm>
              <a:off x="1103165" y="3244732"/>
              <a:ext cx="1236348" cy="342723"/>
            </a:xfrm>
            <a:prstGeom prst="rect">
              <a:avLst/>
            </a:prstGeom>
            <a:noFill/>
          </p:spPr>
          <p:txBody>
            <a:bodyPr wrap="square" rtlCol="0">
              <a:spAutoFit/>
            </a:bodyPr>
            <a:lstStyle/>
            <a:p>
              <a:pP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iPhone / iPad</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32" name="テキスト ボックス 31">
              <a:extLst>
                <a:ext uri="{FF2B5EF4-FFF2-40B4-BE49-F238E27FC236}">
                  <a16:creationId xmlns:a16="http://schemas.microsoft.com/office/drawing/2014/main" id="{0C28F3D4-99AA-DE41-8C6D-2DE68394C075}"/>
                </a:ext>
              </a:extLst>
            </p:cNvPr>
            <p:cNvSpPr txBox="1"/>
            <p:nvPr/>
          </p:nvSpPr>
          <p:spPr>
            <a:xfrm>
              <a:off x="1103165" y="3795066"/>
              <a:ext cx="1236348" cy="342723"/>
            </a:xfrm>
            <a:prstGeom prst="rect">
              <a:avLst/>
            </a:prstGeom>
            <a:noFill/>
          </p:spPr>
          <p:txBody>
            <a:bodyPr wrap="square" rtlCol="0">
              <a:spAutoFit/>
            </a:bodyPr>
            <a:lstStyle/>
            <a:p>
              <a:pP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Android</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34" name="テキスト ボックス 33">
              <a:extLst>
                <a:ext uri="{FF2B5EF4-FFF2-40B4-BE49-F238E27FC236}">
                  <a16:creationId xmlns:a16="http://schemas.microsoft.com/office/drawing/2014/main" id="{793FEC89-2B1E-4D48-8387-06C7023AAAD8}"/>
                </a:ext>
              </a:extLst>
            </p:cNvPr>
            <p:cNvSpPr txBox="1"/>
            <p:nvPr/>
          </p:nvSpPr>
          <p:spPr>
            <a:xfrm>
              <a:off x="2407248" y="2557334"/>
              <a:ext cx="3141133" cy="575735"/>
            </a:xfrm>
            <a:prstGeom prst="rect">
              <a:avLst/>
            </a:prstGeom>
            <a:noFill/>
          </p:spPr>
          <p:txBody>
            <a:bodyPr wrap="square" rtlCol="0" anchor="ctr">
              <a:spAutoFit/>
            </a:bodyPr>
            <a:lstStyle/>
            <a:p>
              <a:pPr>
                <a:lnSpc>
                  <a:spcPct val="150000"/>
                </a:lnSpc>
              </a:pP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Safari</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Mozilla Firefox</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 </a:t>
              </a:r>
            </a:p>
            <a:p>
              <a:pPr>
                <a:lnSpc>
                  <a:spcPct val="150000"/>
                </a:lnSpc>
              </a:pP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Google Chrome</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p>
          </p:txBody>
        </p:sp>
        <p:sp>
          <p:nvSpPr>
            <p:cNvPr id="35" name="テキスト ボックス 34">
              <a:extLst>
                <a:ext uri="{FF2B5EF4-FFF2-40B4-BE49-F238E27FC236}">
                  <a16:creationId xmlns:a16="http://schemas.microsoft.com/office/drawing/2014/main" id="{F9FCBC96-B6D1-DF47-9004-81FE27659BA0}"/>
                </a:ext>
              </a:extLst>
            </p:cNvPr>
            <p:cNvSpPr txBox="1"/>
            <p:nvPr/>
          </p:nvSpPr>
          <p:spPr>
            <a:xfrm>
              <a:off x="2407248" y="3284656"/>
              <a:ext cx="3305041" cy="321819"/>
            </a:xfrm>
            <a:prstGeom prst="rect">
              <a:avLst/>
            </a:prstGeom>
            <a:noFill/>
          </p:spPr>
          <p:txBody>
            <a:bodyPr wrap="square" rtlCol="0" anchor="ctr">
              <a:spAutoFit/>
            </a:bodyPr>
            <a:lstStyle/>
            <a:p>
              <a:pPr>
                <a:lnSpc>
                  <a:spcPct val="150000"/>
                </a:lnSpc>
              </a:pP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Safari</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endParaRPr lang="ja-JP" altLang="en-US" sz="1100" dirty="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36" name="テキスト ボックス 35">
              <a:extLst>
                <a:ext uri="{FF2B5EF4-FFF2-40B4-BE49-F238E27FC236}">
                  <a16:creationId xmlns:a16="http://schemas.microsoft.com/office/drawing/2014/main" id="{F7C146A1-C6FB-BA45-B7AE-FD68489AEBF6}"/>
                </a:ext>
              </a:extLst>
            </p:cNvPr>
            <p:cNvSpPr txBox="1"/>
            <p:nvPr/>
          </p:nvSpPr>
          <p:spPr>
            <a:xfrm>
              <a:off x="2407248" y="3793426"/>
              <a:ext cx="3141133" cy="321819"/>
            </a:xfrm>
            <a:prstGeom prst="rect">
              <a:avLst/>
            </a:prstGeom>
            <a:noFill/>
          </p:spPr>
          <p:txBody>
            <a:bodyPr wrap="square" rtlCol="0" anchor="ctr">
              <a:spAutoFit/>
            </a:bodyPr>
            <a:lstStyle/>
            <a:p>
              <a:pPr>
                <a:lnSpc>
                  <a:spcPct val="150000"/>
                </a:lnSpc>
              </a:pP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Android Chrome</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endParaRPr lang="ja-JP" altLang="en-US" sz="1100" dirty="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38" name="正方形/長方形 37">
              <a:extLst>
                <a:ext uri="{FF2B5EF4-FFF2-40B4-BE49-F238E27FC236}">
                  <a16:creationId xmlns:a16="http://schemas.microsoft.com/office/drawing/2014/main" id="{2D716FA8-55AE-E44F-BCB4-DC8332B86C19}"/>
                </a:ext>
              </a:extLst>
            </p:cNvPr>
            <p:cNvSpPr/>
            <p:nvPr/>
          </p:nvSpPr>
          <p:spPr>
            <a:xfrm>
              <a:off x="6177954" y="1845308"/>
              <a:ext cx="4998045" cy="718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9" name="正方形/長方形 38">
              <a:extLst>
                <a:ext uri="{FF2B5EF4-FFF2-40B4-BE49-F238E27FC236}">
                  <a16:creationId xmlns:a16="http://schemas.microsoft.com/office/drawing/2014/main" id="{9B3A6943-3043-F54F-B0C6-78D927E52158}"/>
                </a:ext>
              </a:extLst>
            </p:cNvPr>
            <p:cNvSpPr/>
            <p:nvPr/>
          </p:nvSpPr>
          <p:spPr>
            <a:xfrm>
              <a:off x="6177954" y="3423945"/>
              <a:ext cx="4998045" cy="82692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2" name="正方形/長方形 41">
              <a:extLst>
                <a:ext uri="{FF2B5EF4-FFF2-40B4-BE49-F238E27FC236}">
                  <a16:creationId xmlns:a16="http://schemas.microsoft.com/office/drawing/2014/main" id="{AD2701C7-FDE3-AD49-AFAD-BC83F0238169}"/>
                </a:ext>
              </a:extLst>
            </p:cNvPr>
            <p:cNvSpPr/>
            <p:nvPr/>
          </p:nvSpPr>
          <p:spPr>
            <a:xfrm>
              <a:off x="6177954" y="1836651"/>
              <a:ext cx="4998045" cy="746073"/>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3" name="正方形/長方形 42">
              <a:extLst>
                <a:ext uri="{FF2B5EF4-FFF2-40B4-BE49-F238E27FC236}">
                  <a16:creationId xmlns:a16="http://schemas.microsoft.com/office/drawing/2014/main" id="{E84BD9C3-D941-B842-A429-EE9BC89CCE3F}"/>
                </a:ext>
              </a:extLst>
            </p:cNvPr>
            <p:cNvSpPr/>
            <p:nvPr/>
          </p:nvSpPr>
          <p:spPr>
            <a:xfrm>
              <a:off x="6177954" y="1441549"/>
              <a:ext cx="4998045" cy="395101"/>
            </a:xfrm>
            <a:prstGeom prst="rect">
              <a:avLst/>
            </a:prstGeom>
            <a:solidFill>
              <a:srgbClr val="C9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4" name="テキスト ボックス 43">
              <a:extLst>
                <a:ext uri="{FF2B5EF4-FFF2-40B4-BE49-F238E27FC236}">
                  <a16:creationId xmlns:a16="http://schemas.microsoft.com/office/drawing/2014/main" id="{B6CCA0BD-2ABF-834F-9264-282763B63BEB}"/>
                </a:ext>
              </a:extLst>
            </p:cNvPr>
            <p:cNvSpPr txBox="1"/>
            <p:nvPr/>
          </p:nvSpPr>
          <p:spPr>
            <a:xfrm>
              <a:off x="6282051" y="1441550"/>
              <a:ext cx="4893948" cy="384401"/>
            </a:xfrm>
            <a:prstGeom prst="rect">
              <a:avLst/>
            </a:prstGeom>
            <a:noFill/>
          </p:spPr>
          <p:txBody>
            <a:bodyPr wrap="square" rtlCol="0">
              <a:spAutoFit/>
            </a:bodyPr>
            <a:lstStyle/>
            <a:p>
              <a:pPr>
                <a:lnSpc>
                  <a:spcPct val="150000"/>
                </a:lnSpc>
              </a:pP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スマートフォン用アプリケーション「</a:t>
              </a:r>
              <a:r>
                <a:rPr lang="en-US" altLang="ja-JP" sz="1400" b="1" dirty="0" err="1">
                  <a:solidFill>
                    <a:schemeClr val="tx1">
                      <a:lumMod val="75000"/>
                      <a:lumOff val="25000"/>
                    </a:schemeClr>
                  </a:solidFill>
                  <a:latin typeface="Yu Gothic Medium" panose="020B0400000000000000" pitchFamily="34" charset="-128"/>
                  <a:ea typeface="Yu Gothic Medium" panose="020B0400000000000000" pitchFamily="34" charset="-128"/>
                </a:rPr>
                <a:t>kintone</a:t>
              </a:r>
              <a:r>
                <a:rPr lang="en-US" altLang="ja-JP" sz="1400" b="1" dirty="0">
                  <a:solidFill>
                    <a:schemeClr val="tx1">
                      <a:lumMod val="75000"/>
                      <a:lumOff val="25000"/>
                    </a:schemeClr>
                  </a:solidFill>
                  <a:latin typeface="Yu Gothic Medium" panose="020B0400000000000000" pitchFamily="34" charset="-128"/>
                  <a:ea typeface="Yu Gothic Medium" panose="020B0400000000000000" pitchFamily="34" charset="-128"/>
                </a:rPr>
                <a:t> </a:t>
              </a:r>
              <a:r>
                <a:rPr lang="ja-JP" altLang="en-US" sz="1400" b="1">
                  <a:solidFill>
                    <a:schemeClr val="tx1">
                      <a:lumMod val="75000"/>
                      <a:lumOff val="25000"/>
                    </a:schemeClr>
                  </a:solidFill>
                  <a:latin typeface="Yu Gothic Medium" panose="020B0400000000000000" pitchFamily="34" charset="-128"/>
                  <a:ea typeface="Yu Gothic Medium" panose="020B0400000000000000" pitchFamily="34" charset="-128"/>
                </a:rPr>
                <a:t>モバイル」</a:t>
              </a:r>
            </a:p>
          </p:txBody>
        </p:sp>
        <p:sp>
          <p:nvSpPr>
            <p:cNvPr id="45" name="テキスト ボックス 44">
              <a:extLst>
                <a:ext uri="{FF2B5EF4-FFF2-40B4-BE49-F238E27FC236}">
                  <a16:creationId xmlns:a16="http://schemas.microsoft.com/office/drawing/2014/main" id="{7866044C-9136-BA46-B5C4-DC1F3F328AB8}"/>
                </a:ext>
              </a:extLst>
            </p:cNvPr>
            <p:cNvSpPr txBox="1"/>
            <p:nvPr/>
          </p:nvSpPr>
          <p:spPr>
            <a:xfrm>
              <a:off x="6265118" y="2032977"/>
              <a:ext cx="1236348" cy="342723"/>
            </a:xfrm>
            <a:prstGeom prst="rect">
              <a:avLst/>
            </a:prstGeom>
            <a:noFill/>
          </p:spPr>
          <p:txBody>
            <a:bodyPr wrap="square" rtlCol="0">
              <a:spAutoFit/>
            </a:bodyPr>
            <a:lstStyle/>
            <a:p>
              <a:pPr>
                <a:lnSpc>
                  <a:spcPct val="150000"/>
                </a:lnSpc>
              </a:pPr>
              <a:r>
                <a:rPr lang="ja-JP" altLang="en-US" sz="1200">
                  <a:solidFill>
                    <a:schemeClr val="tx1">
                      <a:lumMod val="75000"/>
                      <a:lumOff val="25000"/>
                    </a:schemeClr>
                  </a:solidFill>
                  <a:latin typeface="Yu Gothic Medium" panose="020B0400000000000000" pitchFamily="34" charset="-128"/>
                  <a:ea typeface="Yu Gothic Medium" panose="020B0400000000000000" pitchFamily="34" charset="-128"/>
                </a:rPr>
                <a:t>バージョン</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47" name="テキスト ボックス 46">
              <a:extLst>
                <a:ext uri="{FF2B5EF4-FFF2-40B4-BE49-F238E27FC236}">
                  <a16:creationId xmlns:a16="http://schemas.microsoft.com/office/drawing/2014/main" id="{202B6B4A-C640-5A43-AD69-FACC0EFBB85C}"/>
                </a:ext>
              </a:extLst>
            </p:cNvPr>
            <p:cNvSpPr txBox="1"/>
            <p:nvPr/>
          </p:nvSpPr>
          <p:spPr>
            <a:xfrm>
              <a:off x="6265118" y="2849049"/>
              <a:ext cx="1236348" cy="342723"/>
            </a:xfrm>
            <a:prstGeom prst="rect">
              <a:avLst/>
            </a:prstGeom>
            <a:noFill/>
          </p:spPr>
          <p:txBody>
            <a:bodyPr wrap="square" rtlCol="0">
              <a:spAutoFit/>
            </a:bodyPr>
            <a:lstStyle/>
            <a:p>
              <a:pP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iOS</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48" name="テキスト ボックス 47">
              <a:extLst>
                <a:ext uri="{FF2B5EF4-FFF2-40B4-BE49-F238E27FC236}">
                  <a16:creationId xmlns:a16="http://schemas.microsoft.com/office/drawing/2014/main" id="{C2F6CD1D-A2BD-C543-8999-B855A7196395}"/>
                </a:ext>
              </a:extLst>
            </p:cNvPr>
            <p:cNvSpPr txBox="1"/>
            <p:nvPr/>
          </p:nvSpPr>
          <p:spPr>
            <a:xfrm>
              <a:off x="6265118" y="3668571"/>
              <a:ext cx="1236348" cy="342723"/>
            </a:xfrm>
            <a:prstGeom prst="rect">
              <a:avLst/>
            </a:prstGeom>
            <a:noFill/>
          </p:spPr>
          <p:txBody>
            <a:bodyPr wrap="square" rtlCol="0">
              <a:spAutoFit/>
            </a:bodyPr>
            <a:lstStyle/>
            <a:p>
              <a:pPr>
                <a:lnSpc>
                  <a:spcPct val="150000"/>
                </a:lnSpc>
              </a:pPr>
              <a:r>
                <a:rPr lang="en-US" altLang="ja-JP" sz="1200" dirty="0">
                  <a:solidFill>
                    <a:schemeClr val="tx1">
                      <a:lumMod val="75000"/>
                      <a:lumOff val="25000"/>
                    </a:schemeClr>
                  </a:solidFill>
                  <a:latin typeface="Yu Gothic Medium" panose="020B0400000000000000" pitchFamily="34" charset="-128"/>
                  <a:ea typeface="Yu Gothic Medium" panose="020B0400000000000000" pitchFamily="34" charset="-128"/>
                </a:rPr>
                <a:t>Android</a:t>
              </a:r>
              <a:endParaRPr lang="ja-JP" altLang="en-US" sz="10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50" name="テキスト ボックス 49">
              <a:extLst>
                <a:ext uri="{FF2B5EF4-FFF2-40B4-BE49-F238E27FC236}">
                  <a16:creationId xmlns:a16="http://schemas.microsoft.com/office/drawing/2014/main" id="{39E306C4-509B-A44D-BE4F-C937C4B30818}"/>
                </a:ext>
              </a:extLst>
            </p:cNvPr>
            <p:cNvSpPr txBox="1"/>
            <p:nvPr/>
          </p:nvSpPr>
          <p:spPr>
            <a:xfrm>
              <a:off x="7569201" y="2859501"/>
              <a:ext cx="3141133" cy="321819"/>
            </a:xfrm>
            <a:prstGeom prst="rect">
              <a:avLst/>
            </a:prstGeom>
            <a:noFill/>
          </p:spPr>
          <p:txBody>
            <a:bodyPr wrap="square" rtlCol="0" anchor="ctr">
              <a:spAutoFit/>
            </a:bodyPr>
            <a:lstStyle/>
            <a:p>
              <a:pPr>
                <a:lnSpc>
                  <a:spcPct val="150000"/>
                </a:lnSpc>
              </a:pPr>
              <a:r>
                <a:rPr lang="en"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iOS </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p>
          </p:txBody>
        </p:sp>
        <p:sp>
          <p:nvSpPr>
            <p:cNvPr id="51" name="テキスト ボックス 50">
              <a:extLst>
                <a:ext uri="{FF2B5EF4-FFF2-40B4-BE49-F238E27FC236}">
                  <a16:creationId xmlns:a16="http://schemas.microsoft.com/office/drawing/2014/main" id="{A9B32938-E460-B149-BD14-A96E80543FAF}"/>
                </a:ext>
              </a:extLst>
            </p:cNvPr>
            <p:cNvSpPr txBox="1"/>
            <p:nvPr/>
          </p:nvSpPr>
          <p:spPr>
            <a:xfrm>
              <a:off x="7569201" y="3679023"/>
              <a:ext cx="3141133" cy="321819"/>
            </a:xfrm>
            <a:prstGeom prst="rect">
              <a:avLst/>
            </a:prstGeom>
            <a:noFill/>
          </p:spPr>
          <p:txBody>
            <a:bodyPr wrap="square" rtlCol="0" anchor="ctr">
              <a:spAutoFit/>
            </a:bodyPr>
            <a:lstStyle/>
            <a:p>
              <a:pPr>
                <a:lnSpc>
                  <a:spcPct val="150000"/>
                </a:lnSpc>
              </a:pP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Android  OS </a:t>
              </a:r>
              <a:r>
                <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rPr>
                <a:t>最新版</a:t>
              </a:r>
              <a:r>
                <a:rPr lang="en-US" altLang="ja-JP" sz="1100" dirty="0">
                  <a:solidFill>
                    <a:schemeClr val="tx1">
                      <a:lumMod val="75000"/>
                      <a:lumOff val="25000"/>
                    </a:schemeClr>
                  </a:solidFill>
                  <a:latin typeface="Yu Gothic Medium" panose="020B0400000000000000" pitchFamily="34" charset="-128"/>
                  <a:ea typeface="Yu Gothic Medium" panose="020B0400000000000000" pitchFamily="34" charset="-128"/>
                </a:rPr>
                <a:t> </a:t>
              </a:r>
              <a:endParaRPr lang="ja-JP" altLang="en-US" sz="1100">
                <a:solidFill>
                  <a:schemeClr val="tx1">
                    <a:lumMod val="75000"/>
                    <a:lumOff val="25000"/>
                  </a:schemeClr>
                </a:solidFill>
                <a:latin typeface="Yu Gothic Medium" panose="020B0400000000000000" pitchFamily="34" charset="-128"/>
                <a:ea typeface="Yu Gothic Medium" panose="020B0400000000000000" pitchFamily="34" charset="-128"/>
              </a:endParaRPr>
            </a:p>
          </p:txBody>
        </p:sp>
        <p:sp>
          <p:nvSpPr>
            <p:cNvPr id="55" name="正方形/長方形 54">
              <a:extLst>
                <a:ext uri="{FF2B5EF4-FFF2-40B4-BE49-F238E27FC236}">
                  <a16:creationId xmlns:a16="http://schemas.microsoft.com/office/drawing/2014/main" id="{E396DB42-A8B2-D64C-BD10-A939A649A543}"/>
                </a:ext>
              </a:extLst>
            </p:cNvPr>
            <p:cNvSpPr/>
            <p:nvPr/>
          </p:nvSpPr>
          <p:spPr>
            <a:xfrm>
              <a:off x="6177954" y="2584382"/>
              <a:ext cx="1272713" cy="1665078"/>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sp>
        <p:nvSpPr>
          <p:cNvPr id="41" name="正方形/長方形 40">
            <a:extLst>
              <a:ext uri="{FF2B5EF4-FFF2-40B4-BE49-F238E27FC236}">
                <a16:creationId xmlns:a16="http://schemas.microsoft.com/office/drawing/2014/main" id="{E3D966AB-1910-4649-8FD2-11C677E53000}"/>
              </a:ext>
            </a:extLst>
          </p:cNvPr>
          <p:cNvSpPr/>
          <p:nvPr/>
        </p:nvSpPr>
        <p:spPr>
          <a:xfrm>
            <a:off x="6177954" y="2757468"/>
            <a:ext cx="4998045" cy="746073"/>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 name="テキスト ボックス 1">
            <a:extLst>
              <a:ext uri="{FF2B5EF4-FFF2-40B4-BE49-F238E27FC236}">
                <a16:creationId xmlns:a16="http://schemas.microsoft.com/office/drawing/2014/main" id="{CD23F8BD-FBEF-B08E-0121-05B90AF8EFA4}"/>
              </a:ext>
            </a:extLst>
          </p:cNvPr>
          <p:cNvSpPr txBox="1"/>
          <p:nvPr/>
        </p:nvSpPr>
        <p:spPr>
          <a:xfrm>
            <a:off x="893011" y="5263378"/>
            <a:ext cx="10282988" cy="422167"/>
          </a:xfrm>
          <a:prstGeom prst="rect">
            <a:avLst/>
          </a:prstGeom>
          <a:noFill/>
        </p:spPr>
        <p:txBody>
          <a:bodyPr wrap="square" rtlCol="0">
            <a:spAutoFit/>
          </a:bodyPr>
          <a:lstStyle/>
          <a:p>
            <a:pPr>
              <a:lnSpc>
                <a:spcPct val="150000"/>
              </a:lnSpc>
            </a:pPr>
            <a:r>
              <a:rPr lang="en-US" altLang="ja-JP" sz="1600" b="0" i="0" dirty="0">
                <a:solidFill>
                  <a:srgbClr val="000000"/>
                </a:solidFill>
                <a:effectLst/>
                <a:latin typeface="calibri" panose="020F0502020204030204" pitchFamily="34" charset="0"/>
              </a:rPr>
              <a:t>※</a:t>
            </a:r>
            <a:r>
              <a:rPr lang="ja-JP" altLang="en-US" sz="1600" b="0" i="0">
                <a:solidFill>
                  <a:srgbClr val="000000"/>
                </a:solidFill>
                <a:effectLst/>
                <a:latin typeface="游ゴシック" panose="020B0400000000000000" pitchFamily="34" charset="-128"/>
                <a:ea typeface="游ゴシック" panose="020B0400000000000000" pitchFamily="34" charset="-128"/>
              </a:rPr>
              <a:t>最新の動作環境はホームページをご覧ください。</a:t>
            </a:r>
            <a:endParaRPr lang="ja-JP" altLang="en-US" sz="1600">
              <a:latin typeface="Yu Gothic Medium" panose="020B0400000000000000" pitchFamily="34" charset="-128"/>
              <a:ea typeface="Yu Gothic Medium" panose="020B0400000000000000" pitchFamily="34" charset="-128"/>
            </a:endParaRPr>
          </a:p>
        </p:txBody>
      </p:sp>
    </p:spTree>
    <p:extLst>
      <p:ext uri="{BB962C8B-B14F-4D97-AF65-F5344CB8AC3E}">
        <p14:creationId xmlns:p14="http://schemas.microsoft.com/office/powerpoint/2010/main" val="203242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1F70D9C-8014-1148-8A4B-B2BED0CDF6FC}"/>
              </a:ext>
            </a:extLst>
          </p:cNvPr>
          <p:cNvSpPr txBox="1"/>
          <p:nvPr/>
        </p:nvSpPr>
        <p:spPr>
          <a:xfrm>
            <a:off x="3182676" y="590138"/>
            <a:ext cx="5826649" cy="646331"/>
          </a:xfrm>
          <a:prstGeom prst="rect">
            <a:avLst/>
          </a:prstGeom>
          <a:noFill/>
        </p:spPr>
        <p:txBody>
          <a:bodyPr wrap="square" rtlCol="0">
            <a:spAutoFit/>
          </a:bodyPr>
          <a:lstStyle/>
          <a:p>
            <a:pPr algn="ctr"/>
            <a:r>
              <a:rPr lang="ja-JP" altLang="en-US" sz="3600" b="1">
                <a:solidFill>
                  <a:srgbClr val="EA5504"/>
                </a:solidFill>
                <a:latin typeface="Yu Gothic Medium" panose="020B0400000000000000" pitchFamily="34" charset="-128"/>
                <a:ea typeface="Yu Gothic Medium" panose="020B0400000000000000" pitchFamily="34" charset="-128"/>
              </a:rPr>
              <a:t>営業・セールスチーム</a:t>
            </a:r>
          </a:p>
        </p:txBody>
      </p:sp>
      <p:sp>
        <p:nvSpPr>
          <p:cNvPr id="3" name="テキスト ボックス 2">
            <a:extLst>
              <a:ext uri="{FF2B5EF4-FFF2-40B4-BE49-F238E27FC236}">
                <a16:creationId xmlns:a16="http://schemas.microsoft.com/office/drawing/2014/main" id="{196DECEC-E9C9-754C-8EED-C3D97E36D22C}"/>
              </a:ext>
            </a:extLst>
          </p:cNvPr>
          <p:cNvSpPr txBox="1"/>
          <p:nvPr/>
        </p:nvSpPr>
        <p:spPr>
          <a:xfrm>
            <a:off x="3182676" y="1168735"/>
            <a:ext cx="5826649" cy="461665"/>
          </a:xfrm>
          <a:prstGeom prst="rect">
            <a:avLst/>
          </a:prstGeom>
          <a:noFill/>
        </p:spPr>
        <p:txBody>
          <a:bodyPr wrap="square" rtlCol="0">
            <a:spAutoFit/>
          </a:bodyPr>
          <a:lstStyle/>
          <a:p>
            <a:pPr algn="ctr"/>
            <a:r>
              <a:rPr lang="ja-JP" altLang="en-US" sz="2400" b="1">
                <a:solidFill>
                  <a:srgbClr val="EA5504"/>
                </a:solidFill>
                <a:latin typeface="Yu Gothic Medium" panose="020B0400000000000000" pitchFamily="34" charset="-128"/>
                <a:ea typeface="Yu Gothic Medium" panose="020B0400000000000000" pitchFamily="34" charset="-128"/>
              </a:rPr>
              <a:t>で、</a:t>
            </a:r>
            <a:r>
              <a:rPr lang="en-US" altLang="ja-JP" sz="2400" b="1" dirty="0" err="1">
                <a:solidFill>
                  <a:srgbClr val="EA5504"/>
                </a:solidFill>
                <a:latin typeface="Yu Gothic Medium" panose="020B0400000000000000" pitchFamily="34" charset="-128"/>
                <a:ea typeface="Yu Gothic Medium" panose="020B0400000000000000" pitchFamily="34" charset="-128"/>
              </a:rPr>
              <a:t>kintone</a:t>
            </a:r>
            <a:r>
              <a:rPr lang="ja-JP" altLang="en-US" sz="2400" b="1">
                <a:solidFill>
                  <a:srgbClr val="EA5504"/>
                </a:solidFill>
                <a:latin typeface="Yu Gothic Medium" panose="020B0400000000000000" pitchFamily="34" charset="-128"/>
                <a:ea typeface="Yu Gothic Medium" panose="020B0400000000000000" pitchFamily="34" charset="-128"/>
              </a:rPr>
              <a:t>を使うなら</a:t>
            </a:r>
          </a:p>
        </p:txBody>
      </p:sp>
      <p:sp>
        <p:nvSpPr>
          <p:cNvPr id="4" name="正方形/長方形 3">
            <a:extLst>
              <a:ext uri="{FF2B5EF4-FFF2-40B4-BE49-F238E27FC236}">
                <a16:creationId xmlns:a16="http://schemas.microsoft.com/office/drawing/2014/main" id="{C8AA718E-28A6-FC47-B84E-742426D570B2}"/>
              </a:ext>
            </a:extLst>
          </p:cNvPr>
          <p:cNvSpPr/>
          <p:nvPr/>
        </p:nvSpPr>
        <p:spPr>
          <a:xfrm rot="2700000">
            <a:off x="14880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A1A165D-ADE6-9E43-8431-E2582A0C44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9070" y="3108274"/>
            <a:ext cx="306660" cy="289623"/>
          </a:xfrm>
          <a:prstGeom prst="rect">
            <a:avLst/>
          </a:prstGeom>
        </p:spPr>
      </p:pic>
      <p:grpSp>
        <p:nvGrpSpPr>
          <p:cNvPr id="9" name="グループ化 8">
            <a:extLst>
              <a:ext uri="{FF2B5EF4-FFF2-40B4-BE49-F238E27FC236}">
                <a16:creationId xmlns:a16="http://schemas.microsoft.com/office/drawing/2014/main" id="{074FDE0B-29E0-3749-9753-A7DCC32ABD14}"/>
              </a:ext>
            </a:extLst>
          </p:cNvPr>
          <p:cNvGrpSpPr/>
          <p:nvPr/>
        </p:nvGrpSpPr>
        <p:grpSpPr>
          <a:xfrm>
            <a:off x="1598152" y="3693818"/>
            <a:ext cx="2188496" cy="1248620"/>
            <a:chOff x="2184210" y="3429000"/>
            <a:chExt cx="2188496" cy="1248620"/>
          </a:xfrm>
        </p:grpSpPr>
        <p:sp>
          <p:nvSpPr>
            <p:cNvPr id="7" name="テキスト ボックス 6">
              <a:extLst>
                <a:ext uri="{FF2B5EF4-FFF2-40B4-BE49-F238E27FC236}">
                  <a16:creationId xmlns:a16="http://schemas.microsoft.com/office/drawing/2014/main" id="{7B811C0E-6A86-BD48-AE2D-B06A44B73ABD}"/>
                </a:ext>
              </a:extLst>
            </p:cNvPr>
            <p:cNvSpPr txBox="1"/>
            <p:nvPr/>
          </p:nvSpPr>
          <p:spPr>
            <a:xfrm>
              <a:off x="2184210" y="3429000"/>
              <a:ext cx="2188496" cy="707886"/>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脱属人化で</a:t>
              </a:r>
            </a:p>
            <a:p>
              <a:pPr algn="ctr"/>
              <a:r>
                <a:rPr lang="ja-JP" altLang="en-US" sz="2000" b="1">
                  <a:latin typeface="Yu Gothic Medium" panose="020B0400000000000000" pitchFamily="34" charset="-128"/>
                  <a:ea typeface="Yu Gothic Medium" panose="020B0400000000000000" pitchFamily="34" charset="-128"/>
                </a:rPr>
                <a:t>生産性が２倍に</a:t>
              </a:r>
            </a:p>
          </p:txBody>
        </p:sp>
        <p:sp>
          <p:nvSpPr>
            <p:cNvPr id="8" name="テキスト ボックス 7">
              <a:extLst>
                <a:ext uri="{FF2B5EF4-FFF2-40B4-BE49-F238E27FC236}">
                  <a16:creationId xmlns:a16="http://schemas.microsoft.com/office/drawing/2014/main" id="{CCB0BE39-FF70-B74F-94BF-CE7360325BB7}"/>
                </a:ext>
              </a:extLst>
            </p:cNvPr>
            <p:cNvSpPr txBox="1"/>
            <p:nvPr/>
          </p:nvSpPr>
          <p:spPr>
            <a:xfrm>
              <a:off x="2184210" y="4154400"/>
              <a:ext cx="2188496" cy="523220"/>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インターナショナル</a:t>
              </a:r>
            </a:p>
            <a:p>
              <a:pPr algn="ctr"/>
              <a:r>
                <a:rPr lang="ja-JP" altLang="en-US" sz="1400">
                  <a:latin typeface="Yu Gothic Medium" panose="020B0400000000000000" pitchFamily="34" charset="-128"/>
                  <a:ea typeface="Yu Gothic Medium" panose="020B0400000000000000" pitchFamily="34" charset="-128"/>
                </a:rPr>
                <a:t>システムリサーチ様</a:t>
              </a:r>
            </a:p>
          </p:txBody>
        </p:sp>
      </p:grpSp>
      <p:sp>
        <p:nvSpPr>
          <p:cNvPr id="13" name="正方形/長方形 12">
            <a:extLst>
              <a:ext uri="{FF2B5EF4-FFF2-40B4-BE49-F238E27FC236}">
                <a16:creationId xmlns:a16="http://schemas.microsoft.com/office/drawing/2014/main" id="{32B04BF3-1DAF-0A45-AA1C-795E401158BE}"/>
              </a:ext>
            </a:extLst>
          </p:cNvPr>
          <p:cNvSpPr/>
          <p:nvPr/>
        </p:nvSpPr>
        <p:spPr>
          <a:xfrm rot="2700000">
            <a:off x="4897314"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07D9FD1B-097E-0246-8F16-BF9A10D575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8315" y="3108274"/>
            <a:ext cx="306660" cy="289623"/>
          </a:xfrm>
          <a:prstGeom prst="rect">
            <a:avLst/>
          </a:prstGeom>
        </p:spPr>
      </p:pic>
      <p:sp>
        <p:nvSpPr>
          <p:cNvPr id="16" name="テキスト ボックス 15">
            <a:extLst>
              <a:ext uri="{FF2B5EF4-FFF2-40B4-BE49-F238E27FC236}">
                <a16:creationId xmlns:a16="http://schemas.microsoft.com/office/drawing/2014/main" id="{1551CC8A-533A-4A4F-B555-934ABA4349F5}"/>
              </a:ext>
            </a:extLst>
          </p:cNvPr>
          <p:cNvSpPr txBox="1"/>
          <p:nvPr/>
        </p:nvSpPr>
        <p:spPr>
          <a:xfrm>
            <a:off x="4259120" y="3693818"/>
            <a:ext cx="3673759" cy="1015663"/>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活発な</a:t>
            </a:r>
          </a:p>
          <a:p>
            <a:pPr algn="ctr"/>
            <a:r>
              <a:rPr lang="ja-JP" altLang="en-US" sz="2000" b="1">
                <a:latin typeface="Yu Gothic Medium" panose="020B0400000000000000" pitchFamily="34" charset="-128"/>
                <a:ea typeface="Yu Gothic Medium" panose="020B0400000000000000" pitchFamily="34" charset="-128"/>
              </a:rPr>
              <a:t>コミュニケーションで</a:t>
            </a:r>
          </a:p>
          <a:p>
            <a:pPr algn="ctr"/>
            <a:r>
              <a:rPr lang="ja-JP" altLang="en-US" sz="2000" b="1">
                <a:latin typeface="Yu Gothic Medium" panose="020B0400000000000000" pitchFamily="34" charset="-128"/>
                <a:ea typeface="Yu Gothic Medium" panose="020B0400000000000000" pitchFamily="34" charset="-128"/>
              </a:rPr>
              <a:t>ムダな会議がゼロに</a:t>
            </a:r>
          </a:p>
        </p:txBody>
      </p:sp>
      <p:sp>
        <p:nvSpPr>
          <p:cNvPr id="17" name="テキスト ボックス 16">
            <a:extLst>
              <a:ext uri="{FF2B5EF4-FFF2-40B4-BE49-F238E27FC236}">
                <a16:creationId xmlns:a16="http://schemas.microsoft.com/office/drawing/2014/main" id="{30AE42D5-379C-694C-8E85-DDCB6919B34E}"/>
              </a:ext>
            </a:extLst>
          </p:cNvPr>
          <p:cNvSpPr txBox="1"/>
          <p:nvPr/>
        </p:nvSpPr>
        <p:spPr>
          <a:xfrm>
            <a:off x="5007397" y="4731541"/>
            <a:ext cx="2188496" cy="307777"/>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産経新聞様</a:t>
            </a:r>
          </a:p>
        </p:txBody>
      </p:sp>
      <p:sp>
        <p:nvSpPr>
          <p:cNvPr id="19" name="正方形/長方形 18">
            <a:extLst>
              <a:ext uri="{FF2B5EF4-FFF2-40B4-BE49-F238E27FC236}">
                <a16:creationId xmlns:a16="http://schemas.microsoft.com/office/drawing/2014/main" id="{DFA484E0-54CE-5F43-B3B8-628D88BEC647}"/>
              </a:ext>
            </a:extLst>
          </p:cNvPr>
          <p:cNvSpPr/>
          <p:nvPr/>
        </p:nvSpPr>
        <p:spPr>
          <a:xfrm rot="2700000">
            <a:off x="8295269" y="3113797"/>
            <a:ext cx="2408663" cy="2408663"/>
          </a:xfrm>
          <a:prstGeom prst="rect">
            <a:avLst/>
          </a:prstGeom>
          <a:solidFill>
            <a:srgbClr val="FAD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11C060F-94C6-8B47-A369-4E8D619320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46270" y="3108274"/>
            <a:ext cx="306660" cy="289623"/>
          </a:xfrm>
          <a:prstGeom prst="rect">
            <a:avLst/>
          </a:prstGeom>
        </p:spPr>
      </p:pic>
      <p:sp>
        <p:nvSpPr>
          <p:cNvPr id="22" name="テキスト ボックス 21">
            <a:extLst>
              <a:ext uri="{FF2B5EF4-FFF2-40B4-BE49-F238E27FC236}">
                <a16:creationId xmlns:a16="http://schemas.microsoft.com/office/drawing/2014/main" id="{9167E0CF-3908-E34C-87EE-9D404BF6039C}"/>
              </a:ext>
            </a:extLst>
          </p:cNvPr>
          <p:cNvSpPr txBox="1"/>
          <p:nvPr/>
        </p:nvSpPr>
        <p:spPr>
          <a:xfrm>
            <a:off x="8156926" y="3693818"/>
            <a:ext cx="2680337" cy="707886"/>
          </a:xfrm>
          <a:prstGeom prst="rect">
            <a:avLst/>
          </a:prstGeom>
          <a:noFill/>
        </p:spPr>
        <p:txBody>
          <a:bodyPr wrap="square" rtlCol="0">
            <a:spAutoFit/>
          </a:bodyPr>
          <a:lstStyle/>
          <a:p>
            <a:pPr algn="ctr"/>
            <a:r>
              <a:rPr lang="ja-JP" altLang="en-US" sz="2000" b="1">
                <a:latin typeface="Yu Gothic Medium" panose="020B0400000000000000" pitchFamily="34" charset="-128"/>
                <a:ea typeface="Yu Gothic Medium" panose="020B0400000000000000" pitchFamily="34" charset="-128"/>
              </a:rPr>
              <a:t>案件の見える化で</a:t>
            </a:r>
          </a:p>
          <a:p>
            <a:pPr algn="ctr"/>
            <a:r>
              <a:rPr lang="ja-JP" altLang="en-US" sz="2000" b="1">
                <a:latin typeface="Yu Gothic Medium" panose="020B0400000000000000" pitchFamily="34" charset="-128"/>
                <a:ea typeface="Yu Gothic Medium" panose="020B0400000000000000" pitchFamily="34" charset="-128"/>
              </a:rPr>
              <a:t>機会損失を減らす</a:t>
            </a:r>
          </a:p>
        </p:txBody>
      </p:sp>
      <p:sp>
        <p:nvSpPr>
          <p:cNvPr id="23" name="テキスト ボックス 22">
            <a:extLst>
              <a:ext uri="{FF2B5EF4-FFF2-40B4-BE49-F238E27FC236}">
                <a16:creationId xmlns:a16="http://schemas.microsoft.com/office/drawing/2014/main" id="{BF7E1300-2C02-694F-8FB8-81C0A59C87A1}"/>
              </a:ext>
            </a:extLst>
          </p:cNvPr>
          <p:cNvSpPr txBox="1"/>
          <p:nvPr/>
        </p:nvSpPr>
        <p:spPr>
          <a:xfrm>
            <a:off x="8405352" y="4419218"/>
            <a:ext cx="2188496" cy="523220"/>
          </a:xfrm>
          <a:prstGeom prst="rect">
            <a:avLst/>
          </a:prstGeom>
          <a:noFill/>
        </p:spPr>
        <p:txBody>
          <a:bodyPr wrap="square" rtlCol="0">
            <a:spAutoFit/>
          </a:bodyPr>
          <a:lstStyle/>
          <a:p>
            <a:pPr algn="ctr"/>
            <a:r>
              <a:rPr lang="ja-JP" altLang="en-US" sz="1400">
                <a:latin typeface="Yu Gothic Medium" panose="020B0400000000000000" pitchFamily="34" charset="-128"/>
                <a:ea typeface="Yu Gothic Medium" panose="020B0400000000000000" pitchFamily="34" charset="-128"/>
              </a:rPr>
              <a:t>ジーベック</a:t>
            </a:r>
            <a:endParaRPr lang="en-US" altLang="ja-JP" sz="1400" dirty="0">
              <a:latin typeface="Yu Gothic Medium" panose="020B0400000000000000" pitchFamily="34" charset="-128"/>
              <a:ea typeface="Yu Gothic Medium" panose="020B0400000000000000" pitchFamily="34" charset="-128"/>
            </a:endParaRPr>
          </a:p>
          <a:p>
            <a:pPr algn="ctr"/>
            <a:r>
              <a:rPr lang="ja-JP" altLang="en-US" sz="1400">
                <a:latin typeface="Yu Gothic Medium" panose="020B0400000000000000" pitchFamily="34" charset="-128"/>
                <a:ea typeface="Yu Gothic Medium" panose="020B0400000000000000" pitchFamily="34" charset="-128"/>
              </a:rPr>
              <a:t>テクノロジー様</a:t>
            </a:r>
          </a:p>
        </p:txBody>
      </p:sp>
      <p:pic>
        <p:nvPicPr>
          <p:cNvPr id="18" name="図 17">
            <a:extLst>
              <a:ext uri="{FF2B5EF4-FFF2-40B4-BE49-F238E27FC236}">
                <a16:creationId xmlns:a16="http://schemas.microsoft.com/office/drawing/2014/main" id="{491F5C87-0A6B-AE63-E781-98A2ABCDF0D1}"/>
              </a:ext>
            </a:extLst>
          </p:cNvPr>
          <p:cNvPicPr>
            <a:picLocks noChangeAspect="1"/>
          </p:cNvPicPr>
          <p:nvPr/>
        </p:nvPicPr>
        <p:blipFill>
          <a:blip r:embed="rId3"/>
          <a:stretch>
            <a:fillRect/>
          </a:stretch>
        </p:blipFill>
        <p:spPr>
          <a:xfrm>
            <a:off x="2704145" y="935881"/>
            <a:ext cx="6792127" cy="3406643"/>
          </a:xfrm>
          <a:prstGeom prst="rect">
            <a:avLst/>
          </a:prstGeom>
        </p:spPr>
      </p:pic>
    </p:spTree>
    <p:extLst>
      <p:ext uri="{BB962C8B-B14F-4D97-AF65-F5344CB8AC3E}">
        <p14:creationId xmlns:p14="http://schemas.microsoft.com/office/powerpoint/2010/main" val="288717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3E718F01-8163-192E-DDDD-8C3768877F2E}"/>
              </a:ext>
            </a:extLst>
          </p:cNvPr>
          <p:cNvPicPr>
            <a:picLocks noChangeAspect="1"/>
          </p:cNvPicPr>
          <p:nvPr/>
        </p:nvPicPr>
        <p:blipFill>
          <a:blip r:embed="rId2"/>
          <a:stretch>
            <a:fillRect/>
          </a:stretch>
        </p:blipFill>
        <p:spPr>
          <a:xfrm>
            <a:off x="1579532" y="1751943"/>
            <a:ext cx="4800003" cy="2828898"/>
          </a:xfrm>
          <a:prstGeom prst="rect">
            <a:avLst/>
          </a:prstGeom>
          <a:ln>
            <a:solidFill>
              <a:schemeClr val="bg1">
                <a:lumMod val="85000"/>
              </a:schemeClr>
            </a:solidFill>
          </a:ln>
        </p:spPr>
      </p:pic>
      <p:pic>
        <p:nvPicPr>
          <p:cNvPr id="29" name="図 28">
            <a:extLst>
              <a:ext uri="{FF2B5EF4-FFF2-40B4-BE49-F238E27FC236}">
                <a16:creationId xmlns:a16="http://schemas.microsoft.com/office/drawing/2014/main" id="{82557AE6-05AF-4DB0-AB22-AE3357C88276}"/>
              </a:ext>
            </a:extLst>
          </p:cNvPr>
          <p:cNvPicPr>
            <a:picLocks noChangeAspect="1"/>
          </p:cNvPicPr>
          <p:nvPr/>
        </p:nvPicPr>
        <p:blipFill>
          <a:blip r:embed="rId3"/>
          <a:stretch>
            <a:fillRect/>
          </a:stretch>
        </p:blipFill>
        <p:spPr>
          <a:xfrm>
            <a:off x="5890725" y="2842646"/>
            <a:ext cx="4721744" cy="2623191"/>
          </a:xfrm>
          <a:prstGeom prst="rect">
            <a:avLst/>
          </a:prstGeom>
          <a:ln>
            <a:solidFill>
              <a:schemeClr val="bg1">
                <a:lumMod val="85000"/>
              </a:schemeClr>
            </a:solidFill>
          </a:ln>
        </p:spPr>
      </p:pic>
      <p:grpSp>
        <p:nvGrpSpPr>
          <p:cNvPr id="5" name="グループ化 4">
            <a:extLst>
              <a:ext uri="{FF2B5EF4-FFF2-40B4-BE49-F238E27FC236}">
                <a16:creationId xmlns:a16="http://schemas.microsoft.com/office/drawing/2014/main" id="{723472D8-B0EE-9848-9553-EC8AC1056E6B}"/>
              </a:ext>
            </a:extLst>
          </p:cNvPr>
          <p:cNvGrpSpPr/>
          <p:nvPr/>
        </p:nvGrpSpPr>
        <p:grpSpPr>
          <a:xfrm>
            <a:off x="540000" y="347135"/>
            <a:ext cx="7338026" cy="499338"/>
            <a:chOff x="0" y="0"/>
            <a:chExt cx="7338026" cy="499338"/>
          </a:xfrm>
        </p:grpSpPr>
        <p:pic>
          <p:nvPicPr>
            <p:cNvPr id="2" name="図 1">
              <a:extLst>
                <a:ext uri="{FF2B5EF4-FFF2-40B4-BE49-F238E27FC236}">
                  <a16:creationId xmlns:a16="http://schemas.microsoft.com/office/drawing/2014/main" id="{040ABC62-2479-3C44-805B-AEDC93EBCF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374670" cy="464962"/>
            </a:xfrm>
            <a:prstGeom prst="rect">
              <a:avLst/>
            </a:prstGeom>
          </p:spPr>
        </p:pic>
        <p:sp>
          <p:nvSpPr>
            <p:cNvPr id="3" name="テキスト ボックス 2">
              <a:extLst>
                <a:ext uri="{FF2B5EF4-FFF2-40B4-BE49-F238E27FC236}">
                  <a16:creationId xmlns:a16="http://schemas.microsoft.com/office/drawing/2014/main" id="{34809528-BFD4-1F46-BFDD-C8ABDE97765F}"/>
                </a:ext>
              </a:extLst>
            </p:cNvPr>
            <p:cNvSpPr txBox="1"/>
            <p:nvPr/>
          </p:nvSpPr>
          <p:spPr>
            <a:xfrm>
              <a:off x="45156" y="70393"/>
              <a:ext cx="1174835" cy="369332"/>
            </a:xfrm>
            <a:prstGeom prst="rect">
              <a:avLst/>
            </a:prstGeom>
            <a:noFill/>
          </p:spPr>
          <p:txBody>
            <a:bodyPr wrap="square" rtlCol="0">
              <a:spAutoFit/>
            </a:bodyPr>
            <a:lstStyle/>
            <a:p>
              <a:r>
                <a:rPr lang="ja-JP" altLang="en-US" b="1">
                  <a:latin typeface="Yu Gothic Medium" panose="020B0400000000000000" pitchFamily="34" charset="-128"/>
                  <a:ea typeface="Yu Gothic Medium" panose="020B0400000000000000" pitchFamily="34" charset="-128"/>
                </a:rPr>
                <a:t>たとえば</a:t>
              </a:r>
            </a:p>
          </p:txBody>
        </p:sp>
        <p:sp>
          <p:nvSpPr>
            <p:cNvPr id="4" name="テキスト ボックス 3">
              <a:extLst>
                <a:ext uri="{FF2B5EF4-FFF2-40B4-BE49-F238E27FC236}">
                  <a16:creationId xmlns:a16="http://schemas.microsoft.com/office/drawing/2014/main" id="{3EFD0A6C-1F7C-B74C-AD12-05C41B6C715D}"/>
                </a:ext>
              </a:extLst>
            </p:cNvPr>
            <p:cNvSpPr txBox="1"/>
            <p:nvPr/>
          </p:nvSpPr>
          <p:spPr>
            <a:xfrm>
              <a:off x="1374670" y="37673"/>
              <a:ext cx="5963356" cy="461665"/>
            </a:xfrm>
            <a:prstGeom prst="rect">
              <a:avLst/>
            </a:prstGeom>
            <a:noFill/>
          </p:spPr>
          <p:txBody>
            <a:bodyPr wrap="square" rtlCol="0">
              <a:spAutoFit/>
            </a:bodyPr>
            <a:lstStyle/>
            <a:p>
              <a:r>
                <a:rPr lang="ja-JP" altLang="en-US" sz="2400" b="1">
                  <a:latin typeface="Yu Gothic Medium" panose="020B0400000000000000" pitchFamily="34" charset="-128"/>
                  <a:ea typeface="Yu Gothic Medium" panose="020B0400000000000000" pitchFamily="34" charset="-128"/>
                </a:rPr>
                <a:t>「案件管理」で全体進捗の見える化</a:t>
              </a:r>
            </a:p>
          </p:txBody>
        </p:sp>
      </p:grpSp>
      <p:sp>
        <p:nvSpPr>
          <p:cNvPr id="6" name="テキスト ボックス 5">
            <a:extLst>
              <a:ext uri="{FF2B5EF4-FFF2-40B4-BE49-F238E27FC236}">
                <a16:creationId xmlns:a16="http://schemas.microsoft.com/office/drawing/2014/main" id="{BC107551-BA18-2043-A89A-CC420FFE80D5}"/>
              </a:ext>
            </a:extLst>
          </p:cNvPr>
          <p:cNvSpPr txBox="1"/>
          <p:nvPr/>
        </p:nvSpPr>
        <p:spPr>
          <a:xfrm>
            <a:off x="540000" y="958854"/>
            <a:ext cx="8469325" cy="646331"/>
          </a:xfrm>
          <a:prstGeom prst="rect">
            <a:avLst/>
          </a:prstGeom>
          <a:noFill/>
        </p:spPr>
        <p:txBody>
          <a:bodyPr wrap="square" rtlCol="0">
            <a:spAutoFit/>
          </a:bodyPr>
          <a:lstStyle/>
          <a:p>
            <a:r>
              <a:rPr lang="ja-JP" altLang="en-US">
                <a:solidFill>
                  <a:srgbClr val="4C4948"/>
                </a:solidFill>
                <a:latin typeface="Yu Gothic Medium" panose="020B0400000000000000" pitchFamily="34" charset="-128"/>
                <a:ea typeface="Yu Gothic Medium" panose="020B0400000000000000" pitchFamily="34" charset="-128"/>
              </a:rPr>
              <a:t>案件状況が見える化できるので、迅速な指示ができるようになります。</a:t>
            </a:r>
          </a:p>
          <a:p>
            <a:r>
              <a:rPr lang="ja-JP" altLang="en-US">
                <a:solidFill>
                  <a:srgbClr val="4C4948"/>
                </a:solidFill>
                <a:latin typeface="Yu Gothic Medium" panose="020B0400000000000000" pitchFamily="34" charset="-128"/>
                <a:ea typeface="Yu Gothic Medium" panose="020B0400000000000000" pitchFamily="34" charset="-128"/>
              </a:rPr>
              <a:t>結果的に機会損失を激減させることができます。</a:t>
            </a:r>
          </a:p>
        </p:txBody>
      </p:sp>
      <p:graphicFrame>
        <p:nvGraphicFramePr>
          <p:cNvPr id="7" name="表 6">
            <a:extLst>
              <a:ext uri="{FF2B5EF4-FFF2-40B4-BE49-F238E27FC236}">
                <a16:creationId xmlns:a16="http://schemas.microsoft.com/office/drawing/2014/main" id="{6EA52222-D589-8144-B508-D9126E2DA449}"/>
              </a:ext>
            </a:extLst>
          </p:cNvPr>
          <p:cNvGraphicFramePr>
            <a:graphicFrameLocks noGrp="1"/>
          </p:cNvGraphicFramePr>
          <p:nvPr>
            <p:extLst>
              <p:ext uri="{D42A27DB-BD31-4B8C-83A1-F6EECF244321}">
                <p14:modId xmlns:p14="http://schemas.microsoft.com/office/powerpoint/2010/main" val="1191383944"/>
              </p:ext>
            </p:extLst>
          </p:nvPr>
        </p:nvGraphicFramePr>
        <p:xfrm>
          <a:off x="540000" y="5643491"/>
          <a:ext cx="11098844" cy="516255"/>
        </p:xfrm>
        <a:graphic>
          <a:graphicData uri="http://schemas.openxmlformats.org/drawingml/2006/table">
            <a:tbl>
              <a:tblPr firstRow="1" bandRow="1">
                <a:tableStyleId>{5C22544A-7EE6-4342-B048-85BDC9FD1C3A}</a:tableStyleId>
              </a:tblPr>
              <a:tblGrid>
                <a:gridCol w="2774711">
                  <a:extLst>
                    <a:ext uri="{9D8B030D-6E8A-4147-A177-3AD203B41FA5}">
                      <a16:colId xmlns:a16="http://schemas.microsoft.com/office/drawing/2014/main" val="1556417990"/>
                    </a:ext>
                  </a:extLst>
                </a:gridCol>
                <a:gridCol w="2774711">
                  <a:extLst>
                    <a:ext uri="{9D8B030D-6E8A-4147-A177-3AD203B41FA5}">
                      <a16:colId xmlns:a16="http://schemas.microsoft.com/office/drawing/2014/main" val="2507055033"/>
                    </a:ext>
                  </a:extLst>
                </a:gridCol>
                <a:gridCol w="2774711">
                  <a:extLst>
                    <a:ext uri="{9D8B030D-6E8A-4147-A177-3AD203B41FA5}">
                      <a16:colId xmlns:a16="http://schemas.microsoft.com/office/drawing/2014/main" val="722670136"/>
                    </a:ext>
                  </a:extLst>
                </a:gridCol>
                <a:gridCol w="2774711">
                  <a:extLst>
                    <a:ext uri="{9D8B030D-6E8A-4147-A177-3AD203B41FA5}">
                      <a16:colId xmlns:a16="http://schemas.microsoft.com/office/drawing/2014/main" val="320835848"/>
                    </a:ext>
                  </a:extLst>
                </a:gridCol>
              </a:tblGrid>
              <a:tr h="516255">
                <a:tc>
                  <a:txBody>
                    <a:bodyPr/>
                    <a:lstStyle/>
                    <a:p>
                      <a:pPr algn="ctr"/>
                      <a:r>
                        <a:rPr kumimoji="1" lang="ja-JP" altLang="en-US">
                          <a:solidFill>
                            <a:srgbClr val="EA5504"/>
                          </a:solidFill>
                        </a:rPr>
                        <a:t>他にもこんな用途に！</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rgbClr val="FAD1B2"/>
                    </a:solidFill>
                  </a:tcPr>
                </a:tc>
                <a:tc>
                  <a:txBody>
                    <a:bodyPr/>
                    <a:lstStyle/>
                    <a:p>
                      <a:pPr algn="ctr"/>
                      <a:r>
                        <a:rPr kumimoji="1" lang="ja-JP" altLang="en-US" b="0">
                          <a:solidFill>
                            <a:srgbClr val="4C4948"/>
                          </a:solidFill>
                        </a:rPr>
                        <a:t>契約書管理</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b="0" dirty="0">
                          <a:solidFill>
                            <a:srgbClr val="4C4948"/>
                          </a:solidFill>
                        </a:rPr>
                        <a:t>To Do</a:t>
                      </a:r>
                      <a:endParaRPr kumimoji="1" lang="ja-JP" altLang="en-US" b="0">
                        <a:solidFill>
                          <a:srgbClr val="4C4948"/>
                        </a:solidFill>
                      </a:endParaRP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b="0">
                          <a:solidFill>
                            <a:srgbClr val="4C4948"/>
                          </a:solidFill>
                        </a:rPr>
                        <a:t>セミナー管理</a:t>
                      </a:r>
                    </a:p>
                  </a:txBody>
                  <a:tcPr anchor="ctr">
                    <a:lnL w="12700" cap="flat" cmpd="sng" algn="ctr">
                      <a:solidFill>
                        <a:srgbClr val="FAD1B2"/>
                      </a:solidFill>
                      <a:prstDash val="solid"/>
                      <a:round/>
                      <a:headEnd type="none" w="med" len="med"/>
                      <a:tailEnd type="none" w="med" len="med"/>
                    </a:lnL>
                    <a:lnR w="12700" cap="flat" cmpd="sng" algn="ctr">
                      <a:solidFill>
                        <a:srgbClr val="FAD1B2"/>
                      </a:solidFill>
                      <a:prstDash val="solid"/>
                      <a:round/>
                      <a:headEnd type="none" w="med" len="med"/>
                      <a:tailEnd type="none" w="med" len="med"/>
                    </a:lnR>
                    <a:lnT w="12700" cap="flat" cmpd="sng" algn="ctr">
                      <a:solidFill>
                        <a:srgbClr val="FAD1B2"/>
                      </a:solidFill>
                      <a:prstDash val="solid"/>
                      <a:round/>
                      <a:headEnd type="none" w="med" len="med"/>
                      <a:tailEnd type="none" w="med" len="med"/>
                    </a:lnT>
                    <a:lnB w="12700" cap="flat" cmpd="sng" algn="ctr">
                      <a:solidFill>
                        <a:srgbClr val="FAD1B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5166625"/>
                  </a:ext>
                </a:extLst>
              </a:tr>
            </a:tbl>
          </a:graphicData>
        </a:graphic>
      </p:graphicFrame>
      <p:sp>
        <p:nvSpPr>
          <p:cNvPr id="16" name="正方形/長方形 15">
            <a:extLst>
              <a:ext uri="{FF2B5EF4-FFF2-40B4-BE49-F238E27FC236}">
                <a16:creationId xmlns:a16="http://schemas.microsoft.com/office/drawing/2014/main" id="{3B25E077-152D-6540-8791-05ABCF14967B}"/>
              </a:ext>
            </a:extLst>
          </p:cNvPr>
          <p:cNvSpPr/>
          <p:nvPr/>
        </p:nvSpPr>
        <p:spPr>
          <a:xfrm>
            <a:off x="5928505" y="3424394"/>
            <a:ext cx="1560867" cy="1967513"/>
          </a:xfrm>
          <a:prstGeom prst="rect">
            <a:avLst/>
          </a:prstGeom>
          <a:noFill/>
          <a:ln w="38100">
            <a:solidFill>
              <a:srgbClr val="EB6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51A734A2-B8CC-044E-BE3C-A5FCB590F172}"/>
              </a:ext>
            </a:extLst>
          </p:cNvPr>
          <p:cNvGrpSpPr/>
          <p:nvPr/>
        </p:nvGrpSpPr>
        <p:grpSpPr>
          <a:xfrm>
            <a:off x="3397708" y="4756218"/>
            <a:ext cx="2379129" cy="646331"/>
            <a:chOff x="4491318" y="4962530"/>
            <a:chExt cx="2379129" cy="646331"/>
          </a:xfrm>
        </p:grpSpPr>
        <p:sp>
          <p:nvSpPr>
            <p:cNvPr id="19" name="角丸四角形 18">
              <a:extLst>
                <a:ext uri="{FF2B5EF4-FFF2-40B4-BE49-F238E27FC236}">
                  <a16:creationId xmlns:a16="http://schemas.microsoft.com/office/drawing/2014/main" id="{B10AE6DF-75B3-7948-90B8-439C79306099}"/>
                </a:ext>
              </a:extLst>
            </p:cNvPr>
            <p:cNvSpPr/>
            <p:nvPr/>
          </p:nvSpPr>
          <p:spPr>
            <a:xfrm>
              <a:off x="4491318" y="4962530"/>
              <a:ext cx="2299447" cy="646331"/>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条件を絞り込んで、</a:t>
              </a:r>
            </a:p>
            <a:p>
              <a:pPr algn="ctr"/>
              <a:r>
                <a:rPr lang="ja-JP" altLang="en-US" sz="1400" b="1"/>
                <a:t>見せる情報を変えられる</a:t>
              </a:r>
              <a:endParaRPr kumimoji="1" lang="ja-JP" altLang="en-US" sz="1400" b="1"/>
            </a:p>
          </p:txBody>
        </p:sp>
        <p:sp>
          <p:nvSpPr>
            <p:cNvPr id="21" name="正方形/長方形 20">
              <a:extLst>
                <a:ext uri="{FF2B5EF4-FFF2-40B4-BE49-F238E27FC236}">
                  <a16:creationId xmlns:a16="http://schemas.microsoft.com/office/drawing/2014/main" id="{D75F808D-4DCB-AD44-A3B8-855883889837}"/>
                </a:ext>
              </a:extLst>
            </p:cNvPr>
            <p:cNvSpPr/>
            <p:nvPr/>
          </p:nvSpPr>
          <p:spPr>
            <a:xfrm rot="2700000">
              <a:off x="6710083" y="5205513"/>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35FB2502-A094-5348-B675-1E30009E5F39}"/>
              </a:ext>
            </a:extLst>
          </p:cNvPr>
          <p:cNvGrpSpPr/>
          <p:nvPr/>
        </p:nvGrpSpPr>
        <p:grpSpPr>
          <a:xfrm>
            <a:off x="6488001" y="1744077"/>
            <a:ext cx="2050177" cy="646331"/>
            <a:chOff x="4431306" y="4962530"/>
            <a:chExt cx="2050177" cy="646331"/>
          </a:xfrm>
        </p:grpSpPr>
        <p:sp>
          <p:nvSpPr>
            <p:cNvPr id="24" name="角丸四角形 23">
              <a:extLst>
                <a:ext uri="{FF2B5EF4-FFF2-40B4-BE49-F238E27FC236}">
                  <a16:creationId xmlns:a16="http://schemas.microsoft.com/office/drawing/2014/main" id="{0F8A9CB2-20A6-A142-B7F4-1E9BE41EA2F4}"/>
                </a:ext>
              </a:extLst>
            </p:cNvPr>
            <p:cNvSpPr/>
            <p:nvPr/>
          </p:nvSpPr>
          <p:spPr>
            <a:xfrm>
              <a:off x="4491319" y="4962530"/>
              <a:ext cx="1990164" cy="646331"/>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顧客ごとに</a:t>
              </a:r>
            </a:p>
            <a:p>
              <a:pPr algn="ctr"/>
              <a:r>
                <a:rPr lang="ja-JP" altLang="en-US" sz="1400" b="1"/>
                <a:t>案件情報を一元管理</a:t>
              </a:r>
              <a:endParaRPr kumimoji="1" lang="ja-JP" altLang="en-US" sz="1400" b="1"/>
            </a:p>
          </p:txBody>
        </p:sp>
        <p:sp>
          <p:nvSpPr>
            <p:cNvPr id="25" name="正方形/長方形 24">
              <a:extLst>
                <a:ext uri="{FF2B5EF4-FFF2-40B4-BE49-F238E27FC236}">
                  <a16:creationId xmlns:a16="http://schemas.microsoft.com/office/drawing/2014/main" id="{98F93284-A72E-904E-B38E-DF4174F9FF04}"/>
                </a:ext>
              </a:extLst>
            </p:cNvPr>
            <p:cNvSpPr/>
            <p:nvPr/>
          </p:nvSpPr>
          <p:spPr>
            <a:xfrm rot="2700000">
              <a:off x="4431306" y="5205514"/>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B95A3EA3-C338-EB45-ADED-6722AAE5C2DA}"/>
              </a:ext>
            </a:extLst>
          </p:cNvPr>
          <p:cNvGrpSpPr/>
          <p:nvPr/>
        </p:nvGrpSpPr>
        <p:grpSpPr>
          <a:xfrm>
            <a:off x="9012271" y="1995661"/>
            <a:ext cx="1600198" cy="726514"/>
            <a:chOff x="4491319" y="4962530"/>
            <a:chExt cx="1600198" cy="726514"/>
          </a:xfrm>
        </p:grpSpPr>
        <p:sp>
          <p:nvSpPr>
            <p:cNvPr id="27" name="角丸四角形 26">
              <a:extLst>
                <a:ext uri="{FF2B5EF4-FFF2-40B4-BE49-F238E27FC236}">
                  <a16:creationId xmlns:a16="http://schemas.microsoft.com/office/drawing/2014/main" id="{C0625D1E-D130-C64D-9083-9A0B70173355}"/>
                </a:ext>
              </a:extLst>
            </p:cNvPr>
            <p:cNvSpPr/>
            <p:nvPr/>
          </p:nvSpPr>
          <p:spPr>
            <a:xfrm>
              <a:off x="4491319" y="4962530"/>
              <a:ext cx="1600198" cy="646331"/>
            </a:xfrm>
            <a:prstGeom prst="roundRect">
              <a:avLst>
                <a:gd name="adj" fmla="val 9700"/>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t>チームで</a:t>
              </a:r>
            </a:p>
            <a:p>
              <a:pPr algn="ctr"/>
              <a:r>
                <a:rPr lang="ja-JP" altLang="en-US" sz="1400" b="1"/>
                <a:t>顧客情報を共有</a:t>
              </a:r>
              <a:endParaRPr kumimoji="1" lang="ja-JP" altLang="en-US" sz="1400" b="1"/>
            </a:p>
          </p:txBody>
        </p:sp>
        <p:sp>
          <p:nvSpPr>
            <p:cNvPr id="28" name="正方形/長方形 27">
              <a:extLst>
                <a:ext uri="{FF2B5EF4-FFF2-40B4-BE49-F238E27FC236}">
                  <a16:creationId xmlns:a16="http://schemas.microsoft.com/office/drawing/2014/main" id="{B3091D4E-1AA5-CF43-86F9-124ED034F4EF}"/>
                </a:ext>
              </a:extLst>
            </p:cNvPr>
            <p:cNvSpPr/>
            <p:nvPr/>
          </p:nvSpPr>
          <p:spPr>
            <a:xfrm rot="2700000">
              <a:off x="5211235" y="5528680"/>
              <a:ext cx="160364" cy="160364"/>
            </a:xfrm>
            <a:prstGeom prst="rect">
              <a:avLst/>
            </a:prstGeom>
            <a:solidFill>
              <a:srgbClr val="EA5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25073210"/>
      </p:ext>
    </p:extLst>
  </p:cSld>
  <p:clrMapOvr>
    <a:masterClrMapping/>
  </p:clrMapOvr>
</p:sld>
</file>

<file path=ppt/theme/theme1.xml><?xml version="1.0" encoding="utf-8"?>
<a:theme xmlns:a="http://schemas.openxmlformats.org/drawingml/2006/main" name="kintone20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11222</TotalTime>
  <Words>5514</Words>
  <Application>Microsoft Macintosh PowerPoint</Application>
  <PresentationFormat>ワイド画面</PresentationFormat>
  <Paragraphs>732</Paragraphs>
  <Slides>78</Slides>
  <Notes>1</Notes>
  <HiddenSlides>0</HiddenSlides>
  <MMClips>2</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78</vt:i4>
      </vt:variant>
    </vt:vector>
  </HeadingPairs>
  <TitlesOfParts>
    <vt:vector size="84" baseType="lpstr">
      <vt:lpstr>Yu Gothic</vt:lpstr>
      <vt:lpstr>Yu Gothic</vt:lpstr>
      <vt:lpstr>Yu Gothic Medium</vt:lpstr>
      <vt:lpstr>Arial</vt:lpstr>
      <vt:lpstr>calibri</vt:lpstr>
      <vt:lpstr>kintone2019</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kintone_siryo.pptx</dc:title>
  <dc:subject/>
  <dc:creator>Microsoft Office User</dc:creator>
  <cp:keywords/>
  <dc:description/>
  <cp:lastModifiedBy>youme-kkk</cp:lastModifiedBy>
  <cp:revision>238</cp:revision>
  <dcterms:created xsi:type="dcterms:W3CDTF">2019-05-07T06:13:14Z</dcterms:created>
  <dcterms:modified xsi:type="dcterms:W3CDTF">2024-02-05T00:27:35Z</dcterms:modified>
  <cp:category/>
</cp:coreProperties>
</file>